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57" r:id="rId3"/>
    <p:sldId id="259" r:id="rId4"/>
    <p:sldId id="260" r:id="rId5"/>
    <p:sldId id="258" r:id="rId6"/>
    <p:sldId id="256" r:id="rId7"/>
    <p:sldId id="262" r:id="rId8"/>
  </p:sldIdLst>
  <p:sldSz cx="12192000" cy="6858000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59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7ACFD-D152-474A-B605-BAD8A4CF6AA9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E46FC-6B04-427D-BE52-B66FD22A1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670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849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832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3F0F-A5C0-410B-9172-AC3E748DC919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4725-9FEE-4E0B-9684-98337273A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58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3F0F-A5C0-410B-9172-AC3E748DC919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4725-9FEE-4E0B-9684-98337273A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428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3F0F-A5C0-410B-9172-AC3E748DC919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4725-9FEE-4E0B-9684-98337273A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22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3F0F-A5C0-410B-9172-AC3E748DC919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4725-9FEE-4E0B-9684-98337273A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821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3F0F-A5C0-410B-9172-AC3E748DC919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4725-9FEE-4E0B-9684-98337273A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238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3F0F-A5C0-410B-9172-AC3E748DC919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4725-9FEE-4E0B-9684-98337273A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699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3F0F-A5C0-410B-9172-AC3E748DC919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4725-9FEE-4E0B-9684-98337273A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81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3F0F-A5C0-410B-9172-AC3E748DC919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4725-9FEE-4E0B-9684-98337273A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833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3F0F-A5C0-410B-9172-AC3E748DC919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4725-9FEE-4E0B-9684-98337273A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204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3F0F-A5C0-410B-9172-AC3E748DC919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4725-9FEE-4E0B-9684-98337273A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39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3F0F-A5C0-410B-9172-AC3E748DC919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4725-9FEE-4E0B-9684-98337273A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247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93F0F-A5C0-410B-9172-AC3E748DC919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F4725-9FEE-4E0B-9684-98337273A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69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841605"/>
            <a:ext cx="12192000" cy="1853391"/>
          </a:xfrm>
          <a:prstGeom prst="rect">
            <a:avLst/>
          </a:prstGeom>
        </p:spPr>
      </p:pic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0161" y="1704511"/>
            <a:ext cx="6472514" cy="2084147"/>
          </a:xfrm>
        </p:spPr>
        <p:txBody>
          <a:bodyPr>
            <a:noAutofit/>
          </a:bodyPr>
          <a:lstStyle/>
          <a:p>
            <a:r>
              <a:rPr lang="ru-RU" sz="2800" b="1" i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</a:t>
            </a:r>
            <a:br>
              <a:rPr lang="ru-RU" sz="2800" b="1" i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обеспечения соответствия </a:t>
            </a:r>
            <a:br>
              <a:rPr lang="ru-RU" sz="2800" b="1" i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высшего образования </a:t>
            </a:r>
            <a:br>
              <a:rPr lang="ru-RU" sz="2800" b="1" i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потребностям </a:t>
            </a:r>
            <a:br>
              <a:rPr lang="ru-RU" sz="2800" b="1" i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государственных органов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9525" y="5030036"/>
            <a:ext cx="5892311" cy="106849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</a:t>
            </a:r>
          </a:p>
          <a:p>
            <a:pPr>
              <a:spcBef>
                <a:spcPts val="0"/>
              </a:spcBef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государственной политики в сфере государственной и муниципальной службы, противодействия коррупции</a:t>
            </a:r>
            <a:b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Л.Е. Вахнин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715" y="0"/>
            <a:ext cx="3752850" cy="16192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1" y="4195274"/>
            <a:ext cx="3114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РАНХиГС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мая 2019 г.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554" y="44104"/>
            <a:ext cx="4180176" cy="463163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374835" y="0"/>
            <a:ext cx="4502426" cy="469127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147683" y="4934620"/>
            <a:ext cx="5892311" cy="10684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6147682" y="4934620"/>
            <a:ext cx="5892311" cy="1637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Пленарное заседание секции по государственному и муниципальному управлению Федерального учебно-методического объединения по укрупненной </a:t>
            </a:r>
            <a:r>
              <a:rPr lang="ru-RU" sz="18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18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руппе специальностей и направлений «экономика и управление»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98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 txBox="1">
            <a:spLocks/>
          </p:cNvSpPr>
          <p:nvPr/>
        </p:nvSpPr>
        <p:spPr>
          <a:xfrm>
            <a:off x="309067" y="317514"/>
            <a:ext cx="11643584" cy="91563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400" b="1" dirty="0" smtClean="0">
                <a:latin typeface="Cambria" panose="02040503050406030204" pitchFamily="18" charset="0"/>
                <a:ea typeface="+mj-ea"/>
                <a:cs typeface="+mj-cs"/>
              </a:rPr>
              <a:t>ПЕРСПЕКТИВА ОБЕСПЕЧЕНИЯ ВЗАИМОСВЯЗИ КВАЛИФИКАЦИОННЫХ ТРЕБОВАНИЙ, ОБРАЗОВАТЕЛЬНЫХ ПРОГРАММ И ПРОФЕССИОНАЛЬНЫХ СТАНДАРТОВ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33653" y="1356884"/>
            <a:ext cx="720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Номер слайда 13"/>
          <p:cNvSpPr txBox="1">
            <a:spLocks/>
          </p:cNvSpPr>
          <p:nvPr/>
        </p:nvSpPr>
        <p:spPr>
          <a:xfrm>
            <a:off x="11568607" y="6309320"/>
            <a:ext cx="384044" cy="476672"/>
          </a:xfrm>
          <a:prstGeom prst="rect">
            <a:avLst/>
          </a:prstGeom>
        </p:spPr>
        <p:txBody>
          <a:bodyPr vert="horz" lIns="84900" tIns="42450" rIns="84900" bIns="42450" rtlCol="0" anchor="ctr"/>
          <a:lstStyle/>
          <a:p>
            <a:pPr algn="r">
              <a:defRPr/>
            </a:pPr>
            <a:fld id="{0F43F4AF-7D06-4FEB-900F-7B33DEC9A355}" type="slidenum">
              <a:rPr lang="ru-RU" sz="2800" smtClean="0">
                <a:latin typeface="Cambria" pitchFamily="18" charset="0"/>
              </a:rPr>
              <a:pPr algn="r">
                <a:defRPr/>
              </a:pPr>
              <a:t>2</a:t>
            </a:fld>
            <a:endParaRPr lang="ru-RU" sz="2800" dirty="0">
              <a:latin typeface="Cambria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11568608" y="6381368"/>
            <a:ext cx="0" cy="36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9813794" y="6334295"/>
            <a:ext cx="1754814" cy="45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Равнобедренный треугольник 1"/>
          <p:cNvSpPr/>
          <p:nvPr/>
        </p:nvSpPr>
        <p:spPr>
          <a:xfrm>
            <a:off x="3800475" y="2181223"/>
            <a:ext cx="3562350" cy="3086101"/>
          </a:xfrm>
          <a:prstGeom prst="triangle">
            <a:avLst/>
          </a:prstGeom>
          <a:solidFill>
            <a:schemeClr val="bg1">
              <a:lumMod val="85000"/>
            </a:schemeClr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http://bg032.ru/upload/medialibrary/d4a/d4ad1ddcece1554a046738f84558cde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4795380"/>
            <a:ext cx="1839234" cy="134815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larisaryzhkova.ru/wp-content/uploads/avtomatisaziya_posht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91" y="4410660"/>
            <a:ext cx="2133600" cy="141671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s://ozr-shkver.edumsko.ru/uploads/2000/1848/section/365881/56b45ff8b4589.jpg?150676938396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155" y="1383364"/>
            <a:ext cx="1457904" cy="145790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929668" y="1356884"/>
            <a:ext cx="2361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Образовательные организации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81675" y="1356884"/>
            <a:ext cx="2980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Образовательные </a:t>
            </a:r>
            <a:r>
              <a:rPr 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программы высшего образования</a:t>
            </a:r>
            <a:endParaRPr lang="ru-RU" sz="2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22610" y="5996647"/>
            <a:ext cx="3191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Государственные гражданские служащие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27799" y="4025939"/>
            <a:ext cx="2980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Квалификационные требования</a:t>
            </a:r>
            <a:endParaRPr lang="ru-RU" sz="2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6272" y="5658092"/>
            <a:ext cx="40614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Национальный совет по профессиональным квалификациям</a:t>
            </a:r>
            <a:endParaRPr lang="ru-RU" sz="2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2303" y="3779288"/>
            <a:ext cx="2980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Профессиональные стандарты</a:t>
            </a:r>
            <a:endParaRPr lang="ru-RU" sz="2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Двойная стрелка вверх/вниз 2"/>
          <p:cNvSpPr/>
          <p:nvPr/>
        </p:nvSpPr>
        <p:spPr>
          <a:xfrm rot="-1800000">
            <a:off x="7199767" y="2532416"/>
            <a:ext cx="867770" cy="1337930"/>
          </a:xfrm>
          <a:prstGeom prst="up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войная стрелка вверх/вниз 31"/>
          <p:cNvSpPr/>
          <p:nvPr/>
        </p:nvSpPr>
        <p:spPr>
          <a:xfrm rot="2292916">
            <a:off x="2842311" y="2280897"/>
            <a:ext cx="484632" cy="1595786"/>
          </a:xfrm>
          <a:prstGeom prst="up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4962525" y="5585054"/>
            <a:ext cx="123825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9501716" y="4025939"/>
            <a:ext cx="2592288" cy="1162947"/>
          </a:xfrm>
          <a:prstGeom prst="rect">
            <a:avLst/>
          </a:prstGeom>
          <a:ln w="19050">
            <a:solidFill>
              <a:srgbClr val="C00000"/>
            </a:solidFill>
            <a:prstDash val="dash"/>
          </a:ln>
        </p:spPr>
        <p:txBody>
          <a:bodyPr wrap="square" lIns="84900" tIns="42450" rIns="84900" bIns="42450">
            <a:spAutoFit/>
          </a:bodyPr>
          <a:lstStyle/>
          <a:p>
            <a:pPr algn="ctr"/>
            <a:endParaRPr lang="ru-RU" sz="1400" b="1" dirty="0" smtClean="0">
              <a:latin typeface="Cambria" pitchFamily="18" charset="0"/>
            </a:endParaRPr>
          </a:p>
          <a:p>
            <a:pPr algn="ctr"/>
            <a:endParaRPr lang="ru-RU" sz="1400" b="1" dirty="0" smtClean="0">
              <a:latin typeface="Cambria" pitchFamily="18" charset="0"/>
            </a:endParaRPr>
          </a:p>
          <a:p>
            <a:pPr algn="ctr"/>
            <a:endParaRPr lang="ru-RU" sz="1400" b="1" dirty="0" smtClean="0">
              <a:latin typeface="Cambria" pitchFamily="18" charset="0"/>
            </a:endParaRPr>
          </a:p>
          <a:p>
            <a:pPr algn="ctr"/>
            <a:endParaRPr lang="ru-RU" sz="1400" b="1" dirty="0" smtClean="0">
              <a:latin typeface="Cambria" pitchFamily="18" charset="0"/>
            </a:endParaRPr>
          </a:p>
          <a:p>
            <a:pPr algn="ctr"/>
            <a:endParaRPr lang="ru-RU" sz="1400" b="1" dirty="0" smtClean="0"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9501717" y="4030852"/>
            <a:ext cx="25922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Знания и умения в зависимости от области и вида деятельности 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 flipH="1">
            <a:off x="8892116" y="1383364"/>
            <a:ext cx="25922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Предметно-тематическая часть: Знания, умения, навыки, компетенции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892117" y="1410692"/>
            <a:ext cx="2691307" cy="1162947"/>
          </a:xfrm>
          <a:prstGeom prst="rect">
            <a:avLst/>
          </a:prstGeom>
          <a:ln w="19050">
            <a:solidFill>
              <a:srgbClr val="C00000"/>
            </a:solidFill>
            <a:prstDash val="dash"/>
          </a:ln>
        </p:spPr>
        <p:txBody>
          <a:bodyPr wrap="square" lIns="84900" tIns="42450" rIns="84900" bIns="42450">
            <a:spAutoFit/>
          </a:bodyPr>
          <a:lstStyle/>
          <a:p>
            <a:pPr algn="ctr"/>
            <a:endParaRPr lang="ru-RU" sz="1400" b="1" dirty="0" smtClean="0">
              <a:latin typeface="Cambria" pitchFamily="18" charset="0"/>
            </a:endParaRPr>
          </a:p>
          <a:p>
            <a:pPr algn="ctr"/>
            <a:endParaRPr lang="ru-RU" sz="1400" b="1" dirty="0" smtClean="0">
              <a:latin typeface="Cambria" pitchFamily="18" charset="0"/>
            </a:endParaRPr>
          </a:p>
          <a:p>
            <a:pPr algn="ctr"/>
            <a:endParaRPr lang="ru-RU" sz="1400" b="1" dirty="0" smtClean="0">
              <a:latin typeface="Cambria" pitchFamily="18" charset="0"/>
            </a:endParaRPr>
          </a:p>
          <a:p>
            <a:pPr algn="ctr"/>
            <a:endParaRPr lang="ru-RU" sz="1400" b="1" dirty="0" smtClean="0">
              <a:latin typeface="Cambria" pitchFamily="18" charset="0"/>
            </a:endParaRPr>
          </a:p>
          <a:p>
            <a:pPr algn="ctr"/>
            <a:endParaRPr lang="ru-RU" sz="1400" b="1" dirty="0" smtClean="0">
              <a:latin typeface="Cambria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166944" y="2583693"/>
            <a:ext cx="2690457" cy="132343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требования о наличии определенной специальности, направления подготовки. Указание в должностном регламенте.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38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13"/>
          <p:cNvSpPr txBox="1">
            <a:spLocks/>
          </p:cNvSpPr>
          <p:nvPr/>
        </p:nvSpPr>
        <p:spPr>
          <a:xfrm>
            <a:off x="11568606" y="6309320"/>
            <a:ext cx="623393" cy="476672"/>
          </a:xfrm>
          <a:prstGeom prst="rect">
            <a:avLst/>
          </a:prstGeom>
        </p:spPr>
        <p:txBody>
          <a:bodyPr vert="horz" lIns="84900" tIns="42450" rIns="84900" bIns="42450" rtlCol="0" anchor="ctr"/>
          <a:lstStyle/>
          <a:p>
            <a:pPr algn="r">
              <a:defRPr/>
            </a:pPr>
            <a:fld id="{0F43F4AF-7D06-4FEB-900F-7B33DEC9A355}" type="slidenum">
              <a:rPr lang="ru-RU" sz="2800" smtClean="0">
                <a:latin typeface="Cambria" pitchFamily="18" charset="0"/>
              </a:rPr>
              <a:pPr algn="r">
                <a:defRPr/>
              </a:pPr>
              <a:t>3</a:t>
            </a:fld>
            <a:endParaRPr lang="ru-RU" sz="2800" dirty="0">
              <a:latin typeface="Cambria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1568608" y="6381368"/>
            <a:ext cx="0" cy="36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Заголовок 1"/>
          <p:cNvSpPr txBox="1">
            <a:spLocks/>
          </p:cNvSpPr>
          <p:nvPr/>
        </p:nvSpPr>
        <p:spPr>
          <a:xfrm>
            <a:off x="191901" y="11168"/>
            <a:ext cx="10945216" cy="10081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МЕХАНИЗМ ВЗАИМОДЕЙСТВИЯ ГОСУДАРСТВЕННЫХ ОРГАНОВ И ОБРАЗОВАТЕЛЬНЫХ ОРГАНИЗАЦИЙ ВЫСШЕГО ОБРАЗОВАНИЯ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86476" y="1022356"/>
            <a:ext cx="720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9677400" y="6357878"/>
            <a:ext cx="1754814" cy="45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7" descr="C:\Users\IvanovaES\Desktop\remont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>
            <a:off x="863499" y="1628800"/>
            <a:ext cx="720000" cy="540000"/>
          </a:xfrm>
          <a:prstGeom prst="rect">
            <a:avLst/>
          </a:prstGeom>
          <a:noFill/>
        </p:spPr>
      </p:pic>
      <p:sp>
        <p:nvSpPr>
          <p:cNvPr id="83" name="Заголовок 1"/>
          <p:cNvSpPr txBox="1">
            <a:spLocks/>
          </p:cNvSpPr>
          <p:nvPr/>
        </p:nvSpPr>
        <p:spPr>
          <a:xfrm>
            <a:off x="1199456" y="1664744"/>
            <a:ext cx="4128459" cy="5040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50" b="1" noProof="0" dirty="0" smtClean="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rPr>
              <a:t>НАИМЕНОВАНИЕ</a:t>
            </a:r>
            <a:br>
              <a:rPr lang="ru-RU" sz="1350" b="1" noProof="0" dirty="0" smtClean="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rPr>
            </a:br>
            <a:r>
              <a:rPr lang="ru-RU" sz="1350" b="1" noProof="0" dirty="0" smtClean="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rPr>
              <a:t>МЕРОПРИЯТИЯ</a:t>
            </a:r>
            <a:endParaRPr kumimoji="0" lang="ru-RU" sz="135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86" name="Заголовок 1"/>
          <p:cNvSpPr txBox="1">
            <a:spLocks/>
          </p:cNvSpPr>
          <p:nvPr/>
        </p:nvSpPr>
        <p:spPr>
          <a:xfrm>
            <a:off x="7536160" y="1664744"/>
            <a:ext cx="3936437" cy="5045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50" b="1" noProof="0" dirty="0" smtClean="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rPr>
              <a:t>ОЖИДАЕМЫЙ</a:t>
            </a:r>
            <a:br>
              <a:rPr lang="ru-RU" sz="1350" b="1" noProof="0" dirty="0" smtClean="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rPr>
            </a:br>
            <a:r>
              <a:rPr lang="ru-RU" sz="1350" b="1" noProof="0" dirty="0" smtClean="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rPr>
              <a:t>РЕЗУЛЬТАТ</a:t>
            </a:r>
            <a:endParaRPr kumimoji="0" lang="ru-RU" sz="135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pic>
        <p:nvPicPr>
          <p:cNvPr id="87" name="Picture 8" descr="C:\Users\IvanovaES\Desktop\Growth_zpsfjzpcdbp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>
            <a:off x="7056107" y="1665246"/>
            <a:ext cx="672075" cy="504056"/>
          </a:xfrm>
          <a:prstGeom prst="rect">
            <a:avLst/>
          </a:prstGeom>
          <a:noFill/>
        </p:spPr>
      </p:pic>
      <p:cxnSp>
        <p:nvCxnSpPr>
          <p:cNvPr id="88" name="Прямая соединительная линия 87"/>
          <p:cNvCxnSpPr/>
          <p:nvPr/>
        </p:nvCxnSpPr>
        <p:spPr>
          <a:xfrm>
            <a:off x="1679509" y="1664743"/>
            <a:ext cx="0" cy="5040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7824192" y="1664744"/>
            <a:ext cx="0" cy="5040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Группа 42"/>
          <p:cNvGrpSpPr/>
          <p:nvPr/>
        </p:nvGrpSpPr>
        <p:grpSpPr>
          <a:xfrm flipH="1">
            <a:off x="9937175" y="1111212"/>
            <a:ext cx="1631432" cy="1575175"/>
            <a:chOff x="2844799" y="1828799"/>
            <a:chExt cx="2235200" cy="2235200"/>
          </a:xfrm>
          <a:solidFill>
            <a:srgbClr val="FFC000"/>
          </a:solidFill>
        </p:grpSpPr>
        <p:sp>
          <p:nvSpPr>
            <p:cNvPr id="31" name=" 3"/>
            <p:cNvSpPr/>
            <p:nvPr/>
          </p:nvSpPr>
          <p:spPr>
            <a:xfrm>
              <a:off x="2844799" y="1828799"/>
              <a:ext cx="2235200" cy="2235200"/>
            </a:xfrm>
            <a:prstGeom prst="gear9">
              <a:avLst>
                <a:gd name="adj1" fmla="val 12383"/>
                <a:gd name="adj2" fmla="val 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 4"/>
            <p:cNvSpPr/>
            <p:nvPr/>
          </p:nvSpPr>
          <p:spPr>
            <a:xfrm>
              <a:off x="3294172" y="2352386"/>
              <a:ext cx="1336454" cy="11489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algn="ctr" defTabSz="14444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200" dirty="0"/>
            </a:p>
          </p:txBody>
        </p:sp>
      </p:grpSp>
      <p:pic>
        <p:nvPicPr>
          <p:cNvPr id="35" name="Picture 9" descr="C:\Users\IvanovaES\Desktop\systems.jpg"/>
          <p:cNvPicPr>
            <a:picLocks noChangeAspect="1" noChangeArrowheads="1"/>
          </p:cNvPicPr>
          <p:nvPr/>
        </p:nvPicPr>
        <p:blipFill>
          <a:blip r:embed="rId5" cstate="print"/>
          <a:srcRect l="7838" r="11757" b="9369"/>
          <a:stretch>
            <a:fillRect/>
          </a:stretch>
        </p:blipFill>
        <p:spPr bwMode="auto">
          <a:xfrm>
            <a:off x="10428855" y="1542812"/>
            <a:ext cx="648071" cy="676789"/>
          </a:xfrm>
          <a:prstGeom prst="rect">
            <a:avLst/>
          </a:prstGeom>
          <a:noFill/>
        </p:spPr>
      </p:pic>
      <p:sp>
        <p:nvSpPr>
          <p:cNvPr id="36" name="Круговая стрелка 35"/>
          <p:cNvSpPr/>
          <p:nvPr/>
        </p:nvSpPr>
        <p:spPr>
          <a:xfrm rot="10599700" flipH="1" flipV="1">
            <a:off x="9615129" y="839619"/>
            <a:ext cx="2272070" cy="2291907"/>
          </a:xfrm>
          <a:prstGeom prst="circularArrow">
            <a:avLst>
              <a:gd name="adj1" fmla="val 4687"/>
              <a:gd name="adj2" fmla="val 1221506"/>
              <a:gd name="adj3" fmla="val 2513083"/>
              <a:gd name="adj4" fmla="val 10051810"/>
              <a:gd name="adj5" fmla="val 546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8" name="Picture 2" descr="https://image.freepik.com/free-vector/no-translate-detected_1012-43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88" y="2117012"/>
            <a:ext cx="1562263" cy="14751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14603" y="1300085"/>
            <a:ext cx="1740034" cy="58477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</a:t>
            </a:r>
          </a:p>
          <a:p>
            <a:pPr algn="ctr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34976" y="1213301"/>
            <a:ext cx="2141651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организация высшего образования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024" y="2117012"/>
            <a:ext cx="1553554" cy="1458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TextBox 24"/>
          <p:cNvSpPr txBox="1"/>
          <p:nvPr/>
        </p:nvSpPr>
        <p:spPr>
          <a:xfrm>
            <a:off x="2874549" y="3762974"/>
            <a:ext cx="20088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программа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высшего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6115" y="3754137"/>
            <a:ext cx="2084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Область профессиональной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служебной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833810" y="2771888"/>
            <a:ext cx="4487278" cy="67565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Экспертная группа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области деятельности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авая фигурная скобка 31"/>
          <p:cNvSpPr/>
          <p:nvPr/>
        </p:nvSpPr>
        <p:spPr>
          <a:xfrm>
            <a:off x="4791379" y="1266817"/>
            <a:ext cx="818605" cy="3781433"/>
          </a:xfrm>
          <a:prstGeom prst="rightBrace">
            <a:avLst>
              <a:gd name="adj1" fmla="val 51884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Picture 18" descr="C:\Users\TuguchevNM\Downloads\kisspng-meeting-coworking-infographic-businessperson-business-meeting-5a9cc2e643ac46.440981861520222950277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56569" y="1300085"/>
            <a:ext cx="2943225" cy="1809633"/>
          </a:xfrm>
          <a:prstGeom prst="rect">
            <a:avLst/>
          </a:prstGeom>
          <a:noFill/>
        </p:spPr>
      </p:pic>
      <p:sp>
        <p:nvSpPr>
          <p:cNvPr id="38" name="Скругленный прямоугольник 37"/>
          <p:cNvSpPr/>
          <p:nvPr/>
        </p:nvSpPr>
        <p:spPr>
          <a:xfrm>
            <a:off x="5393448" y="3576441"/>
            <a:ext cx="6486854" cy="1752001"/>
          </a:xfrm>
          <a:prstGeom prst="roundRect">
            <a:avLst>
              <a:gd name="adj" fmla="val 19719"/>
            </a:avLst>
          </a:prstGeom>
          <a:solidFill>
            <a:schemeClr val="bg1"/>
          </a:solidFill>
          <a:ln w="19050">
            <a:solidFill>
              <a:srgbClr val="00B0F0"/>
            </a:solidFill>
            <a:prstDash val="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32 экспертные группы по каждой включенной в Справочник квалификационных требований области профессиональной служебной деятельности гражданских служащих;</a:t>
            </a: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+mj-lt"/>
              </a:rPr>
              <a:t>Входят представители федеральных, региональных государственных органов  и образовательных организаций при согласовании образовательных программ с квалификационными требованиями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593232" y="1261977"/>
            <a:ext cx="4067416" cy="338554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Экспертный совет при Минтруде России </a:t>
            </a:r>
          </a:p>
        </p:txBody>
      </p:sp>
      <p:sp>
        <p:nvSpPr>
          <p:cNvPr id="2" name="Выноска со стрелкой вправо 1"/>
          <p:cNvSpPr/>
          <p:nvPr/>
        </p:nvSpPr>
        <p:spPr>
          <a:xfrm>
            <a:off x="567349" y="5138296"/>
            <a:ext cx="2224320" cy="1197436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Знания и умения, качества</a:t>
            </a:r>
            <a:endParaRPr lang="ru-RU" dirty="0"/>
          </a:p>
        </p:txBody>
      </p:sp>
      <p:sp>
        <p:nvSpPr>
          <p:cNvPr id="3" name="Загнутый угол 2"/>
          <p:cNvSpPr/>
          <p:nvPr/>
        </p:nvSpPr>
        <p:spPr>
          <a:xfrm>
            <a:off x="2968630" y="5138296"/>
            <a:ext cx="1713948" cy="126546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Предметно-тематическая часть</a:t>
            </a:r>
            <a:endParaRPr lang="ru-RU" dirty="0"/>
          </a:p>
        </p:txBody>
      </p:sp>
      <p:sp>
        <p:nvSpPr>
          <p:cNvPr id="42" name="Нашивка 41"/>
          <p:cNvSpPr/>
          <p:nvPr/>
        </p:nvSpPr>
        <p:spPr>
          <a:xfrm>
            <a:off x="2478823" y="4097915"/>
            <a:ext cx="439301" cy="541059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4976627" y="5562947"/>
            <a:ext cx="1085839" cy="6230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мка 4"/>
          <p:cNvSpPr/>
          <p:nvPr/>
        </p:nvSpPr>
        <p:spPr>
          <a:xfrm>
            <a:off x="6161318" y="5461048"/>
            <a:ext cx="5497282" cy="84827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47044" y="5564109"/>
            <a:ext cx="5314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Конкурсные задания по области и виду </a:t>
            </a:r>
          </a:p>
          <a:p>
            <a:pPr algn="ctr"/>
            <a:r>
              <a:rPr lang="ru-RU" b="1" dirty="0" smtClean="0"/>
              <a:t>профессиональной </a:t>
            </a:r>
            <a:r>
              <a:rPr lang="ru-RU" b="1" dirty="0"/>
              <a:t>служебной </a:t>
            </a:r>
            <a:r>
              <a:rPr lang="ru-RU" b="1" dirty="0" smtClean="0"/>
              <a:t>деятельности</a:t>
            </a:r>
            <a:endParaRPr lang="ru-RU" dirty="0"/>
          </a:p>
        </p:txBody>
      </p:sp>
      <p:sp>
        <p:nvSpPr>
          <p:cNvPr id="37" name="Прямоугольная выноска 36"/>
          <p:cNvSpPr/>
          <p:nvPr/>
        </p:nvSpPr>
        <p:spPr>
          <a:xfrm>
            <a:off x="4791378" y="6413924"/>
            <a:ext cx="3952571" cy="382251"/>
          </a:xfrm>
          <a:prstGeom prst="wedgeRectCallout">
            <a:avLst>
              <a:gd name="adj1" fmla="val -3555"/>
              <a:gd name="adj2" fmla="val -13842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Единая методика (постановление № 397) 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2379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 descr="http://fileone.ru/images/joomla/jch%20optimiz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5"/>
          <a:stretch/>
        </p:blipFill>
        <p:spPr bwMode="auto">
          <a:xfrm>
            <a:off x="5209047" y="3831451"/>
            <a:ext cx="1687051" cy="1388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Номер слайда 13"/>
          <p:cNvSpPr txBox="1">
            <a:spLocks/>
          </p:cNvSpPr>
          <p:nvPr/>
        </p:nvSpPr>
        <p:spPr>
          <a:xfrm>
            <a:off x="11568606" y="6309320"/>
            <a:ext cx="623393" cy="476672"/>
          </a:xfrm>
          <a:prstGeom prst="rect">
            <a:avLst/>
          </a:prstGeom>
        </p:spPr>
        <p:txBody>
          <a:bodyPr vert="horz" lIns="84900" tIns="42450" rIns="84900" bIns="42450" rtlCol="0" anchor="ctr"/>
          <a:lstStyle/>
          <a:p>
            <a:pPr algn="r">
              <a:defRPr/>
            </a:pPr>
            <a:fld id="{0F43F4AF-7D06-4FEB-900F-7B33DEC9A355}" type="slidenum">
              <a:rPr lang="ru-RU" sz="2800" smtClean="0">
                <a:latin typeface="Cambria" pitchFamily="18" charset="0"/>
              </a:rPr>
              <a:pPr algn="r">
                <a:defRPr/>
              </a:pPr>
              <a:t>4</a:t>
            </a:fld>
            <a:endParaRPr lang="ru-RU" sz="2800" dirty="0">
              <a:latin typeface="Cambria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1568608" y="6381368"/>
            <a:ext cx="0" cy="36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Заголовок 1"/>
          <p:cNvSpPr txBox="1">
            <a:spLocks/>
          </p:cNvSpPr>
          <p:nvPr/>
        </p:nvSpPr>
        <p:spPr>
          <a:xfrm>
            <a:off x="283768" y="79673"/>
            <a:ext cx="10945216" cy="10081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ПРИМЕРЫ </a:t>
            </a:r>
            <a:r>
              <a:rPr lang="ru-RU" sz="2400" b="1" dirty="0">
                <a:latin typeface="Cambria" panose="02040503050406030204" pitchFamily="18" charset="0"/>
              </a:rPr>
              <a:t>ВЗАИМОДЕЙСТВИЯ ГОСУДАРСТВЕННЫХ ОРГАНОВ И ОБРАЗОВАТЕЛЬНЫХ ОРГАНИЗАЦИЙ ВЫСШЕГО ОБРАЗОВАНИЯ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356759" y="1087785"/>
            <a:ext cx="720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9677400" y="6357878"/>
            <a:ext cx="1754814" cy="45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7" descr="C:\Users\IvanovaES\Desktop\remont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>
            <a:off x="863499" y="1628800"/>
            <a:ext cx="720000" cy="540000"/>
          </a:xfrm>
          <a:prstGeom prst="rect">
            <a:avLst/>
          </a:prstGeom>
          <a:noFill/>
        </p:spPr>
      </p:pic>
      <p:sp>
        <p:nvSpPr>
          <p:cNvPr id="83" name="Заголовок 1"/>
          <p:cNvSpPr txBox="1">
            <a:spLocks/>
          </p:cNvSpPr>
          <p:nvPr/>
        </p:nvSpPr>
        <p:spPr>
          <a:xfrm>
            <a:off x="1199456" y="1664744"/>
            <a:ext cx="4128459" cy="5040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50" b="1" noProof="0" dirty="0" smtClean="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rPr>
              <a:t>НАИМЕНОВАНИЕ</a:t>
            </a:r>
            <a:br>
              <a:rPr lang="ru-RU" sz="1350" b="1" noProof="0" dirty="0" smtClean="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rPr>
            </a:br>
            <a:r>
              <a:rPr lang="ru-RU" sz="1350" b="1" noProof="0" dirty="0" smtClean="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rPr>
              <a:t>МЕРОПРИЯТИЯ</a:t>
            </a:r>
            <a:endParaRPr kumimoji="0" lang="ru-RU" sz="135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86" name="Заголовок 1"/>
          <p:cNvSpPr txBox="1">
            <a:spLocks/>
          </p:cNvSpPr>
          <p:nvPr/>
        </p:nvSpPr>
        <p:spPr>
          <a:xfrm>
            <a:off x="7536160" y="1664744"/>
            <a:ext cx="3936437" cy="5045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50" b="1" noProof="0" dirty="0" smtClean="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rPr>
              <a:t>ОЖИДАЕМЫЙ</a:t>
            </a:r>
            <a:br>
              <a:rPr lang="ru-RU" sz="1350" b="1" noProof="0" dirty="0" smtClean="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rPr>
            </a:br>
            <a:r>
              <a:rPr lang="ru-RU" sz="1350" b="1" noProof="0" dirty="0" smtClean="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rPr>
              <a:t>РЕЗУЛЬТАТ</a:t>
            </a:r>
            <a:endParaRPr kumimoji="0" lang="ru-RU" sz="135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pic>
        <p:nvPicPr>
          <p:cNvPr id="87" name="Picture 8" descr="C:\Users\IvanovaES\Desktop\Growth_zpsfjzpcdbp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>
            <a:off x="7056107" y="1665246"/>
            <a:ext cx="672075" cy="504056"/>
          </a:xfrm>
          <a:prstGeom prst="rect">
            <a:avLst/>
          </a:prstGeom>
          <a:noFill/>
        </p:spPr>
      </p:pic>
      <p:cxnSp>
        <p:nvCxnSpPr>
          <p:cNvPr id="88" name="Прямая соединительная линия 87"/>
          <p:cNvCxnSpPr/>
          <p:nvPr/>
        </p:nvCxnSpPr>
        <p:spPr>
          <a:xfrm>
            <a:off x="1679509" y="1664743"/>
            <a:ext cx="0" cy="5040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7824192" y="1664744"/>
            <a:ext cx="0" cy="5040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316677" y="1226537"/>
            <a:ext cx="11476861" cy="1192813"/>
          </a:xfrm>
          <a:prstGeom prst="roundRect">
            <a:avLst/>
          </a:prstGeom>
          <a:solidFill>
            <a:schemeClr val="accent4">
              <a:lumMod val="20000"/>
              <a:lumOff val="80000"/>
              <a:alpha val="47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МОНИТОРИНГ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показателей </a:t>
            </a:r>
            <a:r>
              <a:rPr lang="ru-RU" sz="1600" b="1" dirty="0">
                <a:solidFill>
                  <a:srgbClr val="C00000"/>
                </a:solidFill>
              </a:rPr>
              <a:t>повышения эффективности и результативности работы кадровых служб федеральных органов исполнительной власти, включая показатели эффективности использования кадровых </a:t>
            </a:r>
            <a:r>
              <a:rPr lang="ru-RU" sz="1600" b="1" dirty="0" smtClean="0">
                <a:solidFill>
                  <a:srgbClr val="C00000"/>
                </a:solidFill>
              </a:rPr>
              <a:t>резервов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письма </a:t>
            </a:r>
            <a:r>
              <a:rPr lang="ru-RU" sz="1600" dirty="0">
                <a:solidFill>
                  <a:schemeClr val="tx1"/>
                </a:solidFill>
              </a:rPr>
              <a:t>Минтруда России от 28 апреля </a:t>
            </a:r>
            <a:r>
              <a:rPr lang="ru-RU" sz="1600" dirty="0" smtClean="0">
                <a:solidFill>
                  <a:schemeClr val="tx1"/>
                </a:solidFill>
              </a:rPr>
              <a:t>№ </a:t>
            </a:r>
            <a:r>
              <a:rPr lang="ru-RU" sz="1600" dirty="0">
                <a:solidFill>
                  <a:schemeClr val="tx1"/>
                </a:solidFill>
              </a:rPr>
              <a:t>18-0/10/П-2957 </a:t>
            </a:r>
            <a:r>
              <a:rPr lang="ru-RU" sz="1600" dirty="0" smtClean="0">
                <a:solidFill>
                  <a:schemeClr val="tx1"/>
                </a:solidFill>
              </a:rPr>
              <a:t>и от </a:t>
            </a:r>
            <a:r>
              <a:rPr lang="ru-RU" sz="1600" dirty="0">
                <a:solidFill>
                  <a:schemeClr val="tx1"/>
                </a:solidFill>
              </a:rPr>
              <a:t>5 октября  2018 </a:t>
            </a:r>
            <a:r>
              <a:rPr lang="ru-RU" sz="1600" dirty="0" smtClean="0">
                <a:solidFill>
                  <a:schemeClr val="tx1"/>
                </a:solidFill>
              </a:rPr>
              <a:t>года </a:t>
            </a:r>
            <a:r>
              <a:rPr lang="ru-RU" sz="1600" dirty="0">
                <a:solidFill>
                  <a:schemeClr val="tx1"/>
                </a:solidFill>
              </a:rPr>
              <a:t>№ </a:t>
            </a:r>
            <a:r>
              <a:rPr lang="ru-RU" sz="1600" dirty="0" smtClean="0">
                <a:solidFill>
                  <a:schemeClr val="tx1"/>
                </a:solidFill>
              </a:rPr>
              <a:t>18-0/10/П-7118</a:t>
            </a:r>
            <a:endPara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4679" y="2806266"/>
            <a:ext cx="11159032" cy="663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Число независимых экспертов по областям и видам профессиональной служебной деятельности гражданских служащих в составах конкурсных и аттестационных комиссий, представляющих профессиональное сообщество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34678" y="2683942"/>
            <a:ext cx="11325951" cy="786247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0" tIns="42450" rIns="84900" bIns="42450"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82302" y="2526435"/>
            <a:ext cx="1482394" cy="279831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 anchorCtr="1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kern="0" dirty="0" smtClean="0">
                <a:solidFill>
                  <a:schemeClr val="bg1"/>
                </a:solidFill>
                <a:latin typeface="Cambria" pitchFamily="18" charset="0"/>
              </a:rPr>
              <a:t>Индикатор</a:t>
            </a:r>
            <a:endParaRPr lang="ru-RU" sz="1600" kern="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0010775" y="242560"/>
            <a:ext cx="1638299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3" descr="C:\Users\IvanovaES\Desktop\Старые\требования\Handshake.jpg"/>
          <p:cNvPicPr>
            <a:picLocks noChangeAspect="1" noChangeArrowheads="1"/>
          </p:cNvPicPr>
          <p:nvPr/>
        </p:nvPicPr>
        <p:blipFill>
          <a:blip r:embed="rId6" cstate="print"/>
          <a:srcRect l="5263" t="11745" r="5263" b="13215"/>
          <a:stretch>
            <a:fillRect/>
          </a:stretch>
        </p:blipFill>
        <p:spPr bwMode="auto">
          <a:xfrm>
            <a:off x="10252533" y="450379"/>
            <a:ext cx="1179681" cy="498762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6981824" y="3831450"/>
            <a:ext cx="4667249" cy="1287679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 anchorCtr="1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kern="0" dirty="0">
              <a:latin typeface="Cambria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820065" y="3494368"/>
            <a:ext cx="1432189" cy="279831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 anchorCtr="1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kern="0" dirty="0" smtClean="0">
                <a:solidFill>
                  <a:schemeClr val="bg1"/>
                </a:solidFill>
                <a:latin typeface="Cambria" pitchFamily="18" charset="0"/>
              </a:rPr>
              <a:t>Субъекты РФ</a:t>
            </a:r>
            <a:endParaRPr lang="ru-RU" sz="1600" kern="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149923" y="3494368"/>
            <a:ext cx="1158941" cy="279831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 anchorCtr="1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kern="0" dirty="0" smtClean="0">
                <a:solidFill>
                  <a:schemeClr val="bg1"/>
                </a:solidFill>
                <a:latin typeface="Cambria" pitchFamily="18" charset="0"/>
              </a:rPr>
              <a:t>ФГО</a:t>
            </a:r>
            <a:endParaRPr lang="ru-RU" sz="1600" kern="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092287" y="3906189"/>
            <a:ext cx="4896545" cy="1070614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r>
              <a:rPr lang="ru-RU" sz="1600" b="1" i="1" dirty="0" smtClean="0">
                <a:latin typeface="Cambria" pitchFamily="18" charset="0"/>
              </a:rPr>
              <a:t>Уровни:</a:t>
            </a:r>
          </a:p>
          <a:p>
            <a:r>
              <a:rPr lang="ru-RU" sz="1600" b="1" i="1" dirty="0" smtClean="0">
                <a:latin typeface="Cambria" pitchFamily="18" charset="0"/>
              </a:rPr>
              <a:t>Базовый – в 2 случаях (1 эксперт)</a:t>
            </a:r>
          </a:p>
          <a:p>
            <a:r>
              <a:rPr lang="ru-RU" sz="1600" b="1" i="1" dirty="0" smtClean="0">
                <a:latin typeface="Cambria" pitchFamily="18" charset="0"/>
              </a:rPr>
              <a:t>Средний – в 21 случае (2-3 эксперта)</a:t>
            </a:r>
          </a:p>
          <a:p>
            <a:r>
              <a:rPr lang="ru-RU" sz="1600" b="1" i="1" dirty="0" smtClean="0">
                <a:latin typeface="Cambria" pitchFamily="18" charset="0"/>
              </a:rPr>
              <a:t>Высокий – в 11 случаях (4 и более экспертов)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78831" y="3831450"/>
            <a:ext cx="4629150" cy="1287679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 anchorCtr="1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kern="0" dirty="0">
              <a:latin typeface="Cambria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09599" y="3939982"/>
            <a:ext cx="4896545" cy="1070614"/>
          </a:xfrm>
          <a:prstGeom prst="rect">
            <a:avLst/>
          </a:prstGeom>
        </p:spPr>
        <p:txBody>
          <a:bodyPr wrap="square" lIns="84900" tIns="42450" rIns="84900" bIns="42450">
            <a:spAutoFit/>
          </a:bodyPr>
          <a:lstStyle/>
          <a:p>
            <a:r>
              <a:rPr lang="ru-RU" sz="1600" b="1" i="1" dirty="0" smtClean="0">
                <a:latin typeface="Cambria" pitchFamily="18" charset="0"/>
              </a:rPr>
              <a:t>Уровни:</a:t>
            </a:r>
          </a:p>
          <a:p>
            <a:r>
              <a:rPr lang="ru-RU" sz="1600" b="1" i="1" dirty="0" smtClean="0">
                <a:latin typeface="Cambria" pitchFamily="18" charset="0"/>
              </a:rPr>
              <a:t>Базовый – в 1 случае (1 эксперт)</a:t>
            </a:r>
          </a:p>
          <a:p>
            <a:r>
              <a:rPr lang="ru-RU" sz="1600" b="1" i="1" dirty="0" smtClean="0">
                <a:latin typeface="Cambria" pitchFamily="18" charset="0"/>
              </a:rPr>
              <a:t>Средний – в 30 случаях (2-3 эксперта)</a:t>
            </a:r>
          </a:p>
          <a:p>
            <a:r>
              <a:rPr lang="ru-RU" sz="1600" b="1" i="1" dirty="0" smtClean="0">
                <a:latin typeface="Cambria" pitchFamily="18" charset="0"/>
              </a:rPr>
              <a:t>Высокий – в 23 случаях (4 и более экспертов) 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59185" y="5241056"/>
            <a:ext cx="1505511" cy="279831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bg1">
                <a:lumMod val="50000"/>
              </a:schemeClr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 anchorCtr="1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kern="0" dirty="0" smtClean="0">
                <a:solidFill>
                  <a:schemeClr val="bg1"/>
                </a:solidFill>
                <a:latin typeface="Cambria" pitchFamily="18" charset="0"/>
              </a:rPr>
              <a:t>Выборка 54%</a:t>
            </a:r>
            <a:endParaRPr lang="ru-RU" sz="1600" kern="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0252533" y="5246968"/>
            <a:ext cx="1463411" cy="309354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bg1">
                <a:lumMod val="50000"/>
              </a:schemeClr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 anchorCtr="1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kern="0" dirty="0" smtClean="0">
                <a:solidFill>
                  <a:schemeClr val="bg1"/>
                </a:solidFill>
                <a:latin typeface="Cambria" pitchFamily="18" charset="0"/>
              </a:rPr>
              <a:t>Выборка 34%</a:t>
            </a:r>
            <a:endParaRPr lang="ru-RU" sz="1600" kern="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63685" y="5940744"/>
            <a:ext cx="68994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C00000"/>
                </a:solidFill>
              </a:rPr>
              <a:t>уточняется участие в составе конкурсной комиссии представителей научных, образовательных и других организаций, привлекаемых в качестве независимых экспертов - специалистов по вопросам, связанным с гражданской службой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44626" y="5275155"/>
            <a:ext cx="7007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C00000"/>
                </a:solidFill>
              </a:rPr>
              <a:t>необходимо обеспечить участие в работе конкурсной комиссии специалистов в области оценки персонала, а также специалистов в определенных областях и видах профессиональной служебной деятельности, соответствующих задачам и функциям государственного органа и его подразделений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357737" y="5344142"/>
            <a:ext cx="802496" cy="508359"/>
          </a:xfrm>
          <a:prstGeom prst="wedgeRoundRectCallout">
            <a:avLst>
              <a:gd name="adj1" fmla="val -23207"/>
              <a:gd name="adj2" fmla="val 729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ункт 11</a:t>
            </a:r>
            <a:endParaRPr lang="ru-RU" dirty="0"/>
          </a:p>
        </p:txBody>
      </p:sp>
      <p:sp>
        <p:nvSpPr>
          <p:cNvPr id="43" name="Скругленная прямоугольная выноска 42"/>
          <p:cNvSpPr/>
          <p:nvPr/>
        </p:nvSpPr>
        <p:spPr>
          <a:xfrm>
            <a:off x="2402831" y="6025761"/>
            <a:ext cx="802496" cy="521895"/>
          </a:xfrm>
          <a:prstGeom prst="wedgeRoundRectCallout">
            <a:avLst>
              <a:gd name="adj1" fmla="val -23207"/>
              <a:gd name="adj2" fmla="val 729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ункт 12</a:t>
            </a:r>
            <a:endParaRPr lang="ru-RU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424558" y="5667375"/>
            <a:ext cx="1849832" cy="9424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Единая методика конкурсов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802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13"/>
          <p:cNvSpPr txBox="1">
            <a:spLocks/>
          </p:cNvSpPr>
          <p:nvPr/>
        </p:nvSpPr>
        <p:spPr>
          <a:xfrm>
            <a:off x="11568606" y="6309320"/>
            <a:ext cx="623393" cy="476672"/>
          </a:xfrm>
          <a:prstGeom prst="rect">
            <a:avLst/>
          </a:prstGeom>
        </p:spPr>
        <p:txBody>
          <a:bodyPr vert="horz" lIns="84900" tIns="42450" rIns="84900" bIns="42450" rtlCol="0" anchor="ctr"/>
          <a:lstStyle/>
          <a:p>
            <a:pPr algn="r">
              <a:defRPr/>
            </a:pPr>
            <a:fld id="{0F43F4AF-7D06-4FEB-900F-7B33DEC9A355}" type="slidenum">
              <a:rPr lang="ru-RU" sz="2800" smtClean="0">
                <a:latin typeface="Cambria" pitchFamily="18" charset="0"/>
              </a:rPr>
              <a:pPr algn="r">
                <a:defRPr/>
              </a:pPr>
              <a:t>5</a:t>
            </a:fld>
            <a:endParaRPr lang="ru-RU" sz="2800" dirty="0">
              <a:latin typeface="Cambria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1437980" y="6355243"/>
            <a:ext cx="0" cy="36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Заголовок 1"/>
          <p:cNvSpPr txBox="1">
            <a:spLocks/>
          </p:cNvSpPr>
          <p:nvPr/>
        </p:nvSpPr>
        <p:spPr>
          <a:xfrm>
            <a:off x="264718" y="0"/>
            <a:ext cx="10945216" cy="10081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400" b="1" dirty="0">
                <a:latin typeface="Cambria" panose="02040503050406030204" pitchFamily="18" charset="0"/>
              </a:rPr>
              <a:t>ОБЕСПЕЧЕНИЕ ВЗАИМОСВЯЗИ КВАЛИФИКАЦИОННЫХ </a:t>
            </a:r>
            <a:r>
              <a:rPr lang="ru-RU" sz="2400" b="1" dirty="0" smtClean="0">
                <a:latin typeface="Cambria" panose="02040503050406030204" pitchFamily="18" charset="0"/>
              </a:rPr>
              <a:t>ТРЕБОВАНИЙ С ОБРАЗОВАТЕЛЬНЫМИ ПРОГРАММАМИ ВЫСШЕГО ОБРАЗОВАНИЯ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336160" y="1008112"/>
            <a:ext cx="720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9677400" y="6357878"/>
            <a:ext cx="1754814" cy="45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7" descr="C:\Users\IvanovaES\Desktop\remont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>
            <a:off x="863499" y="1628800"/>
            <a:ext cx="720000" cy="540000"/>
          </a:xfrm>
          <a:prstGeom prst="rect">
            <a:avLst/>
          </a:prstGeom>
          <a:noFill/>
        </p:spPr>
      </p:pic>
      <p:sp>
        <p:nvSpPr>
          <p:cNvPr id="83" name="Заголовок 1"/>
          <p:cNvSpPr txBox="1">
            <a:spLocks/>
          </p:cNvSpPr>
          <p:nvPr/>
        </p:nvSpPr>
        <p:spPr>
          <a:xfrm>
            <a:off x="1199456" y="1664744"/>
            <a:ext cx="4128459" cy="5040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50" b="1" noProof="0" dirty="0" smtClean="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rPr>
              <a:t>НАИМЕНОВАНИЕ</a:t>
            </a:r>
            <a:br>
              <a:rPr lang="ru-RU" sz="1350" b="1" noProof="0" dirty="0" smtClean="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rPr>
            </a:br>
            <a:r>
              <a:rPr lang="ru-RU" sz="1350" b="1" noProof="0" dirty="0" smtClean="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rPr>
              <a:t>МЕРОПРИЯТИЯ</a:t>
            </a:r>
            <a:endParaRPr kumimoji="0" lang="ru-RU" sz="135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86" name="Заголовок 1"/>
          <p:cNvSpPr txBox="1">
            <a:spLocks/>
          </p:cNvSpPr>
          <p:nvPr/>
        </p:nvSpPr>
        <p:spPr>
          <a:xfrm>
            <a:off x="7536160" y="1664744"/>
            <a:ext cx="3936437" cy="5045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50" b="1" noProof="0" dirty="0" smtClean="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rPr>
              <a:t>ОЖИДАЕМЫЙ</a:t>
            </a:r>
            <a:br>
              <a:rPr lang="ru-RU" sz="1350" b="1" noProof="0" dirty="0" smtClean="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rPr>
            </a:br>
            <a:r>
              <a:rPr lang="ru-RU" sz="1350" b="1" noProof="0" dirty="0" smtClean="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rPr>
              <a:t>РЕЗУЛЬТАТ</a:t>
            </a:r>
            <a:endParaRPr kumimoji="0" lang="ru-RU" sz="135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pic>
        <p:nvPicPr>
          <p:cNvPr id="87" name="Picture 8" descr="C:\Users\IvanovaES\Desktop\Growth_zpsfjzpcdbp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>
            <a:off x="7056107" y="1665246"/>
            <a:ext cx="672075" cy="504056"/>
          </a:xfrm>
          <a:prstGeom prst="rect">
            <a:avLst/>
          </a:prstGeom>
          <a:noFill/>
        </p:spPr>
      </p:pic>
      <p:cxnSp>
        <p:nvCxnSpPr>
          <p:cNvPr id="88" name="Прямая соединительная линия 87"/>
          <p:cNvCxnSpPr/>
          <p:nvPr/>
        </p:nvCxnSpPr>
        <p:spPr>
          <a:xfrm>
            <a:off x="1679509" y="1664743"/>
            <a:ext cx="0" cy="5040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7824192" y="1664744"/>
            <a:ext cx="0" cy="5040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411583" y="1152525"/>
            <a:ext cx="11349046" cy="1554642"/>
          </a:xfrm>
          <a:prstGeom prst="roundRect">
            <a:avLst>
              <a:gd name="adj" fmla="val 19719"/>
            </a:avLst>
          </a:prstGeom>
          <a:solidFill>
            <a:schemeClr val="bg1"/>
          </a:solidFill>
          <a:ln w="19050">
            <a:solidFill>
              <a:srgbClr val="00B0F0"/>
            </a:solidFill>
            <a:prstDash val="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/>
            <a:endParaRPr lang="ru-RU" sz="1600" b="1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1583" y="1155187"/>
            <a:ext cx="11159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Федеральный закон от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27 июля 2004 г.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№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79-ФЗ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«О государственной гражданской службе Российской Федерации»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4350" y="1783837"/>
            <a:ext cx="110562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часть 1 </a:t>
            </a:r>
            <a:r>
              <a:rPr lang="ru-RU" b="1" dirty="0">
                <a:solidFill>
                  <a:srgbClr val="C00000"/>
                </a:solidFill>
              </a:rPr>
              <a:t>статьи </a:t>
            </a:r>
            <a:r>
              <a:rPr lang="ru-RU" b="1" dirty="0" smtClean="0">
                <a:solidFill>
                  <a:srgbClr val="C00000"/>
                </a:solidFill>
              </a:rPr>
              <a:t>61: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/>
              <a:t>Подготовка кадров для гражданской службы осуществляется в профессиональных образовательных организациях и образовательных организациях высшего образования в соответствии с законодательством Российской Федерации</a:t>
            </a:r>
          </a:p>
          <a:p>
            <a:pPr algn="just"/>
            <a:endParaRPr lang="ru-RU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644519" y="2984166"/>
            <a:ext cx="9379016" cy="1368759"/>
          </a:xfrm>
          <a:prstGeom prst="rect">
            <a:avLst/>
          </a:prstGeom>
          <a:ln w="12700">
            <a:solidFill>
              <a:srgbClr val="600030"/>
            </a:solidFill>
            <a:prstDash val="sysDash"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Специализация образовательных программ высшего образования </a:t>
            </a:r>
          </a:p>
          <a:p>
            <a:pPr lvl="0" algn="ctr" defTabSz="914400">
              <a:spcBef>
                <a:spcPct val="0"/>
              </a:spcBef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направлению подготовки (специальности)</a:t>
            </a:r>
          </a:p>
          <a:p>
            <a:pPr lvl="0" algn="ctr" defTabSz="914400">
              <a:spcBef>
                <a:spcPct val="0"/>
              </a:spcBef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Государственное и муниципальное управление </a:t>
            </a:r>
          </a:p>
          <a:p>
            <a:pPr lvl="0" algn="ctr" defTabSz="914400">
              <a:spcBef>
                <a:spcPct val="0"/>
              </a:spcBef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областям профессиональной служебной деятельности </a:t>
            </a:r>
          </a:p>
          <a:p>
            <a:pPr lvl="0" algn="ctr" defTabSz="914400">
              <a:spcBef>
                <a:spcPct val="0"/>
              </a:spcBef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государственных гражданских служащих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080804" y="4677025"/>
            <a:ext cx="4748496" cy="1457074"/>
          </a:xfrm>
          <a:prstGeom prst="rect">
            <a:avLst/>
          </a:prstGeom>
          <a:ln w="12700">
            <a:solidFill>
              <a:srgbClr val="600030"/>
            </a:solidFill>
            <a:prstDash val="sysDash"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ru-RU" sz="1600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 организации высшего образования, </a:t>
            </a:r>
          </a:p>
          <a:p>
            <a:pPr lvl="0" algn="ctr" defTabSz="914400">
              <a:spcBef>
                <a:spcPct val="0"/>
              </a:spcBef>
              <a:defRPr/>
            </a:pPr>
            <a:r>
              <a:rPr lang="ru-RU" sz="1600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 вправе разрабатывать и утверждать самостоятельно образовательные стандарты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264718" y="4965527"/>
            <a:ext cx="716146" cy="756246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823289" y="3343845"/>
            <a:ext cx="515029" cy="485490"/>
          </a:xfrm>
          <a:prstGeom prst="ellipse">
            <a:avLst/>
          </a:prstGeom>
          <a:gradFill rotWithShape="0">
            <a:gsLst>
              <a:gs pos="0">
                <a:srgbClr val="C00000"/>
              </a:gs>
              <a:gs pos="50000">
                <a:srgbClr val="A50021"/>
              </a:gs>
              <a:gs pos="100000">
                <a:srgbClr val="C00000"/>
              </a:gs>
            </a:gsLst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6776965" y="4696074"/>
            <a:ext cx="4748496" cy="1438025"/>
          </a:xfrm>
          <a:prstGeom prst="rect">
            <a:avLst/>
          </a:prstGeom>
          <a:ln w="12700">
            <a:solidFill>
              <a:srgbClr val="600030"/>
            </a:solidFill>
            <a:prstDash val="sysDash"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ru-RU" sz="1600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 организации высшего образования, </a:t>
            </a:r>
          </a:p>
          <a:p>
            <a:pPr lvl="0" algn="ctr" defTabSz="914400">
              <a:spcBef>
                <a:spcPct val="0"/>
              </a:spcBef>
              <a:defRPr/>
            </a:pPr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пециализирующиеся в конкретных отраслях экономики и управления, государственные университеты в субъектах Российской Федерации</a:t>
            </a:r>
          </a:p>
        </p:txBody>
      </p:sp>
      <p:sp>
        <p:nvSpPr>
          <p:cNvPr id="26" name="Стрелка вправо 25"/>
          <p:cNvSpPr/>
          <p:nvPr/>
        </p:nvSpPr>
        <p:spPr>
          <a:xfrm>
            <a:off x="5993107" y="5027439"/>
            <a:ext cx="716146" cy="756246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75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923" y="3455275"/>
            <a:ext cx="4860360" cy="2543284"/>
          </a:xfrm>
          <a:prstGeom prst="rect">
            <a:avLst/>
          </a:prstGeom>
        </p:spPr>
      </p:pic>
      <p:sp>
        <p:nvSpPr>
          <p:cNvPr id="3" name="Номер слайда 13"/>
          <p:cNvSpPr txBox="1">
            <a:spLocks/>
          </p:cNvSpPr>
          <p:nvPr/>
        </p:nvSpPr>
        <p:spPr>
          <a:xfrm>
            <a:off x="11603226" y="173595"/>
            <a:ext cx="368021" cy="236912"/>
          </a:xfrm>
          <a:prstGeom prst="rect">
            <a:avLst/>
          </a:prstGeom>
        </p:spPr>
        <p:txBody>
          <a:bodyPr vert="horz" lIns="84900" tIns="42450" rIns="84900" bIns="42450" rtlCol="0" anchor="ctr"/>
          <a:lstStyle/>
          <a:p>
            <a:pPr algn="r">
              <a:defRPr/>
            </a:pPr>
            <a:fld id="{0F43F4AF-7D06-4FEB-900F-7B33DEC9A355}" type="slidenum">
              <a:rPr lang="ru-RU" sz="2000" smtClean="0">
                <a:latin typeface="Cambria" pitchFamily="18" charset="0"/>
              </a:rPr>
              <a:pPr algn="r">
                <a:defRPr/>
              </a:pPr>
              <a:t>6</a:t>
            </a:fld>
            <a:endParaRPr lang="ru-RU" sz="2000" dirty="0">
              <a:latin typeface="Cambria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1603226" y="173595"/>
            <a:ext cx="0" cy="2420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36160" y="1047301"/>
            <a:ext cx="720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0394975" y="173595"/>
            <a:ext cx="1167868" cy="26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IvanovaES\Desktop\remont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>
            <a:off x="863499" y="1628800"/>
            <a:ext cx="720000" cy="540000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199456" y="1664744"/>
            <a:ext cx="4128459" cy="5040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50" b="1" noProof="0" dirty="0" smtClean="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rPr>
              <a:t>НАИМЕНОВАНИЕ</a:t>
            </a:r>
            <a:br>
              <a:rPr lang="ru-RU" sz="1350" b="1" noProof="0" dirty="0" smtClean="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rPr>
            </a:br>
            <a:r>
              <a:rPr lang="ru-RU" sz="1350" b="1" noProof="0" dirty="0" smtClean="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rPr>
              <a:t>МЕРОПРИЯТИЯ</a:t>
            </a:r>
            <a:endParaRPr kumimoji="0" lang="ru-RU" sz="135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536160" y="1664744"/>
            <a:ext cx="3936437" cy="5045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50" b="1" noProof="0" dirty="0" smtClean="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rPr>
              <a:t>ОЖИДАЕМЫЙ</a:t>
            </a:r>
            <a:br>
              <a:rPr lang="ru-RU" sz="1350" b="1" noProof="0" dirty="0" smtClean="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rPr>
            </a:br>
            <a:r>
              <a:rPr lang="ru-RU" sz="1350" b="1" noProof="0" dirty="0" smtClean="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rPr>
              <a:t>РЕЗУЛЬТАТ</a:t>
            </a:r>
            <a:endParaRPr kumimoji="0" lang="ru-RU" sz="135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pic>
        <p:nvPicPr>
          <p:cNvPr id="11" name="Picture 8" descr="C:\Users\IvanovaES\Desktop\Growth_zpsfjzpcdbp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>
            <a:off x="7056107" y="1665246"/>
            <a:ext cx="672075" cy="504056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679509" y="1664743"/>
            <a:ext cx="0" cy="5040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824192" y="1664744"/>
            <a:ext cx="0" cy="5040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233101" y="198332"/>
            <a:ext cx="10330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МОДЕЛЬ </a:t>
            </a:r>
            <a:r>
              <a:rPr lang="ru-RU" sz="2400" b="1" dirty="0" smtClean="0">
                <a:latin typeface="Cambria" panose="02040503050406030204" pitchFamily="18" charset="0"/>
              </a:rPr>
              <a:t>ОБЕСПЕЧЕНИЯ </a:t>
            </a:r>
            <a:r>
              <a:rPr lang="ru-RU" sz="2400" b="1" dirty="0">
                <a:latin typeface="Cambria" panose="02040503050406030204" pitchFamily="18" charset="0"/>
              </a:rPr>
              <a:t>ВЗАИМОСВЯЗИ КВАЛИФИКАЦИОННЫХ </a:t>
            </a:r>
            <a:r>
              <a:rPr lang="ru-RU" sz="2400" b="1" dirty="0" smtClean="0">
                <a:latin typeface="Cambria" panose="02040503050406030204" pitchFamily="18" charset="0"/>
              </a:rPr>
              <a:t>ТРЕБОВАНИЙ И  </a:t>
            </a:r>
            <a:r>
              <a:rPr lang="ru-RU" sz="2400" b="1" dirty="0">
                <a:latin typeface="Cambria" panose="02040503050406030204" pitchFamily="18" charset="0"/>
              </a:rPr>
              <a:t>ОБРАЗОВАТЕЛЬНЫХ </a:t>
            </a:r>
            <a:r>
              <a:rPr lang="ru-RU" sz="2400" b="1" dirty="0" smtClean="0">
                <a:latin typeface="Cambria" panose="02040503050406030204" pitchFamily="18" charset="0"/>
              </a:rPr>
              <a:t>ПРОГРАММ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33101" y="1278143"/>
            <a:ext cx="4996936" cy="1200329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0" strike="noStrike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Ученые советы образовательных организаций высшего образования</a:t>
            </a:r>
            <a:endParaRPr lang="ru-RU" b="1" i="0" strike="noStrike" dirty="0" smtClean="0"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 algn="ctr"/>
            <a:r>
              <a:rPr lang="ru-RU" b="1" u="sng" dirty="0" smtClean="0">
                <a:solidFill>
                  <a:srgbClr val="C00000"/>
                </a:solidFill>
              </a:rPr>
              <a:t>ФГОС 3++ </a:t>
            </a:r>
            <a:endParaRPr lang="ru-RU" b="1" i="0" strike="noStrike" dirty="0" smtClean="0"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167" y="1652278"/>
            <a:ext cx="807251" cy="757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9" name="Прямоугольник 38"/>
          <p:cNvSpPr/>
          <p:nvPr/>
        </p:nvSpPr>
        <p:spPr>
          <a:xfrm>
            <a:off x="6479286" y="1278143"/>
            <a:ext cx="5176997" cy="1200329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0" strike="noStrike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Министерство труда и социальной защиты Российской </a:t>
            </a:r>
            <a:r>
              <a:rPr lang="ru-RU" b="1" i="0" strike="noStrike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Федерации</a:t>
            </a:r>
          </a:p>
          <a:p>
            <a:pPr algn="ctr"/>
            <a:r>
              <a:rPr lang="ru-RU" b="1" u="sng" dirty="0" smtClean="0">
                <a:solidFill>
                  <a:srgbClr val="C00000"/>
                </a:solidFill>
              </a:rPr>
              <a:t>Профессиональные стандарты</a:t>
            </a:r>
          </a:p>
          <a:p>
            <a:pPr algn="ctr"/>
            <a:r>
              <a:rPr lang="ru-RU" b="1" u="sng" dirty="0" smtClean="0">
                <a:solidFill>
                  <a:srgbClr val="C00000"/>
                </a:solidFill>
              </a:rPr>
              <a:t>Квалификационные требования </a:t>
            </a:r>
            <a:endParaRPr lang="ru-RU" b="1" i="0" strike="noStrike" dirty="0" smtClean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pic>
        <p:nvPicPr>
          <p:cNvPr id="40" name="Picture 2" descr="https://image.freepik.com/free-vector/no-translate-detected_1012-43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070" y="1664743"/>
            <a:ext cx="816347" cy="7708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s://monitoring-cs.info/media/other/partne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016" y="5606200"/>
            <a:ext cx="940091" cy="94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103182" y="5656897"/>
            <a:ext cx="54818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Образовательная </a:t>
            </a:r>
            <a:r>
              <a:rPr lang="ru-RU" b="1" dirty="0" smtClean="0">
                <a:solidFill>
                  <a:srgbClr val="C00000"/>
                </a:solidFill>
              </a:rPr>
              <a:t>программа </a:t>
            </a:r>
            <a:endParaRPr lang="ru-RU" sz="700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п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 у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правлению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кадрами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государственных органов 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 организаций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4" name="Штриховая стрелка вправо 43"/>
          <p:cNvSpPr/>
          <p:nvPr/>
        </p:nvSpPr>
        <p:spPr>
          <a:xfrm rot="5400000">
            <a:off x="8834060" y="2544256"/>
            <a:ext cx="467447" cy="613882"/>
          </a:xfrm>
          <a:prstGeom prst="stripedRightArrow">
            <a:avLst>
              <a:gd name="adj1" fmla="val 50522"/>
              <a:gd name="adj2" fmla="val 36078"/>
            </a:avLst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i="1" dirty="0" smtClean="0">
              <a:solidFill>
                <a:schemeClr val="tx1"/>
              </a:solidFill>
              <a:ea typeface="Calibri" panose="020F050202020403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267987" y="3129921"/>
            <a:ext cx="577965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</a:rPr>
              <a:t>Области </a:t>
            </a:r>
            <a:r>
              <a:rPr lang="ru-RU" b="1" u="sng" dirty="0" smtClean="0">
                <a:solidFill>
                  <a:srgbClr val="C00000"/>
                </a:solidFill>
              </a:rPr>
              <a:t>профессиональной служебной деятельности</a:t>
            </a:r>
          </a:p>
          <a:p>
            <a:pPr algn="ctr"/>
            <a:endParaRPr lang="ru-RU" sz="700" b="1" u="sng" dirty="0" smtClean="0">
              <a:solidFill>
                <a:srgbClr val="C00000"/>
              </a:solidFill>
            </a:endParaRPr>
          </a:p>
        </p:txBody>
      </p:sp>
      <p:sp>
        <p:nvSpPr>
          <p:cNvPr id="46" name="Штриховая стрелка вправо 45"/>
          <p:cNvSpPr/>
          <p:nvPr/>
        </p:nvSpPr>
        <p:spPr>
          <a:xfrm rot="5400000">
            <a:off x="2464329" y="5082718"/>
            <a:ext cx="534479" cy="613882"/>
          </a:xfrm>
          <a:prstGeom prst="stripedRightArrow">
            <a:avLst>
              <a:gd name="adj1" fmla="val 50522"/>
              <a:gd name="adj2" fmla="val 36078"/>
            </a:avLst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i="1" dirty="0" smtClean="0">
              <a:solidFill>
                <a:schemeClr val="tx1"/>
              </a:solidFill>
              <a:ea typeface="Calibri" panose="020F0502020204030204" pitchFamily="34" charset="0"/>
            </a:endParaRPr>
          </a:p>
        </p:txBody>
      </p:sp>
      <p:sp>
        <p:nvSpPr>
          <p:cNvPr id="49" name="Нашивка 48"/>
          <p:cNvSpPr/>
          <p:nvPr/>
        </p:nvSpPr>
        <p:spPr>
          <a:xfrm>
            <a:off x="5992427" y="3292547"/>
            <a:ext cx="486859" cy="1306085"/>
          </a:xfrm>
          <a:prstGeom prst="chevron">
            <a:avLst>
              <a:gd name="adj" fmla="val 583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Нашивка 49"/>
          <p:cNvSpPr/>
          <p:nvPr/>
        </p:nvSpPr>
        <p:spPr>
          <a:xfrm rot="10800000">
            <a:off x="5398298" y="3292547"/>
            <a:ext cx="525009" cy="1306085"/>
          </a:xfrm>
          <a:prstGeom prst="chevron">
            <a:avLst>
              <a:gd name="adj" fmla="val 583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1482" y="3125230"/>
            <a:ext cx="4996936" cy="1754326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0" strike="noStrike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Академические советы по образовательным программам</a:t>
            </a:r>
          </a:p>
          <a:p>
            <a:pPr algn="ctr"/>
            <a:r>
              <a:rPr lang="ru-RU" b="1" u="sng" dirty="0" smtClean="0">
                <a:solidFill>
                  <a:srgbClr val="C00000"/>
                </a:solidFill>
              </a:rPr>
              <a:t>Образовательные программы</a:t>
            </a:r>
          </a:p>
          <a:p>
            <a:pPr marL="719138" indent="177800">
              <a:buFontTx/>
              <a:buChar char="-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Концепция</a:t>
            </a:r>
          </a:p>
          <a:p>
            <a:pPr marL="719138" indent="177800">
              <a:buFontTx/>
              <a:buChar char="-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Учебный план</a:t>
            </a:r>
          </a:p>
          <a:p>
            <a:pPr marL="719138" indent="177800">
              <a:buFontTx/>
              <a:buChar char="-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Дисциплины </a:t>
            </a:r>
            <a:endParaRPr lang="ru-RU" b="1" i="0" strike="noStrike" dirty="0" smtClean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27" name="Picture 8" descr="https://ozr-shkver.edumsko.ru/uploads/2000/1848/section/365881/56b45ff8b4589.jpg?150676938396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873" y="3399667"/>
            <a:ext cx="925892" cy="92589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75000"/>
              </a:scheme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6550379" y="5792238"/>
            <a:ext cx="549726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700" b="1" u="sng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П.20.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Регулирование государственной гражданской 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муниципальной службы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Штриховая стрелка вправо 28"/>
          <p:cNvSpPr/>
          <p:nvPr/>
        </p:nvSpPr>
        <p:spPr>
          <a:xfrm rot="5400000">
            <a:off x="2497845" y="2533339"/>
            <a:ext cx="467447" cy="613882"/>
          </a:xfrm>
          <a:prstGeom prst="stripedRightArrow">
            <a:avLst>
              <a:gd name="adj1" fmla="val 50522"/>
              <a:gd name="adj2" fmla="val 36078"/>
            </a:avLst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i="1" dirty="0" smtClean="0">
              <a:solidFill>
                <a:schemeClr val="tx1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06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Заголовок 42"/>
          <p:cNvSpPr>
            <a:spLocks noGrp="1"/>
          </p:cNvSpPr>
          <p:nvPr>
            <p:ph type="title"/>
          </p:nvPr>
        </p:nvSpPr>
        <p:spPr>
          <a:xfrm>
            <a:off x="1362985" y="2726662"/>
            <a:ext cx="10515600" cy="1325563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endParaRPr lang="ru-RU" sz="80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9677400" y="6357878"/>
            <a:ext cx="1754814" cy="45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568608" y="6381368"/>
            <a:ext cx="0" cy="36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1638052" y="6381368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F43F4AF-7D06-4FEB-900F-7B33DEC9A355}" type="slidenum">
              <a:rPr lang="ru-RU">
                <a:latin typeface="Cambria" pitchFamily="18" charset="0"/>
              </a:rPr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177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593</Words>
  <Application>Microsoft Office PowerPoint</Application>
  <PresentationFormat>Произвольный</PresentationFormat>
  <Paragraphs>113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Вопросы  обеспечения соответствия  высшего образования  потребностям  государственных органов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Пяткина Любовь Олеговна</dc:creator>
  <cp:lastModifiedBy>Вахнин Леонид Евгеньевич</cp:lastModifiedBy>
  <cp:revision>11</cp:revision>
  <cp:lastPrinted>2019-05-21T16:17:32Z</cp:lastPrinted>
  <dcterms:created xsi:type="dcterms:W3CDTF">2019-05-21T09:11:48Z</dcterms:created>
  <dcterms:modified xsi:type="dcterms:W3CDTF">2019-05-21T16:18:50Z</dcterms:modified>
</cp:coreProperties>
</file>