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Default Extension="wdp" ContentType="image/vnd.ms-photo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1" r:id="rId2"/>
    <p:sldId id="268" r:id="rId3"/>
    <p:sldId id="266" r:id="rId4"/>
    <p:sldId id="269" r:id="rId5"/>
    <p:sldId id="270" r:id="rId6"/>
    <p:sldId id="271" r:id="rId7"/>
    <p:sldId id="27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  <p:ext uri="{2D200454-40CA-4A62-9FC3-DE9A4176ACB9}">
      <p15:notes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clrMru>
    <a:srgbClr val="6F747B"/>
    <a:srgbClr val="656A71"/>
    <a:srgbClr val="6C6B73"/>
    <a:srgbClr val="76818A"/>
    <a:srgbClr val="89939B"/>
    <a:srgbClr val="94A3A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1" autoAdjust="0"/>
    <p:restoredTop sz="88181" autoAdjust="0"/>
  </p:normalViewPr>
  <p:slideViewPr>
    <p:cSldViewPr snapToGrid="0">
      <p:cViewPr>
        <p:scale>
          <a:sx n="60" d="100"/>
          <a:sy n="60" d="100"/>
        </p:scale>
        <p:origin x="-780" y="-204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>
      <p:cViewPr varScale="1">
        <p:scale>
          <a:sx n="88" d="100"/>
          <a:sy n="88" d="100"/>
        </p:scale>
        <p:origin x="2862" y="78"/>
      </p:cViewPr>
      <p:guideLst/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C94EF6-8E52-427D-94B6-85D1B78B7B71}" type="datetimeFigureOut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C7DF167-B355-4108-8C1F-27AAC06BE189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31256318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F167-B355-4108-8C1F-27AAC06BE189}" type="slidenum">
              <a:rPr lang="ru-RU" smtClean="0"/>
              <a:pPr/>
              <a:t>1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07517211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F167-B355-4108-8C1F-27AAC06BE189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8733054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F167-B355-4108-8C1F-27AAC06BE189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7724122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F167-B355-4108-8C1F-27AAC06BE189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57180763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C7DF167-B355-4108-8C1F-27AAC06BE189}" type="slidenum">
              <a:rPr lang="ru-RU" smtClean="0"/>
              <a:pPr/>
              <a:t>7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6963148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hasCustomPrompt="1"/>
          </p:nvPr>
        </p:nvSpPr>
        <p:spPr>
          <a:xfrm>
            <a:off x="1524000" y="2170113"/>
            <a:ext cx="9144000" cy="2387600"/>
          </a:xfrm>
        </p:spPr>
        <p:txBody>
          <a:bodyPr anchor="b"/>
          <a:lstStyle>
            <a:lvl1pPr algn="ctr">
              <a:defRPr sz="6000"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CFB71A-332A-4032-846B-6D4C68A1910C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1524000" y="4920734"/>
            <a:ext cx="9144000" cy="461665"/>
          </a:xfrm>
          <a:prstGeom prst="rect">
            <a:avLst/>
          </a:prstGeom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ctr"/>
            <a:r>
              <a:rPr lang="ru-RU" sz="2400" b="1" dirty="0">
                <a:solidFill>
                  <a:schemeClr val="bg1"/>
                </a:solidFill>
                <a:latin typeface="Segoe UI Light" panose="020B0502040204020203" pitchFamily="34" charset="0"/>
              </a:rPr>
              <a:t>ФГБУ ВНИИ ТРУДА МИНТРУДА РОССИИ</a:t>
            </a:r>
            <a:endParaRPr lang="ru-RU" sz="2400" dirty="0">
              <a:solidFill>
                <a:schemeClr val="bg1"/>
              </a:solidFill>
            </a:endParaRPr>
          </a:p>
        </p:txBody>
      </p:sp>
      <p:pic>
        <p:nvPicPr>
          <p:cNvPr id="9" name="Рисунок 8"/>
          <p:cNvPicPr preferRelativeResize="0">
            <a:picLocks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714"/>
                    </a14:imgEffect>
                    <a14:imgEffect>
                      <a14:saturation sat="3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35" y="268538"/>
            <a:ext cx="1119639" cy="109201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99273704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4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A1F05BA-FDE8-4424-8B97-DF683187B579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47B">
              <a:alpha val="9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085" tIns="45542" rIns="91085" bIns="45542" rtlCol="0" anchor="ctr"/>
          <a:lstStyle/>
          <a:p>
            <a:pPr algn="ctr" defTabSz="1184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pic>
        <p:nvPicPr>
          <p:cNvPr id="7" name="Рисунок 6"/>
          <p:cNvPicPr preferRelativeResize="0">
            <a:picLocks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714"/>
                    </a14:imgEffect>
                    <a14:imgEffect>
                      <a14:saturation sat="3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5449" y="5782957"/>
            <a:ext cx="647530" cy="631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160291620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1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5C067-59F0-4CA9-BA95-3B7CBE2CD299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19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0"/>
          <a:stretch/>
        </p:blipFill>
        <p:spPr>
          <a:xfrm flipH="1" flipV="1">
            <a:off x="-1" y="-1"/>
            <a:ext cx="12192000" cy="68582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5901110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2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3CBA9BD-DCC8-49BD-A062-041ACE93D86E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19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0"/>
          <a:stretch/>
        </p:blipFill>
        <p:spPr>
          <a:xfrm flipH="1" flipV="1">
            <a:off x="-1" y="-1"/>
            <a:ext cx="12192000" cy="6858202"/>
          </a:xfrm>
          <a:prstGeom prst="rect">
            <a:avLst/>
          </a:prstGeom>
        </p:spPr>
      </p:pic>
      <p:sp>
        <p:nvSpPr>
          <p:cNvPr id="6" name="Загнутый угол 5"/>
          <p:cNvSpPr/>
          <p:nvPr userDrawn="1"/>
        </p:nvSpPr>
        <p:spPr>
          <a:xfrm flipV="1">
            <a:off x="0" y="159489"/>
            <a:ext cx="12034284" cy="6698712"/>
          </a:xfrm>
          <a:prstGeom prst="foldedCorner">
            <a:avLst>
              <a:gd name="adj" fmla="val 10477"/>
            </a:avLst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bg1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8675367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3_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E69944B-98B1-401B-BBB1-FF836B995AFB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5" name="Picture 195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12000"/>
          <a:stretch/>
        </p:blipFill>
        <p:spPr>
          <a:xfrm flipH="1" flipV="1">
            <a:off x="-1" y="-1"/>
            <a:ext cx="12192000" cy="6858202"/>
          </a:xfrm>
          <a:prstGeom prst="rect">
            <a:avLst/>
          </a:prstGeom>
        </p:spPr>
      </p:pic>
      <p:sp>
        <p:nvSpPr>
          <p:cNvPr id="6" name="Загнутый угол 5"/>
          <p:cNvSpPr/>
          <p:nvPr userDrawn="1"/>
        </p:nvSpPr>
        <p:spPr>
          <a:xfrm flipV="1">
            <a:off x="138222" y="159489"/>
            <a:ext cx="11896061" cy="6464595"/>
          </a:xfrm>
          <a:prstGeom prst="foldedCorner">
            <a:avLst>
              <a:gd name="adj" fmla="val 10477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24931074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07ADAD2-36D5-44FD-97F2-ECD3A65FAEA0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49964193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9063A6-8266-49E9-92E4-B696BBFF6EA7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9271916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04BA0BF-3877-41E0-91EC-5ABA664AE70A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542635033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D1EE73C-6FEA-44D5-BB6A-5C672EF4F47E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420512888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47B">
              <a:alpha val="9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085" tIns="45542" rIns="91085" bIns="45542" rtlCol="0" anchor="ctr"/>
          <a:lstStyle/>
          <a:p>
            <a:pPr algn="ctr" defTabSz="1184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055" y="2170113"/>
            <a:ext cx="11004697" cy="2387600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3540" y="5572512"/>
            <a:ext cx="4114800" cy="365125"/>
          </a:xfrm>
        </p:spPr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47719927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47B">
              <a:alpha val="9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085" tIns="45542" rIns="91085" bIns="45542" rtlCol="0" anchor="ctr"/>
          <a:lstStyle/>
          <a:p>
            <a:pPr algn="ctr" defTabSz="1184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06055" y="2170113"/>
            <a:ext cx="11004697" cy="2387600"/>
          </a:xfrm>
        </p:spPr>
        <p:txBody>
          <a:bodyPr anchor="b"/>
          <a:lstStyle>
            <a:lvl1pPr algn="ctr">
              <a:defRPr sz="6000" b="1" baseline="0">
                <a:solidFill>
                  <a:schemeClr val="bg1"/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953540" y="5572512"/>
            <a:ext cx="4114800" cy="365125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9" name="Рисунок 8"/>
          <p:cNvPicPr preferRelativeResize="0">
            <a:picLocks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096504" y="5839265"/>
            <a:ext cx="673736" cy="6571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8808901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38200" y="1406525"/>
            <a:ext cx="10515600" cy="4351338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BB1362-A2FD-4C7A-9070-9FD093FA40FE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838200" y="320674"/>
            <a:ext cx="10515599" cy="574676"/>
          </a:xfrm>
          <a:prstGeom prst="rect">
            <a:avLst/>
          </a:prstGeom>
          <a:ln/>
        </p:spPr>
        <p:style>
          <a:lnRef idx="1">
            <a:schemeClr val="accent3"/>
          </a:lnRef>
          <a:fillRef idx="3">
            <a:schemeClr val="accent3"/>
          </a:fillRef>
          <a:effectRef idx="2">
            <a:schemeClr val="accent3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algn="r"/>
            <a:endParaRPr lang="ru-RU" sz="1100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81794"/>
            <a:ext cx="10515600" cy="484981"/>
          </a:xfrm>
        </p:spPr>
        <p:txBody>
          <a:bodyPr>
            <a:normAutofit/>
          </a:bodyPr>
          <a:lstStyle>
            <a:lvl1pPr>
              <a:defRPr sz="2400" b="1">
                <a:solidFill>
                  <a:schemeClr val="bg1"/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pic>
        <p:nvPicPr>
          <p:cNvPr id="8" name="Рисунок 7"/>
          <p:cNvPicPr preferRelativeResize="0">
            <a:picLocks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714"/>
                    </a14:imgEffect>
                    <a14:imgEffect>
                      <a14:saturation sat="3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66236" y="239963"/>
            <a:ext cx="671964" cy="6553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29683613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5B35E25-A1A2-4C08-8E4F-E171A2508CF1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9239018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6A78F4-1FCE-4C90-8720-77FF48BB41B7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274667070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2B406AA-4F67-45DF-B508-C25CA2D6BD50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326012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hasCustomPrompt="1"/>
          </p:nvPr>
        </p:nvSpPr>
        <p:spPr>
          <a:xfrm>
            <a:off x="838200" y="365125"/>
            <a:ext cx="10515600" cy="388913"/>
          </a:xfrm>
        </p:spPr>
        <p:txBody>
          <a:bodyPr/>
          <a:lstStyle>
            <a:lvl1pPr>
              <a:defRPr b="1">
                <a:solidFill>
                  <a:schemeClr val="bg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A7DC4B-3763-4441-9B09-EBBC433B0871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pic>
        <p:nvPicPr>
          <p:cNvPr id="6" name="Picture 2" descr="http://no8lancelot.appspot.com/ic.pics.livejournal.com/sevabashirov/57101079/47422/47422_original.gif"/>
          <p:cNvPicPr>
            <a:picLocks noChangeAspect="1" noChangeArrowheads="1"/>
          </p:cNvPicPr>
          <p:nvPr userDrawn="1"/>
        </p:nvPicPr>
        <p:blipFill>
          <a:blip r:embed="rId2" cstate="print">
            <a:alphaModFix amt="17000"/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329066" y="754038"/>
            <a:ext cx="11024734" cy="591263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22863892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29B56-F0CE-4871-8F9D-9267781C0CB1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5" name="Прямоугольник 4"/>
          <p:cNvSpPr/>
          <p:nvPr userDrawn="1"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6F747B">
              <a:alpha val="96863"/>
            </a:srgbClr>
          </a:solidFill>
          <a:ln w="25400" cap="flat" cmpd="sng" algn="ctr">
            <a:noFill/>
            <a:prstDash val="solid"/>
          </a:ln>
          <a:effectLst/>
        </p:spPr>
        <p:txBody>
          <a:bodyPr lIns="91085" tIns="45542" rIns="91085" bIns="45542" rtlCol="0" anchor="ctr"/>
          <a:lstStyle/>
          <a:p>
            <a:pPr algn="ctr" defTabSz="1184606" fontAlgn="auto">
              <a:spcBef>
                <a:spcPts val="0"/>
              </a:spcBef>
              <a:spcAft>
                <a:spcPts val="0"/>
              </a:spcAft>
              <a:defRPr/>
            </a:pPr>
            <a:endParaRPr lang="en-US" sz="2400" kern="0" dirty="0">
              <a:solidFill>
                <a:prstClr val="white"/>
              </a:solidFill>
              <a:latin typeface="Calibri"/>
            </a:endParaRPr>
          </a:p>
        </p:txBody>
      </p:sp>
      <p:sp>
        <p:nvSpPr>
          <p:cNvPr id="6" name="Загнутый угол 5"/>
          <p:cNvSpPr/>
          <p:nvPr userDrawn="1"/>
        </p:nvSpPr>
        <p:spPr>
          <a:xfrm flipV="1">
            <a:off x="0" y="159488"/>
            <a:ext cx="12034283" cy="6698511"/>
          </a:xfrm>
          <a:prstGeom prst="foldedCorner">
            <a:avLst>
              <a:gd name="adj" fmla="val 10477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7" name="Рисунок 6"/>
          <p:cNvPicPr preferRelativeResize="0">
            <a:picLocks/>
          </p:cNvPicPr>
          <p:nvPr userDrawn="1"/>
        </p:nvPicPr>
        <p:blipFill>
          <a:blip r:embed="rId2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 xmlns="">
                  <a14:imgLayer r:embed="rId3">
                    <a14:imgEffect>
                      <a14:colorTemperature colorTemp="8714"/>
                    </a14:imgEffect>
                    <a14:imgEffect>
                      <a14:saturation sat="38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1185449" y="5782957"/>
            <a:ext cx="647530" cy="63155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xmlns="" val="362872512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772274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772274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E2920F6-1C89-431E-B79B-A532124E475C}" type="datetime1">
              <a:rPr lang="ru-RU" smtClean="0"/>
              <a:pPr/>
              <a:t>21.05.2019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9007644" y="6356350"/>
            <a:ext cx="2626894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B518256-A5E0-4C4F-BA18-732702D4ADEB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5913330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64" r:id="rId2"/>
    <p:sldLayoutId id="2147483665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63" r:id="rId10"/>
    <p:sldLayoutId id="2147483660" r:id="rId11"/>
    <p:sldLayoutId id="2147483661" r:id="rId12"/>
    <p:sldLayoutId id="2147483662" r:id="rId13"/>
    <p:sldLayoutId id="2147483656" r:id="rId14"/>
    <p:sldLayoutId id="2147483657" r:id="rId15"/>
    <p:sldLayoutId id="2147483658" r:id="rId16"/>
    <p:sldLayoutId id="2147483659" r:id="rId17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Arial" panose="020B0604020202020204" pitchFamily="34" charset="0"/>
          <a:ea typeface="+mj-ea"/>
          <a:cs typeface="Arial" panose="020B0604020202020204" pitchFamily="34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Arial" panose="020B0604020202020204" pitchFamily="34" charset="0"/>
          <a:ea typeface="+mn-ea"/>
          <a:cs typeface="Arial" panose="020B0604020202020204" pitchFamily="34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1.gif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hyperlink" Target="http://www.vcot.info/" TargetMode="Externa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9.xml"/><Relationship Id="rId6" Type="http://schemas.openxmlformats.org/officeDocument/2006/relationships/image" Target="../media/image2.png"/><Relationship Id="rId5" Type="http://schemas.openxmlformats.org/officeDocument/2006/relationships/image" Target="../media/image12.png"/><Relationship Id="rId4" Type="http://schemas.openxmlformats.org/officeDocument/2006/relationships/hyperlink" Target="https://rost.vcot.info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Прямоугольник 11"/>
          <p:cNvSpPr/>
          <p:nvPr/>
        </p:nvSpPr>
        <p:spPr>
          <a:xfrm>
            <a:off x="1487488" y="5544616"/>
            <a:ext cx="9179496" cy="1313384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352425" algn="r"/>
            <a:endParaRPr lang="ru-RU" dirty="0">
              <a:solidFill>
                <a:schemeClr val="bg1">
                  <a:lumMod val="75000"/>
                </a:schemeClr>
              </a:solidFill>
              <a:latin typeface="Segoe UI Light" panose="020B0502040204020203" pitchFamily="34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47080" y="3315669"/>
            <a:ext cx="8683533" cy="875250"/>
          </a:xfrm>
        </p:spPr>
        <p:txBody>
          <a:bodyPr>
            <a:noAutofit/>
          </a:bodyPr>
          <a:lstStyle/>
          <a:p>
            <a:pPr algn="l"/>
            <a:r>
              <a:rPr lang="ru-RU" sz="4450" dirty="0">
                <a:latin typeface="Arial" panose="020B0604020202020204" pitchFamily="34" charset="0"/>
                <a:cs typeface="Arial" panose="020B0604020202020204" pitchFamily="34" charset="0"/>
              </a:rPr>
              <a:t>БИЛЕТ В БУДУЩУЮ КАРЬЕРУ:</a:t>
            </a:r>
            <a:br>
              <a:rPr lang="ru-RU" sz="4450" dirty="0">
                <a:latin typeface="Arial" panose="020B0604020202020204" pitchFamily="34" charset="0"/>
                <a:cs typeface="Arial" panose="020B0604020202020204" pitchFamily="34" charset="0"/>
              </a:rPr>
            </a:br>
            <a:r>
              <a:rPr lang="ru-RU" sz="4450" dirty="0">
                <a:latin typeface="Arial" panose="020B0604020202020204" pitchFamily="34" charset="0"/>
                <a:cs typeface="Arial" panose="020B0604020202020204" pitchFamily="34" charset="0"/>
              </a:rPr>
              <a:t>результаты 2018 - </a:t>
            </a:r>
            <a:r>
              <a:rPr lang="en-US" sz="4450" dirty="0">
                <a:latin typeface="Arial" panose="020B0604020202020204" pitchFamily="34" charset="0"/>
                <a:cs typeface="Arial" panose="020B0604020202020204" pitchFamily="34" charset="0"/>
              </a:rPr>
              <a:t>I </a:t>
            </a:r>
            <a:r>
              <a:rPr lang="ru-RU" sz="4450" dirty="0">
                <a:latin typeface="Arial" panose="020B0604020202020204" pitchFamily="34" charset="0"/>
                <a:cs typeface="Arial" panose="020B0604020202020204" pitchFamily="34" charset="0"/>
              </a:rPr>
              <a:t>кв. 2019</a:t>
            </a:r>
            <a:endParaRPr lang="ru-RU" sz="445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Загнутый угол 4"/>
          <p:cNvSpPr/>
          <p:nvPr/>
        </p:nvSpPr>
        <p:spPr>
          <a:xfrm flipV="1">
            <a:off x="0" y="159488"/>
            <a:ext cx="12034283" cy="6698511"/>
          </a:xfrm>
          <a:prstGeom prst="foldedCorner">
            <a:avLst>
              <a:gd name="adj" fmla="val 10477"/>
            </a:avLst>
          </a:prstGeom>
          <a:noFill/>
          <a:ln w="28575">
            <a:solidFill>
              <a:schemeClr val="bg1">
                <a:lumMod val="9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6" name="Picture 2" descr="Code 39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7871" r="12324" b="33919"/>
          <a:stretch/>
        </p:blipFill>
        <p:spPr bwMode="auto">
          <a:xfrm>
            <a:off x="712384" y="5603355"/>
            <a:ext cx="3631016" cy="791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Прямая соединительная линия 3"/>
          <p:cNvCxnSpPr/>
          <p:nvPr/>
        </p:nvCxnSpPr>
        <p:spPr>
          <a:xfrm>
            <a:off x="9962702" y="159488"/>
            <a:ext cx="0" cy="6698512"/>
          </a:xfrm>
          <a:prstGeom prst="line">
            <a:avLst/>
          </a:prstGeom>
          <a:ln w="28575">
            <a:solidFill>
              <a:schemeClr val="bg1"/>
            </a:solidFill>
            <a:prstDash val="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4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473415" y="682587"/>
            <a:ext cx="1067362" cy="1041030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4720857" y="1018436"/>
            <a:ext cx="3591176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ВНИИ ТРУДА МИНТРУДА РОССИИ</a:t>
            </a:r>
          </a:p>
        </p:txBody>
      </p:sp>
      <p:sp>
        <p:nvSpPr>
          <p:cNvPr id="14" name="TextBox 13"/>
          <p:cNvSpPr txBox="1"/>
          <p:nvPr/>
        </p:nvSpPr>
        <p:spPr>
          <a:xfrm>
            <a:off x="7588156" y="4895728"/>
            <a:ext cx="1149674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май</a:t>
            </a:r>
            <a:r>
              <a:rPr lang="ru-RU" sz="20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2019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731304" y="4249658"/>
            <a:ext cx="8179868" cy="27699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200" spc="25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СТАЖИРОВКИ И ПРАКТИКИ НА БАЗЕ ФГБУ «ВНИИ ТРУДА» МИНТРУДА РОССИИ</a:t>
            </a:r>
          </a:p>
        </p:txBody>
      </p:sp>
    </p:spTree>
    <p:extLst>
      <p:ext uri="{BB962C8B-B14F-4D97-AF65-F5344CB8AC3E}">
        <p14:creationId xmlns:p14="http://schemas.microsoft.com/office/powerpoint/2010/main" xmlns="" val="198203216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474921" y="325414"/>
            <a:ext cx="954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ОСНОВНЫЕ ТЕМЫ ВНИИ ТРУДА ДЛЯ СТАЖИРОВОК</a:t>
            </a:r>
            <a:endParaRPr lang="ru-R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970592" y="399903"/>
            <a:ext cx="452047" cy="6226000"/>
          </a:xfrm>
          <a:prstGeom prst="rect">
            <a:avLst/>
          </a:prstGeom>
          <a:noFill/>
        </p:spPr>
        <p:txBody>
          <a:bodyPr vert="wordArtVert" wrap="none" rtlCol="0">
            <a:spAutoFit/>
          </a:bodyPr>
          <a:lstStyle/>
          <a:p>
            <a:r>
              <a:rPr lang="ru-RU" sz="16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БИЛЕТ В БУДУЩУЮ КАРЬЕРУ</a:t>
            </a: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3408854" y="3891423"/>
            <a:ext cx="0" cy="1692791"/>
          </a:xfrm>
          <a:prstGeom prst="line">
            <a:avLst/>
          </a:prstGeom>
          <a:noFill/>
          <a:ln w="9525" cap="flat" cmpd="sng" algn="ctr">
            <a:solidFill>
              <a:srgbClr val="969696">
                <a:alpha val="59000"/>
              </a:srgbClr>
            </a:solidFill>
            <a:prstDash val="lgDash"/>
          </a:ln>
          <a:effectLst/>
        </p:spPr>
      </p:cxnSp>
      <p:sp>
        <p:nvSpPr>
          <p:cNvPr id="6" name="TextBox 5"/>
          <p:cNvSpPr txBox="1"/>
          <p:nvPr/>
        </p:nvSpPr>
        <p:spPr>
          <a:xfrm>
            <a:off x="510657" y="3650210"/>
            <a:ext cx="2788126" cy="2828101"/>
          </a:xfrm>
          <a:prstGeom prst="rect">
            <a:avLst/>
          </a:prstGeom>
          <a:noFill/>
        </p:spPr>
        <p:txBody>
          <a:bodyPr wrap="square" lIns="118522" tIns="59255" rIns="118522" bIns="59255" rtlCol="0">
            <a:spAutoFit/>
          </a:bodyPr>
          <a:lstStyle/>
          <a:p>
            <a:pPr algn="ctr" defTabSz="1182914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>
                <a:solidFill>
                  <a:schemeClr val="bg1"/>
                </a:solidFill>
              </a:rPr>
              <a:t>Диагностика уровня зрелости и эффективности программ повышения производительности труда на предприятиях реального сектора экономики (диагностические инструменты, подготовка отчетов по результатам диагностики)</a:t>
            </a:r>
          </a:p>
          <a:p>
            <a:pPr algn="ctr" defTabSz="1182914" fontAlgn="auto">
              <a:spcBef>
                <a:spcPts val="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</a:t>
            </a:r>
            <a:r>
              <a:rPr lang="ru-RU" sz="16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желающих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3742215" y="3695342"/>
            <a:ext cx="2788126" cy="2828101"/>
          </a:xfrm>
          <a:prstGeom prst="rect">
            <a:avLst/>
          </a:prstGeom>
          <a:noFill/>
        </p:spPr>
        <p:txBody>
          <a:bodyPr wrap="square" lIns="118522" tIns="59255" rIns="118522" bIns="59255" rtlCol="0">
            <a:spAutoFit/>
          </a:bodyPr>
          <a:lstStyle/>
          <a:p>
            <a:pPr lvl="0" algn="ctr"/>
            <a:r>
              <a:rPr lang="ru-RU" sz="1600" dirty="0">
                <a:solidFill>
                  <a:schemeClr val="bg1"/>
                </a:solidFill>
              </a:rPr>
              <a:t>Диагностика уровня зрелости и эффективности: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Процессов стратегического управления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Процессов организационного проектирования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Кадровых процессов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Конкурса на ГС</a:t>
            </a:r>
          </a:p>
          <a:p>
            <a:pPr lvl="0" algn="ctr"/>
            <a:r>
              <a:rPr lang="ru-RU" sz="1600" dirty="0">
                <a:solidFill>
                  <a:srgbClr val="FFFF00"/>
                </a:solidFill>
              </a:rPr>
              <a:t>ЕСТЬ желающие, но мало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6782772" y="3695342"/>
            <a:ext cx="2788126" cy="3074322"/>
          </a:xfrm>
          <a:prstGeom prst="rect">
            <a:avLst/>
          </a:prstGeom>
          <a:noFill/>
        </p:spPr>
        <p:txBody>
          <a:bodyPr wrap="square" lIns="118522" tIns="59255" rIns="118522" bIns="59255" rtlCol="0">
            <a:spAutoFit/>
          </a:bodyPr>
          <a:lstStyle/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Целевая модель Центров трудовой активности - ЦТА (вместо центров занятости населения)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Проведение конкурса на лучший ЦТА, формирование рейтингов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chemeClr val="bg1"/>
                </a:solidFill>
              </a:rPr>
              <a:t>Методика прогнозирования рынка труда</a:t>
            </a:r>
          </a:p>
          <a:p>
            <a:pPr marL="285750" indent="-285750" algn="ctr">
              <a:buFont typeface="Wingdings" panose="05000000000000000000" pitchFamily="2" charset="2"/>
              <a:buChar char="§"/>
            </a:pPr>
            <a:r>
              <a:rPr lang="ru-RU" sz="1600" dirty="0">
                <a:solidFill>
                  <a:srgbClr val="FFFF00"/>
                </a:solidFill>
                <a:latin typeface="Segoe UI" panose="020B0502040204020203" pitchFamily="34" charset="0"/>
                <a:ea typeface="Segoe UI" panose="020B0502040204020203" pitchFamily="34" charset="0"/>
                <a:cs typeface="Segoe UI" panose="020B0502040204020203" pitchFamily="34" charset="0"/>
              </a:rPr>
              <a:t>НЕТ желающих</a:t>
            </a:r>
          </a:p>
          <a:p>
            <a:pPr marL="285750" lvl="0" indent="-285750" algn="ctr">
              <a:buFont typeface="Wingdings" panose="05000000000000000000" pitchFamily="2" charset="2"/>
              <a:buChar char="§"/>
            </a:pPr>
            <a:endParaRPr lang="ru-RU" sz="1600" dirty="0">
              <a:solidFill>
                <a:schemeClr val="bg1"/>
              </a:solidFill>
            </a:endParaRPr>
          </a:p>
        </p:txBody>
      </p:sp>
      <p:cxnSp>
        <p:nvCxnSpPr>
          <p:cNvPr id="11" name="Прямая соединительная линия 10"/>
          <p:cNvCxnSpPr/>
          <p:nvPr/>
        </p:nvCxnSpPr>
        <p:spPr>
          <a:xfrm>
            <a:off x="6803191" y="3891423"/>
            <a:ext cx="0" cy="1692791"/>
          </a:xfrm>
          <a:prstGeom prst="line">
            <a:avLst/>
          </a:prstGeom>
          <a:noFill/>
          <a:ln w="9525" cap="flat" cmpd="sng" algn="ctr">
            <a:solidFill>
              <a:srgbClr val="969696">
                <a:alpha val="59000"/>
              </a:srgbClr>
            </a:solidFill>
            <a:prstDash val="lgDash"/>
          </a:ln>
          <a:effectLst/>
        </p:spPr>
      </p:cxnSp>
      <p:sp>
        <p:nvSpPr>
          <p:cNvPr id="2" name="Прямоугольник 1"/>
          <p:cNvSpPr/>
          <p:nvPr/>
        </p:nvSpPr>
        <p:spPr>
          <a:xfrm>
            <a:off x="490518" y="1195338"/>
            <a:ext cx="2828403" cy="58477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ПРОИЗВОДИТЕЛЬНОСТЬ </a:t>
            </a:r>
          </a:p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ТРУДА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3687179" y="1072227"/>
            <a:ext cx="2898198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РАЗВИТИЕ ГОСУДАРСТВЕННОЙ СЛУЖБЫ</a:t>
            </a:r>
            <a:endParaRPr lang="ru-RU" sz="16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Прямоугольник 14"/>
          <p:cNvSpPr/>
          <p:nvPr/>
        </p:nvSpPr>
        <p:spPr>
          <a:xfrm>
            <a:off x="6729308" y="887561"/>
            <a:ext cx="289819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b="1" dirty="0">
                <a:solidFill>
                  <a:schemeClr val="bg1"/>
                </a:solidFill>
              </a:rPr>
              <a:t>ЦЕЛЕВАЯ МОДЕЛЬ УПРАВЛЕНИЯ ТРУДОВОЙ АКТИВНОСТЬЮ ГРАЖДАН РОССИИ ОТ 15 ДО 70 ЛЕТ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7172" name="Picture 4" descr="ÐÐ°ÑÑÐ¸Ð½ÐºÐ¸ Ð¿Ð¾ Ð·Ð°Ð¿ÑÐ¾ÑÑ ÑÐ»Ð°Ð³ ÑÐ¾ÑÑÐ¸Ð¸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4160691" y="2224341"/>
            <a:ext cx="1951174" cy="1298419"/>
          </a:xfrm>
          <a:prstGeom prst="ellipse">
            <a:avLst/>
          </a:prstGeom>
          <a:ln w="63500" cap="rnd">
            <a:solidFill>
              <a:schemeClr val="bg1">
                <a:lumMod val="95000"/>
              </a:schemeClr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6" name="Picture 8" descr="ÐÐ°ÑÑÐ¸Ð½ÐºÐ¸ Ð¿Ð¾ Ð·Ð°Ð¿ÑÐ¾ÑÑ ÑÐ°ÐºÐµÑÐ°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878808" y="2217830"/>
            <a:ext cx="2051824" cy="1291633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7178" name="Picture 10" descr="ÐÐ°ÑÑÐ¸Ð½ÐºÐ¸ Ð¿Ð¾ Ð·Ð°Ð¿ÑÐ¾ÑÑ ÑÑÑÐ´Ð¾Ð²Ð°Ñ Ð°ÐºÑÐ¸Ð²Ð½Ð¾ÑÑÑ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26" r="20288"/>
          <a:stretch/>
        </p:blipFill>
        <p:spPr bwMode="auto">
          <a:xfrm>
            <a:off x="7276703" y="2217830"/>
            <a:ext cx="1951174" cy="1255530"/>
          </a:xfrm>
          <a:prstGeom prst="ellipse">
            <a:avLst/>
          </a:prstGeom>
          <a:ln w="63500" cap="rnd">
            <a:solidFill>
              <a:schemeClr val="bg1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4" name="Номер слайда 1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2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5911274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380603" y="343323"/>
            <a:ext cx="8627042" cy="62478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«БИЛЕТ В БУДУЩУЮ КАРЬЕРУ»</a:t>
            </a:r>
          </a:p>
          <a:p>
            <a:pPr algn="just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ЦЕЛИ</a:t>
            </a:r>
          </a:p>
          <a:p>
            <a:pPr lvl="0"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партнеров: </a:t>
            </a:r>
          </a:p>
          <a:p>
            <a:pPr lvl="0"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эффективности подготовки кадров для реального сектора экономики и государственной службы</a:t>
            </a:r>
          </a:p>
          <a:p>
            <a:pPr lvl="0"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вовлечение студентов в практико-ориентированные НИР и процессы внедрения результатов в практику госслужбы и реального сектора экономики</a:t>
            </a:r>
          </a:p>
          <a:p>
            <a:pPr lvl="0" algn="just"/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lvl="0" algn="just"/>
            <a:r>
              <a:rPr lang="ru-RU" sz="240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Для целевой аудитории:</a:t>
            </a:r>
            <a:endParaRPr lang="ru-RU" sz="24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наработка практического опыта по диагностике уровня зрелости организаций, по диагностике уровня развития государственной службы, по подготовке аналитических отчетов по итогам диагностики комплекса факторов, влияющих на производительность и уровень зрелости организации</a:t>
            </a:r>
          </a:p>
          <a:p>
            <a:pPr algn="just"/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just"/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обратной связи о профессиональных и личных качествах, эффективности выполнения задач, в т.ч. для получения рекомендации от ВНИИ труда для Работодателя (реального рынка экономики и государственной службы)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9788476" y="810683"/>
            <a:ext cx="853182" cy="4926234"/>
          </a:xfrm>
          <a:prstGeom prst="rect">
            <a:avLst/>
          </a:prstGeom>
          <a:noFill/>
        </p:spPr>
        <p:txBody>
          <a:bodyPr vert="wordArtVert" wrap="square" rtlCol="0">
            <a:spAutoFit/>
          </a:bodyPr>
          <a:lstStyle/>
          <a:p>
            <a:pPr algn="ctr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Нет</a:t>
            </a:r>
          </a:p>
          <a:p>
            <a:pPr algn="ctr"/>
            <a:r>
              <a:rPr lang="ru-RU" sz="2000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Мотивации  </a:t>
            </a: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3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042072263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Группа 8"/>
          <p:cNvGrpSpPr/>
          <p:nvPr/>
        </p:nvGrpSpPr>
        <p:grpSpPr>
          <a:xfrm>
            <a:off x="10310023" y="336327"/>
            <a:ext cx="950388" cy="1371738"/>
            <a:chOff x="985550" y="5124901"/>
            <a:chExt cx="950388" cy="1371738"/>
          </a:xfrm>
        </p:grpSpPr>
        <p:sp>
          <p:nvSpPr>
            <p:cNvPr id="2" name="Овал 1"/>
            <p:cNvSpPr/>
            <p:nvPr/>
          </p:nvSpPr>
          <p:spPr>
            <a:xfrm>
              <a:off x="1011125" y="5124901"/>
              <a:ext cx="903768" cy="80807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FF0000"/>
                  </a:solidFill>
                </a:rPr>
                <a:t>1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985550" y="6034974"/>
              <a:ext cx="9503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rgbClr val="FF0000"/>
                  </a:solidFill>
                </a:rPr>
                <a:t>отбор</a:t>
              </a:r>
            </a:p>
          </p:txBody>
        </p:sp>
      </p:grpSp>
      <p:grpSp>
        <p:nvGrpSpPr>
          <p:cNvPr id="6" name="Группа 5"/>
          <p:cNvGrpSpPr/>
          <p:nvPr/>
        </p:nvGrpSpPr>
        <p:grpSpPr>
          <a:xfrm>
            <a:off x="9168066" y="3441362"/>
            <a:ext cx="926432" cy="542971"/>
            <a:chOff x="661737" y="986589"/>
            <a:chExt cx="3657600" cy="1961148"/>
          </a:xfrm>
        </p:grpSpPr>
        <p:sp>
          <p:nvSpPr>
            <p:cNvPr id="4" name="Прямоугольник 3"/>
            <p:cNvSpPr/>
            <p:nvPr/>
          </p:nvSpPr>
          <p:spPr>
            <a:xfrm>
              <a:off x="661737" y="986589"/>
              <a:ext cx="3657600" cy="1961148"/>
            </a:xfrm>
            <a:prstGeom prst="rect">
              <a:avLst/>
            </a:prstGeom>
            <a:noFill/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  <p:sp>
          <p:nvSpPr>
            <p:cNvPr id="5" name="Равнобедренный треугольник 4"/>
            <p:cNvSpPr/>
            <p:nvPr/>
          </p:nvSpPr>
          <p:spPr>
            <a:xfrm rot="10800000">
              <a:off x="661737" y="986589"/>
              <a:ext cx="3657600" cy="998621"/>
            </a:xfrm>
            <a:prstGeom prst="triangl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40000"/>
                  <a:lumOff val="60000"/>
                </a:schemeClr>
              </a:solidFill>
            </a:ln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dirty="0"/>
            </a:p>
          </p:txBody>
        </p:sp>
      </p:grpSp>
      <p:sp>
        <p:nvSpPr>
          <p:cNvPr id="7" name="Прямоугольник 6"/>
          <p:cNvSpPr/>
          <p:nvPr/>
        </p:nvSpPr>
        <p:spPr>
          <a:xfrm>
            <a:off x="2387291" y="4782141"/>
            <a:ext cx="3814016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</a:t>
            </a:r>
          </a:p>
          <a:p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 КАФЕДРЫ/ КУРАТОРА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4294299" y="3924329"/>
            <a:ext cx="386188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</a:rPr>
              <a:t>СОГЛАСОВАНИЕ РЕКОМЕНДАЦИИ ДЕКАНАТОМ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6279993" y="2885607"/>
            <a:ext cx="3429492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rgbClr val="FFFF00"/>
                </a:solidFill>
                <a:latin typeface="Arial Unicode MS" panose="020B0604020202020204" pitchFamily="34" charset="-128"/>
              </a:rPr>
              <a:t>НАПИСАНИЕ КАНДИДАТОМ МОТИВАЦИОННОГО ПИСЬМА*</a:t>
            </a:r>
            <a:endParaRPr lang="ru-RU" dirty="0">
              <a:solidFill>
                <a:srgbClr val="FFFF00"/>
              </a:solidFill>
            </a:endParaRPr>
          </a:p>
        </p:txBody>
      </p:sp>
      <p:sp>
        <p:nvSpPr>
          <p:cNvPr id="11" name="Загнутый угол 10"/>
          <p:cNvSpPr/>
          <p:nvPr/>
        </p:nvSpPr>
        <p:spPr>
          <a:xfrm>
            <a:off x="5831266" y="4851657"/>
            <a:ext cx="1089965" cy="537862"/>
          </a:xfrm>
          <a:prstGeom prst="foldedCorner">
            <a:avLst/>
          </a:prstGeom>
          <a:solidFill>
            <a:schemeClr val="accent1">
              <a:lumMod val="60000"/>
              <a:lumOff val="4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25067" y="1838193"/>
            <a:ext cx="384896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 Unicode MS" panose="020B0604020202020204" pitchFamily="34" charset="-128"/>
              </a:rPr>
              <a:t>СОБЕСЕДОВАНИЕ И ОЦЕНКА МОТИВАЦИИ СОТРУДНИКАМИ ВНИИ ТРУДА</a:t>
            </a:r>
            <a:endParaRPr lang="ru-RU" dirty="0">
              <a:solidFill>
                <a:schemeClr val="bg1"/>
              </a:solidFill>
            </a:endParaRPr>
          </a:p>
        </p:txBody>
      </p:sp>
      <p:grpSp>
        <p:nvGrpSpPr>
          <p:cNvPr id="15" name="Группа 14"/>
          <p:cNvGrpSpPr/>
          <p:nvPr/>
        </p:nvGrpSpPr>
        <p:grpSpPr>
          <a:xfrm>
            <a:off x="752065" y="402642"/>
            <a:ext cx="3928219" cy="4151924"/>
            <a:chOff x="2368329" y="304364"/>
            <a:chExt cx="4407342" cy="4599570"/>
          </a:xfrm>
        </p:grpSpPr>
        <p:pic>
          <p:nvPicPr>
            <p:cNvPr id="16" name="Picture 2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368329" y="304364"/>
              <a:ext cx="4407342" cy="4599570"/>
            </a:xfrm>
            <a:prstGeom prst="rect">
              <a:avLst/>
            </a:prstGeom>
          </p:spPr>
        </p:pic>
        <p:sp>
          <p:nvSpPr>
            <p:cNvPr id="18" name="Rectangle 5"/>
            <p:cNvSpPr/>
            <p:nvPr/>
          </p:nvSpPr>
          <p:spPr>
            <a:xfrm>
              <a:off x="5418045" y="2688655"/>
              <a:ext cx="72" cy="3960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endParaRPr lang="ru-RU" sz="2600" spc="84" dirty="0">
                <a:solidFill>
                  <a:srgbClr val="D0D7DD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9" name="Rectangle 6"/>
            <p:cNvSpPr/>
            <p:nvPr/>
          </p:nvSpPr>
          <p:spPr>
            <a:xfrm>
              <a:off x="2628928" y="2688655"/>
              <a:ext cx="72" cy="396098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>
                <a:lnSpc>
                  <a:spcPct val="90000"/>
                </a:lnSpc>
              </a:pPr>
              <a:endParaRPr lang="ru-RU" sz="2600" spc="84" dirty="0">
                <a:solidFill>
                  <a:srgbClr val="D0D7DD"/>
                </a:solidFill>
                <a:latin typeface="Century Gothic" panose="020B0502020202020204" pitchFamily="34" charset="0"/>
              </a:endParaRPr>
            </a:p>
          </p:txBody>
        </p:sp>
        <p:cxnSp>
          <p:nvCxnSpPr>
            <p:cNvPr id="22" name="Straight Connector 11"/>
            <p:cNvCxnSpPr>
              <a:cxnSpLocks/>
            </p:cNvCxnSpPr>
            <p:nvPr/>
          </p:nvCxnSpPr>
          <p:spPr>
            <a:xfrm>
              <a:off x="3733949" y="467614"/>
              <a:ext cx="0" cy="965571"/>
            </a:xfrm>
            <a:prstGeom prst="line">
              <a:avLst/>
            </a:prstGeom>
            <a:ln w="12700" cap="sq">
              <a:solidFill>
                <a:schemeClr val="bg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3" name="Rectangle 17"/>
            <p:cNvSpPr/>
            <p:nvPr/>
          </p:nvSpPr>
          <p:spPr>
            <a:xfrm>
              <a:off x="2793195" y="3319122"/>
              <a:ext cx="321441" cy="176044"/>
            </a:xfrm>
            <a:prstGeom prst="rect">
              <a:avLst/>
            </a:prstGeom>
          </p:spPr>
          <p:txBody>
            <a:bodyPr wrap="none" lIns="0" tIns="0" rIns="0" bIns="0">
              <a:spAutoFit/>
            </a:bodyPr>
            <a:lstStyle/>
            <a:p>
              <a:pPr marL="285553" indent="-285553">
                <a:lnSpc>
                  <a:spcPct val="80000"/>
                </a:lnSpc>
                <a:spcAft>
                  <a:spcPts val="1004"/>
                </a:spcAft>
                <a:buFont typeface="Arial" panose="020B0604020202020204" pitchFamily="34" charset="0"/>
                <a:buChar char="—"/>
              </a:pPr>
              <a:endParaRPr lang="ru-RU" sz="1300" dirty="0">
                <a:solidFill>
                  <a:srgbClr val="D0D7DD"/>
                </a:solidFill>
                <a:latin typeface="Arial" panose="020B0604020202020204"/>
              </a:endParaRPr>
            </a:p>
          </p:txBody>
        </p:sp>
        <p:pic>
          <p:nvPicPr>
            <p:cNvPr id="26" name="Picture 25"/>
            <p:cNvPicPr>
              <a:picLocks noChangeAspect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3887302" y="2046541"/>
              <a:ext cx="1369429" cy="1050424"/>
            </a:xfrm>
            <a:prstGeom prst="rect">
              <a:avLst/>
            </a:prstGeom>
          </p:spPr>
        </p:pic>
      </p:grpSp>
      <p:sp>
        <p:nvSpPr>
          <p:cNvPr id="28" name="Прямоугольник 27"/>
          <p:cNvSpPr/>
          <p:nvPr/>
        </p:nvSpPr>
        <p:spPr>
          <a:xfrm>
            <a:off x="2115567" y="916392"/>
            <a:ext cx="1368131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Образовательный</a:t>
            </a:r>
          </a:p>
          <a:p>
            <a:r>
              <a:rPr lang="ru-RU" sz="1200" dirty="0">
                <a:solidFill>
                  <a:schemeClr val="bg1"/>
                </a:solidFill>
              </a:rPr>
              <a:t> критерий</a:t>
            </a:r>
          </a:p>
        </p:txBody>
      </p:sp>
      <p:sp>
        <p:nvSpPr>
          <p:cNvPr id="29" name="Прямоугольник 28"/>
          <p:cNvSpPr/>
          <p:nvPr/>
        </p:nvSpPr>
        <p:spPr>
          <a:xfrm>
            <a:off x="2819028" y="3066517"/>
            <a:ext cx="1818332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Научно-исследовательский потенциал</a:t>
            </a:r>
          </a:p>
        </p:txBody>
      </p:sp>
      <p:sp>
        <p:nvSpPr>
          <p:cNvPr id="30" name="Прямоугольник 29"/>
          <p:cNvSpPr/>
          <p:nvPr/>
        </p:nvSpPr>
        <p:spPr>
          <a:xfrm>
            <a:off x="1143159" y="3122193"/>
            <a:ext cx="1284775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200" dirty="0">
                <a:solidFill>
                  <a:schemeClr val="bg1"/>
                </a:solidFill>
              </a:rPr>
              <a:t>Мотивационный</a:t>
            </a:r>
          </a:p>
          <a:p>
            <a:r>
              <a:rPr lang="ru-RU" sz="1200" dirty="0">
                <a:solidFill>
                  <a:schemeClr val="bg1"/>
                </a:solidFill>
              </a:rPr>
              <a:t> критерий </a:t>
            </a:r>
            <a:endParaRPr lang="ru-RU" sz="1050" dirty="0">
              <a:solidFill>
                <a:schemeClr val="bg1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601127" y="2277939"/>
            <a:ext cx="2507994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КРИТЕРИИ ОТБОРА</a:t>
            </a:r>
            <a:r>
              <a:rPr lang="ru-RU" sz="1400" dirty="0"/>
              <a:t>:</a:t>
            </a:r>
          </a:p>
          <a:p>
            <a:endParaRPr lang="ru-RU" sz="1400" dirty="0"/>
          </a:p>
        </p:txBody>
      </p:sp>
      <p:sp>
        <p:nvSpPr>
          <p:cNvPr id="31" name="Прямоугольник 30"/>
          <p:cNvSpPr/>
          <p:nvPr/>
        </p:nvSpPr>
        <p:spPr>
          <a:xfrm>
            <a:off x="514536" y="5727835"/>
            <a:ext cx="266938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ЗАЯВКА НА УЧАСТИЕ </a:t>
            </a:r>
          </a:p>
          <a:p>
            <a:r>
              <a:rPr lang="ru-RU" sz="14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(В СВОБОДНОЙ ФОРМЕ</a:t>
            </a: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</p:txBody>
      </p:sp>
      <p:sp>
        <p:nvSpPr>
          <p:cNvPr id="33" name="TextBox 32"/>
          <p:cNvSpPr txBox="1"/>
          <p:nvPr/>
        </p:nvSpPr>
        <p:spPr>
          <a:xfrm>
            <a:off x="8268687" y="5774002"/>
            <a:ext cx="2817024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ru-RU" sz="1100" dirty="0">
                <a:solidFill>
                  <a:schemeClr val="bg1">
                    <a:lumMod val="85000"/>
                  </a:schemeClr>
                </a:solidFill>
              </a:rPr>
              <a:t>*ПИСЬМА КАНДИДАТОВ ОТПРАВЛЯЮТСЯ КООРДИНАТОРОМ СО СТОРОНЫ ОБРАЗОВАТЕЛЬНОЙ ОРГАНИЗАЦИИ КООРДИНАТОРУ СО СТОРОНЫ ВНИИ ТРУДА</a:t>
            </a:r>
          </a:p>
        </p:txBody>
      </p:sp>
      <p:sp>
        <p:nvSpPr>
          <p:cNvPr id="34" name="Прямоугольник 33"/>
          <p:cNvSpPr/>
          <p:nvPr/>
        </p:nvSpPr>
        <p:spPr>
          <a:xfrm>
            <a:off x="294446" y="440216"/>
            <a:ext cx="954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</a:t>
            </a:r>
            <a:endParaRPr lang="ru-R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Номер слайда 3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4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17932320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Группа 3"/>
          <p:cNvGrpSpPr/>
          <p:nvPr/>
        </p:nvGrpSpPr>
        <p:grpSpPr>
          <a:xfrm>
            <a:off x="9939991" y="348362"/>
            <a:ext cx="1714957" cy="1371738"/>
            <a:chOff x="3852013" y="5124901"/>
            <a:chExt cx="1714957" cy="1371738"/>
          </a:xfrm>
        </p:grpSpPr>
        <p:sp>
          <p:nvSpPr>
            <p:cNvPr id="2" name="Овал 1"/>
            <p:cNvSpPr/>
            <p:nvPr/>
          </p:nvSpPr>
          <p:spPr>
            <a:xfrm>
              <a:off x="4257608" y="5124901"/>
              <a:ext cx="903768" cy="80807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chemeClr val="accent4">
                      <a:lumMod val="60000"/>
                      <a:lumOff val="40000"/>
                    </a:schemeClr>
                  </a:solidFill>
                </a:rPr>
                <a:t>2</a:t>
              </a:r>
            </a:p>
          </p:txBody>
        </p:sp>
        <p:sp>
          <p:nvSpPr>
            <p:cNvPr id="3" name="TextBox 2"/>
            <p:cNvSpPr txBox="1"/>
            <p:nvPr/>
          </p:nvSpPr>
          <p:spPr>
            <a:xfrm>
              <a:off x="3852013" y="6034974"/>
              <a:ext cx="1714957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chemeClr val="accent4">
                      <a:lumMod val="40000"/>
                      <a:lumOff val="60000"/>
                    </a:schemeClr>
                  </a:solidFill>
                </a:rPr>
                <a:t>стажировка</a:t>
              </a:r>
            </a:p>
          </p:txBody>
        </p:sp>
      </p:grpSp>
      <p:sp>
        <p:nvSpPr>
          <p:cNvPr id="5" name="Прямоугольник 4"/>
          <p:cNvSpPr/>
          <p:nvPr/>
        </p:nvSpPr>
        <p:spPr>
          <a:xfrm>
            <a:off x="787165" y="5458144"/>
            <a:ext cx="407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ОПРЕДЕЛЕНИЕ РУКОВОДИТЕЛЯ СТАЖИРОВКИ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3324726" y="3863071"/>
            <a:ext cx="383406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СОВМЕСТНАЯ РАЗРАБОТКА ПЛАНА СТАЖИРОВКИ, ПОКАЗАТЕЛЕЙ, ОПИСАНИЕ ОЖИДАЕМОГО РЕЗУЛЬТАТА</a:t>
            </a:r>
          </a:p>
        </p:txBody>
      </p:sp>
      <p:sp>
        <p:nvSpPr>
          <p:cNvPr id="7" name="Прямоугольник 6"/>
          <p:cNvSpPr/>
          <p:nvPr/>
        </p:nvSpPr>
        <p:spPr>
          <a:xfrm>
            <a:off x="5497771" y="2732186"/>
            <a:ext cx="3834064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ВЫПОЛНЕНИЕ РАБОТ:</a:t>
            </a:r>
          </a:p>
          <a:p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Анализ</a:t>
            </a:r>
          </a:p>
          <a:p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Точность выполнения ТЗ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4446" y="440216"/>
            <a:ext cx="954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</a:t>
            </a:r>
            <a:endParaRPr lang="ru-R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9" name="Прямоугольник 8"/>
          <p:cNvSpPr/>
          <p:nvPr/>
        </p:nvSpPr>
        <p:spPr>
          <a:xfrm>
            <a:off x="7903194" y="1779332"/>
            <a:ext cx="4073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ПОДГОТОВКА ОТЧЕТА ПО ИТОГАМ РАБОТ</a:t>
            </a:r>
          </a:p>
          <a:p>
            <a:r>
              <a:rPr lang="ru-RU" dirty="0">
                <a:solidFill>
                  <a:srgbClr val="FFFF00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Представление результатов</a:t>
            </a:r>
            <a:endParaRPr lang="ru-RU" dirty="0">
              <a:solidFill>
                <a:srgbClr val="FFFF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Загнутый угол 9"/>
          <p:cNvSpPr/>
          <p:nvPr/>
        </p:nvSpPr>
        <p:spPr>
          <a:xfrm>
            <a:off x="9707504" y="2915018"/>
            <a:ext cx="1089965" cy="53786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ОТЧЕТ</a:t>
            </a:r>
          </a:p>
        </p:txBody>
      </p:sp>
      <p:sp>
        <p:nvSpPr>
          <p:cNvPr id="11" name="Загнутый угол 10"/>
          <p:cNvSpPr/>
          <p:nvPr/>
        </p:nvSpPr>
        <p:spPr>
          <a:xfrm>
            <a:off x="5480409" y="5090559"/>
            <a:ext cx="1089965" cy="537862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8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ПЛАН СТАЖИРОВКИ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404210" y="695565"/>
            <a:ext cx="4829527" cy="2639020"/>
          </a:xfrm>
          <a:prstGeom prst="round2Diag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txBody>
          <a:bodyPr wrap="square" rtlCol="0">
            <a:spAutoFit/>
          </a:bodyPr>
          <a:lstStyle/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Основные виды работ в рамках тем </a:t>
            </a:r>
          </a:p>
          <a:p>
            <a:r>
              <a:rPr lang="ru-RU" sz="1500" b="1" dirty="0">
                <a:latin typeface="Arial" panose="020B0604020202020204" pitchFamily="34" charset="0"/>
                <a:cs typeface="Arial" panose="020B0604020202020204" pitchFamily="34" charset="0"/>
              </a:rPr>
              <a:t>ВНИИ труда </a:t>
            </a:r>
          </a:p>
          <a:p>
            <a:endParaRPr lang="ru-RU" sz="1500" dirty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Сбор, обработка и консолидация данных 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Поиск и анализ информации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Участие в проведении опросов и интервью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Написание отчетов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Подготовка презентационных материалов</a:t>
            </a:r>
          </a:p>
          <a:p>
            <a:pPr marL="285750" indent="-285750">
              <a:buFont typeface="Wingdings" panose="05000000000000000000" pitchFamily="2" charset="2"/>
              <a:buChar char="§"/>
            </a:pPr>
            <a:r>
              <a:rPr lang="ru-RU" sz="1500" dirty="0">
                <a:latin typeface="Arial" panose="020B0604020202020204" pitchFamily="34" charset="0"/>
                <a:cs typeface="Arial" panose="020B0604020202020204" pitchFamily="34" charset="0"/>
              </a:rPr>
              <a:t>Участие в обсуждениях и мозговых штурмах</a:t>
            </a:r>
          </a:p>
          <a:p>
            <a:endParaRPr lang="ru-RU" sz="14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15" name="Соединительная линия уступом 14"/>
          <p:cNvCxnSpPr/>
          <p:nvPr/>
        </p:nvCxnSpPr>
        <p:spPr>
          <a:xfrm>
            <a:off x="5378118" y="2168669"/>
            <a:ext cx="1835392" cy="866752"/>
          </a:xfrm>
          <a:prstGeom prst="bentConnector2">
            <a:avLst/>
          </a:prstGeom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Номер слайда 1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5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xmlns="" val="3868762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7027545" y="2313315"/>
            <a:ext cx="407359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ПОЛУЧЕНИЕ РЕКОМЕНДАЦИЙ ОТ ВНИИ ТРУДА</a:t>
            </a:r>
          </a:p>
        </p:txBody>
      </p:sp>
      <p:sp>
        <p:nvSpPr>
          <p:cNvPr id="8" name="Прямоугольник 7"/>
          <p:cNvSpPr/>
          <p:nvPr/>
        </p:nvSpPr>
        <p:spPr>
          <a:xfrm>
            <a:off x="294446" y="440216"/>
            <a:ext cx="954095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ru-RU" sz="28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ЭТАПЫ ПРОЕКТА</a:t>
            </a:r>
            <a:endParaRPr lang="ru-RU" sz="2800" i="1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2" name="Группа 11"/>
          <p:cNvGrpSpPr/>
          <p:nvPr/>
        </p:nvGrpSpPr>
        <p:grpSpPr>
          <a:xfrm>
            <a:off x="9193382" y="350593"/>
            <a:ext cx="2699585" cy="1342421"/>
            <a:chOff x="6914516" y="5124901"/>
            <a:chExt cx="2699585" cy="1342421"/>
          </a:xfrm>
        </p:grpSpPr>
        <p:sp>
          <p:nvSpPr>
            <p:cNvPr id="10" name="Овал 9"/>
            <p:cNvSpPr/>
            <p:nvPr/>
          </p:nvSpPr>
          <p:spPr>
            <a:xfrm>
              <a:off x="7812425" y="5124901"/>
              <a:ext cx="903768" cy="808074"/>
            </a:xfrm>
            <a:prstGeom prst="ellipse">
              <a:avLst/>
            </a:prstGeom>
            <a:noFill/>
            <a:ln w="381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ru-RU" sz="3600" b="1" dirty="0">
                  <a:solidFill>
                    <a:srgbClr val="00B050"/>
                  </a:solidFill>
                </a:rPr>
                <a:t>3</a:t>
              </a:r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914516" y="6005657"/>
              <a:ext cx="2699585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ru-RU" sz="2400" dirty="0">
                  <a:solidFill>
                    <a:srgbClr val="00B050"/>
                  </a:solidFill>
                </a:rPr>
                <a:t>подведение итогов</a:t>
              </a:r>
            </a:p>
          </p:txBody>
        </p:sp>
      </p:grpSp>
      <p:sp>
        <p:nvSpPr>
          <p:cNvPr id="13" name="Прямоугольник 12"/>
          <p:cNvSpPr/>
          <p:nvPr/>
        </p:nvSpPr>
        <p:spPr>
          <a:xfrm>
            <a:off x="924032" y="4967892"/>
            <a:ext cx="3405724" cy="68505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lnSpc>
                <a:spcPct val="107000"/>
              </a:lnSpc>
              <a:spcAft>
                <a:spcPts val="800"/>
              </a:spcAft>
            </a:pPr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ОТЧЕТ УЧАСТНИКА ПЕРЕД </a:t>
            </a:r>
            <a:r>
              <a:rPr lang="ru-RU" dirty="0" smtClean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КОМИССИЕЙ</a:t>
            </a:r>
            <a:endParaRPr lang="ru-RU" sz="1400" dirty="0">
              <a:solidFill>
                <a:schemeClr val="bg1"/>
              </a:solidFill>
              <a:effectLst/>
              <a:latin typeface="Arial" panose="020B0604020202020204" pitchFamily="34" charset="0"/>
              <a:ea typeface="Calibri" panose="020F0502020204030204" pitchFamily="34" charset="0"/>
              <a:cs typeface="Arial" panose="020B0604020202020204" pitchFamily="34" charset="0"/>
            </a:endParaRPr>
          </a:p>
        </p:txBody>
      </p:sp>
      <p:sp>
        <p:nvSpPr>
          <p:cNvPr id="14" name="Прямоугольник 13"/>
          <p:cNvSpPr/>
          <p:nvPr/>
        </p:nvSpPr>
        <p:spPr>
          <a:xfrm>
            <a:off x="4329756" y="3445424"/>
            <a:ext cx="4073593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solidFill>
                  <a:schemeClr val="bg1"/>
                </a:solidFill>
                <a:latin typeface="Arial" panose="020B0604020202020204" pitchFamily="34" charset="0"/>
                <a:ea typeface="Calibri" panose="020F0502020204030204" pitchFamily="34" charset="0"/>
                <a:cs typeface="Arial" panose="020B0604020202020204" pitchFamily="34" charset="0"/>
              </a:rPr>
              <a:t>ОБРАТНАЯ СВЯЗЬ И ИНДИВИДУАЛЬНЫЙ ПЛАН РАЗВИТИЯ КАРЬЕРЫ ОТ РУКОВОДИТЕЛЯ СТАЖИРОВКИ </a:t>
            </a:r>
            <a:endParaRPr lang="ru-RU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" name="Загнутый угол 14"/>
          <p:cNvSpPr/>
          <p:nvPr/>
        </p:nvSpPr>
        <p:spPr>
          <a:xfrm>
            <a:off x="8217569" y="3019139"/>
            <a:ext cx="2610853" cy="2924461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РЕКОМЕНДАЦИЯ ДЛЯ РАБОТОДАТЕЛЕЙ</a:t>
            </a:r>
          </a:p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endParaRPr lang="ru-RU" sz="1000" b="1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ФГБУ «ВНИИ труда» </a:t>
            </a:r>
          </a:p>
          <a:p>
            <a:pPr algn="ctr"/>
            <a:r>
              <a:rPr lang="ru-RU" sz="1000" b="1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МИНТРУДА РОССИИ</a:t>
            </a:r>
          </a:p>
        </p:txBody>
      </p:sp>
      <p:sp>
        <p:nvSpPr>
          <p:cNvPr id="18" name="Загнутый угол 17"/>
          <p:cNvSpPr/>
          <p:nvPr/>
        </p:nvSpPr>
        <p:spPr>
          <a:xfrm>
            <a:off x="1075151" y="541415"/>
            <a:ext cx="2726826" cy="312821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ru-RU" sz="1400" b="1" dirty="0"/>
          </a:p>
          <a:p>
            <a:pPr algn="ctr"/>
            <a:r>
              <a:rPr lang="ru-RU" sz="1400" b="1" dirty="0"/>
              <a:t>ИНДИВИДУАЛЬНЫЙ ПЛАН РАЗВИТИЯ </a:t>
            </a:r>
          </a:p>
          <a:p>
            <a:pPr algn="ctr"/>
            <a:r>
              <a:rPr lang="ru-RU" sz="1400" b="1" dirty="0"/>
              <a:t>ПО КОМПЕТЕНЦИЯМ</a:t>
            </a:r>
            <a:r>
              <a:rPr lang="ru-RU" dirty="0"/>
              <a:t>:</a:t>
            </a:r>
            <a:endParaRPr lang="ru-RU" sz="1400" i="1" dirty="0"/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i="1" dirty="0"/>
              <a:t>Анализ и прогнозирование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i="1" dirty="0"/>
              <a:t>Коммуникативная компетентность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i="1" dirty="0"/>
              <a:t>Результативность и эффективность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i="1" dirty="0"/>
              <a:t>Гибкость и оперативность  </a:t>
            </a:r>
          </a:p>
          <a:p>
            <a:pPr marL="742950" lvl="1" indent="-285750">
              <a:buFont typeface="Wingdings" panose="05000000000000000000" pitchFamily="2" charset="2"/>
              <a:buChar char="§"/>
            </a:pPr>
            <a:r>
              <a:rPr lang="ru-RU" sz="1400" i="1" dirty="0"/>
              <a:t>Командность</a:t>
            </a:r>
          </a:p>
        </p:txBody>
      </p:sp>
      <p:cxnSp>
        <p:nvCxnSpPr>
          <p:cNvPr id="20" name="Соединительная линия уступом 19"/>
          <p:cNvCxnSpPr/>
          <p:nvPr/>
        </p:nvCxnSpPr>
        <p:spPr>
          <a:xfrm rot="16200000" flipV="1">
            <a:off x="4361802" y="1849745"/>
            <a:ext cx="1132109" cy="1866742"/>
          </a:xfrm>
          <a:prstGeom prst="bentConnector2">
            <a:avLst/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/>
          <p:nvPr/>
        </p:nvCxnSpPr>
        <p:spPr>
          <a:xfrm flipV="1">
            <a:off x="10936710" y="2636481"/>
            <a:ext cx="272716" cy="2009272"/>
          </a:xfrm>
          <a:prstGeom prst="bentConnector3">
            <a:avLst>
              <a:gd name="adj1" fmla="val 280882"/>
            </a:avLst>
          </a:prstGeom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32" name="Номер слайда 3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16" name="Загнутый угол 14">
            <a:extLst>
              <a:ext uri="{FF2B5EF4-FFF2-40B4-BE49-F238E27FC236}">
                <a16:creationId xmlns:a16="http://schemas.microsoft.com/office/drawing/2014/main" xmlns="" id="{9968D46C-86C3-404B-9ED2-15AF22F4A3B4}"/>
              </a:ext>
            </a:extLst>
          </p:cNvPr>
          <p:cNvSpPr/>
          <p:nvPr/>
        </p:nvSpPr>
        <p:spPr>
          <a:xfrm>
            <a:off x="5251393" y="5025734"/>
            <a:ext cx="2610853" cy="1319560"/>
          </a:xfrm>
          <a:prstGeom prst="foldedCorner">
            <a:avLst/>
          </a:prstGeom>
          <a:solidFill>
            <a:schemeClr val="accent1">
              <a:lumMod val="40000"/>
              <a:lumOff val="60000"/>
            </a:schemeClr>
          </a:solidFill>
          <a:ln>
            <a:solidFill>
              <a:schemeClr val="accent1">
                <a:lumMod val="40000"/>
                <a:lumOff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Высокая оценка удовлетворенности</a:t>
            </a:r>
          </a:p>
          <a:p>
            <a:pPr algn="ctr"/>
            <a:r>
              <a:rPr lang="ru-RU" sz="1400" b="1" dirty="0">
                <a:solidFill>
                  <a:schemeClr val="accent6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Участником стажировки (9,25 из 10 баллов)</a:t>
            </a:r>
          </a:p>
        </p:txBody>
      </p:sp>
    </p:spTree>
    <p:extLst>
      <p:ext uri="{BB962C8B-B14F-4D97-AF65-F5344CB8AC3E}">
        <p14:creationId xmlns:p14="http://schemas.microsoft.com/office/powerpoint/2010/main" xmlns="" val="2955239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608423" y="1636455"/>
            <a:ext cx="6797887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600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БЛАГОДАРИМ ЗА ВНИМАНИЕ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3522705" y="2846180"/>
            <a:ext cx="6969344" cy="375487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just"/>
            <a:endParaRPr lang="ru-RU" sz="1700" dirty="0">
              <a:solidFill>
                <a:schemeClr val="bg1"/>
              </a:solidFill>
            </a:endParaRPr>
          </a:p>
          <a:p>
            <a:pPr algn="just"/>
            <a:endParaRPr lang="ru-RU" sz="1700" dirty="0">
              <a:solidFill>
                <a:schemeClr val="bg1"/>
              </a:solidFill>
            </a:endParaRPr>
          </a:p>
          <a:p>
            <a:pPr algn="just"/>
            <a:r>
              <a:rPr lang="ru-RU" sz="1700" b="1" dirty="0">
                <a:solidFill>
                  <a:schemeClr val="bg1"/>
                </a:solidFill>
              </a:rPr>
              <a:t>Сладкова Надежда Михайловна </a:t>
            </a:r>
            <a:r>
              <a:rPr lang="ru-RU" sz="1700" dirty="0">
                <a:solidFill>
                  <a:schemeClr val="bg1"/>
                </a:solidFill>
              </a:rPr>
              <a:t>+</a:t>
            </a:r>
            <a:r>
              <a:rPr lang="en-US" sz="1700" dirty="0">
                <a:solidFill>
                  <a:schemeClr val="bg1"/>
                </a:solidFill>
              </a:rPr>
              <a:t>7 </a:t>
            </a:r>
            <a:r>
              <a:rPr lang="ru-RU" sz="1700" dirty="0">
                <a:solidFill>
                  <a:schemeClr val="bg1"/>
                </a:solidFill>
              </a:rPr>
              <a:t>966 137 07 19</a:t>
            </a:r>
            <a:r>
              <a:rPr lang="en-US" sz="1700" dirty="0">
                <a:solidFill>
                  <a:schemeClr val="bg1"/>
                </a:solidFill>
              </a:rPr>
              <a:t> n.sladkova@vcot.info</a:t>
            </a:r>
            <a:endParaRPr lang="ru-RU" sz="1700" dirty="0">
              <a:solidFill>
                <a:schemeClr val="bg1"/>
              </a:solidFill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к.п.н. Директор по развитию ФГБУ «ВНИИ труда» МИНТРУДА России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– куратор стажировок и практик</a:t>
            </a:r>
          </a:p>
          <a:p>
            <a:pPr algn="just"/>
            <a:endParaRPr lang="ru-RU" sz="1700" dirty="0">
              <a:solidFill>
                <a:schemeClr val="bg1"/>
              </a:solidFill>
            </a:endParaRPr>
          </a:p>
          <a:p>
            <a:pPr algn="just"/>
            <a:r>
              <a:rPr lang="ru-RU" sz="1700" b="1" dirty="0">
                <a:solidFill>
                  <a:schemeClr val="bg1"/>
                </a:solidFill>
              </a:rPr>
              <a:t>Ильченко Ольга Александровна   </a:t>
            </a:r>
            <a:r>
              <a:rPr lang="ru-RU" sz="1700" dirty="0">
                <a:solidFill>
                  <a:schemeClr val="bg1"/>
                </a:solidFill>
              </a:rPr>
              <a:t>+7 906 759 08 64  </a:t>
            </a:r>
            <a:r>
              <a:rPr lang="en-US" sz="1700" dirty="0">
                <a:solidFill>
                  <a:schemeClr val="bg1"/>
                </a:solidFill>
              </a:rPr>
              <a:t>o.ilchenko@vcot.info</a:t>
            </a:r>
            <a:endParaRPr lang="ru-RU" sz="1700" dirty="0">
              <a:solidFill>
                <a:schemeClr val="bg1"/>
              </a:solidFill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Руководитель проектов ФГБУ «ВНИИ труда» МИНТРУДА России 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– координатор стажировок и практик</a:t>
            </a:r>
          </a:p>
          <a:p>
            <a:pPr algn="just"/>
            <a:endParaRPr lang="en-US" sz="1700" dirty="0">
              <a:solidFill>
                <a:schemeClr val="bg1"/>
              </a:solidFill>
            </a:endParaRPr>
          </a:p>
          <a:p>
            <a:pPr algn="just"/>
            <a:r>
              <a:rPr lang="ru-RU" sz="1700" b="1" dirty="0">
                <a:solidFill>
                  <a:schemeClr val="bg1"/>
                </a:solidFill>
              </a:rPr>
              <a:t>Петрова Светлана Александровна  </a:t>
            </a:r>
            <a:r>
              <a:rPr lang="en-US" sz="1700" dirty="0">
                <a:solidFill>
                  <a:schemeClr val="bg1"/>
                </a:solidFill>
              </a:rPr>
              <a:t>+7 926 535 20 22 sa-petrova@vcot.info</a:t>
            </a:r>
            <a:endParaRPr lang="ru-RU" sz="1700" dirty="0">
              <a:solidFill>
                <a:schemeClr val="bg1"/>
              </a:solidFill>
            </a:endParaRP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к.т.н. Директор Ресурсного центра развития государственной службы</a:t>
            </a:r>
          </a:p>
          <a:p>
            <a:pPr algn="just"/>
            <a:r>
              <a:rPr lang="ru-RU" sz="1700" dirty="0">
                <a:solidFill>
                  <a:schemeClr val="bg1"/>
                </a:solidFill>
              </a:rPr>
              <a:t>ФГБУ «ВНИИ труда» МИНТРУДА России</a:t>
            </a:r>
          </a:p>
          <a:p>
            <a:pPr algn="just"/>
            <a:endParaRPr lang="ru-RU" sz="1700" dirty="0">
              <a:solidFill>
                <a:schemeClr val="bg1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B518256-A5E0-4C4F-BA18-732702D4ADEB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688554" y="5434353"/>
            <a:ext cx="2307555" cy="6463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>
                <a:solidFill>
                  <a:schemeClr val="bg1"/>
                </a:solidFill>
                <a:hlinkClick r:id="rId3"/>
              </a:rPr>
              <a:t>http://www.vcot.info/</a:t>
            </a:r>
            <a:endParaRPr lang="ru-RU" dirty="0">
              <a:solidFill>
                <a:schemeClr val="bg1"/>
              </a:solidFill>
            </a:endParaRPr>
          </a:p>
          <a:p>
            <a:r>
              <a:rPr lang="en-US" dirty="0">
                <a:solidFill>
                  <a:schemeClr val="bg1">
                    <a:lumMod val="75000"/>
                  </a:schemeClr>
                </a:solidFill>
                <a:hlinkClick r:id="rId4"/>
              </a:rPr>
              <a:t>https://rost.vcot.info/</a:t>
            </a:r>
            <a:r>
              <a:rPr lang="ru-RU" dirty="0">
                <a:solidFill>
                  <a:schemeClr val="bg1">
                    <a:lumMod val="75000"/>
                  </a:schemeClr>
                </a:solidFill>
              </a:rPr>
              <a:t> </a:t>
            </a:r>
          </a:p>
        </p:txBody>
      </p:sp>
      <p:pic>
        <p:nvPicPr>
          <p:cNvPr id="10244" name="Picture 4" descr="ÐÐÐÐ Ð¢Ð Ð£ÐÐ ÐÐ¸Ð½ÑÑÑÐ´Ð° Ð Ð¾ÑÑÐ¸Ð¸: ÐºÐ°ÑÑÐ°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715247" y="3265675"/>
            <a:ext cx="2152650" cy="1524001"/>
          </a:xfrm>
          <a:prstGeom prst="rect">
            <a:avLst/>
          </a:prstGeom>
          <a:noFill/>
          <a:ln>
            <a:solidFill>
              <a:schemeClr val="bg1">
                <a:lumMod val="85000"/>
              </a:schemeClr>
            </a:solidFill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8" name="Пятиугольник 7"/>
          <p:cNvSpPr/>
          <p:nvPr/>
        </p:nvSpPr>
        <p:spPr>
          <a:xfrm rot="719734" flipH="1">
            <a:off x="1881240" y="4178595"/>
            <a:ext cx="1137036" cy="188548"/>
          </a:xfrm>
          <a:prstGeom prst="homePlate">
            <a:avLst/>
          </a:prstGeom>
          <a:solidFill>
            <a:schemeClr val="bg2">
              <a:lumMod val="50000"/>
            </a:schemeClr>
          </a:solidFill>
          <a:ln>
            <a:solidFill>
              <a:schemeClr val="bg1">
                <a:lumMod val="85000"/>
              </a:schemeClr>
            </a:solidFill>
          </a:ln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200" dirty="0"/>
              <a:t>м. Курская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704779" y="4830113"/>
            <a:ext cx="1979260" cy="73866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Москва,</a:t>
            </a:r>
          </a:p>
          <a:p>
            <a:r>
              <a:rPr lang="ru-RU" sz="1400" dirty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</a:rPr>
              <a:t>Земляной Вал ул., 34</a:t>
            </a:r>
          </a:p>
          <a:p>
            <a:endParaRPr lang="ru-RU" sz="1400" dirty="0">
              <a:solidFill>
                <a:schemeClr val="bg1">
                  <a:lumMod val="85000"/>
                </a:schemeClr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832654" y="4029545"/>
            <a:ext cx="958917" cy="25391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1050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ВНИИ труда</a:t>
            </a:r>
          </a:p>
        </p:txBody>
      </p:sp>
      <p:pic>
        <p:nvPicPr>
          <p:cNvPr id="13" name="Рисунок 12"/>
          <p:cNvPicPr preferRelativeResize="0">
            <a:picLocks/>
          </p:cNvPicPr>
          <p:nvPr/>
        </p:nvPicPr>
        <p:blipFill>
          <a:blip r:embed="rId6" cstate="print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257890" y="1579968"/>
            <a:ext cx="1067362" cy="10410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18837700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1962</TotalTime>
  <Words>533</Words>
  <Application>Microsoft Office PowerPoint</Application>
  <PresentationFormat>Произвольный</PresentationFormat>
  <Paragraphs>131</Paragraphs>
  <Slides>7</Slides>
  <Notes>5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8" baseType="lpstr">
      <vt:lpstr>Тема Office</vt:lpstr>
      <vt:lpstr>БИЛЕТ В БУДУЩУЮ КАРЬЕРУ: результаты 2018 - I кв. 2019</vt:lpstr>
      <vt:lpstr>Слайд 2</vt:lpstr>
      <vt:lpstr>Слайд 3</vt:lpstr>
      <vt:lpstr>Слайд 4</vt:lpstr>
      <vt:lpstr>Слайд 5</vt:lpstr>
      <vt:lpstr>Слайд 6</vt:lpstr>
      <vt:lpstr>Слайд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No L. Name</dc:creator>
  <cp:lastModifiedBy>Vaio</cp:lastModifiedBy>
  <cp:revision>71</cp:revision>
  <dcterms:created xsi:type="dcterms:W3CDTF">2018-04-24T11:51:39Z</dcterms:created>
  <dcterms:modified xsi:type="dcterms:W3CDTF">2019-05-21T17:42:02Z</dcterms:modified>
</cp:coreProperties>
</file>