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84" r:id="rId3"/>
    <p:sldId id="260" r:id="rId4"/>
    <p:sldId id="261" r:id="rId5"/>
    <p:sldId id="264" r:id="rId6"/>
    <p:sldId id="266" r:id="rId7"/>
    <p:sldId id="487" r:id="rId8"/>
    <p:sldId id="270" r:id="rId9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0003D"/>
    <a:srgbClr val="FFCCFF"/>
    <a:srgbClr val="FFCCCC"/>
    <a:srgbClr val="CCECFF"/>
    <a:srgbClr val="FFFFFF"/>
    <a:srgbClr val="FFFFCC"/>
    <a:srgbClr val="CC0099"/>
    <a:srgbClr val="E62B2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580"/>
    <p:restoredTop sz="86531"/>
  </p:normalViewPr>
  <p:slideViewPr>
    <p:cSldViewPr snapToGrid="0">
      <p:cViewPr varScale="1">
        <p:scale>
          <a:sx n="84" d="100"/>
          <a:sy n="84" d="100"/>
        </p:scale>
        <p:origin x="1506" y="90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6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5d8828b6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5d8828b61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05d8828b61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3d3ecd7e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3d3ecd7e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g103d3ecd7e2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3d3ecd7e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03d3ecd7e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03d3ecd7e2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39556" y="4780961"/>
            <a:ext cx="4979501" cy="107721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b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Мясоедов Сергей Павлович</a:t>
            </a:r>
            <a:endParaRPr lang="ru-RU" sz="1800" b="1" i="1" kern="0" dirty="0">
              <a:solidFill>
                <a:srgbClr val="92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Российской ассоциации бизнес образования (РАБО)</a:t>
            </a:r>
            <a:r>
              <a:rPr lang="en-US" sz="1000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000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 соц. наук, профессор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000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Проректор Академии при Президенте РФ (РАНХиГС)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000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ИБДА РАНХиГС</a:t>
            </a:r>
            <a:endParaRPr lang="en-US" sz="1000" kern="0" dirty="0">
              <a:solidFill>
                <a:srgbClr val="92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200" b="1" kern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539556" y="2893184"/>
            <a:ext cx="9069881" cy="172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440"/>
              </a:lnSpc>
              <a:spcBef>
                <a:spcPct val="50000"/>
              </a:spcBef>
            </a:pPr>
            <a:r>
              <a:rPr lang="ru-RU" sz="3600" b="1" dirty="0">
                <a:solidFill>
                  <a:srgbClr val="921A1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Бизнес-образование России: </a:t>
            </a:r>
          </a:p>
          <a:p>
            <a:pPr>
              <a:lnSpc>
                <a:spcPts val="3440"/>
              </a:lnSpc>
              <a:spcBef>
                <a:spcPct val="50000"/>
              </a:spcBef>
            </a:pPr>
            <a:r>
              <a:rPr lang="ru-RU" dirty="0">
                <a:solidFill>
                  <a:srgbClr val="921A1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Разворот на Восток, новые вызовы, новые цели, </a:t>
            </a:r>
          </a:p>
          <a:p>
            <a:pPr>
              <a:lnSpc>
                <a:spcPts val="3440"/>
              </a:lnSpc>
              <a:spcBef>
                <a:spcPct val="50000"/>
              </a:spcBef>
            </a:pPr>
            <a:r>
              <a:rPr lang="ru-RU" dirty="0">
                <a:solidFill>
                  <a:srgbClr val="921A1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будущее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198254" y="6121750"/>
            <a:ext cx="2106014" cy="2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5" name="Picture 2" descr="D:\!_WORK\0_RANHiGS\PREZA_RAZDATKA\kollaj_lenta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5137" y="1673827"/>
            <a:ext cx="6464301" cy="7249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9F79BF-D29C-3B4E-B5DE-9BC9CBE4BF8F}"/>
              </a:ext>
            </a:extLst>
          </p:cNvPr>
          <p:cNvSpPr txBox="1"/>
          <p:nvPr/>
        </p:nvSpPr>
        <p:spPr>
          <a:xfrm flipH="1">
            <a:off x="3039033" y="6159292"/>
            <a:ext cx="4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A0003D"/>
                </a:solidFill>
              </a:rPr>
              <a:t>Ханты-Мансийск - </a:t>
            </a:r>
            <a:r>
              <a:rPr lang="en-US" sz="1400" dirty="0">
                <a:solidFill>
                  <a:srgbClr val="A0003D"/>
                </a:solidFill>
              </a:rPr>
              <a:t>06</a:t>
            </a:r>
            <a:r>
              <a:rPr lang="ru-RU" sz="1400" dirty="0">
                <a:solidFill>
                  <a:srgbClr val="A0003D"/>
                </a:solidFill>
              </a:rPr>
              <a:t>-07-2023 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B4A82-31F4-0072-B870-5D1A5757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152400"/>
            <a:ext cx="9006839" cy="894806"/>
          </a:xfrm>
          <a:ln>
            <a:noFill/>
          </a:ln>
        </p:spPr>
        <p:txBody>
          <a:bodyPr/>
          <a:lstStyle/>
          <a:p>
            <a:r>
              <a:rPr lang="ru-RU" sz="3600" b="1" dirty="0">
                <a:solidFill>
                  <a:srgbClr val="990000"/>
                </a:solidFill>
              </a:rPr>
              <a:t>1. Новая среда бизнес-образования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77CCF-B07D-8CA9-296C-C9323822F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93" y="1208314"/>
            <a:ext cx="9006839" cy="5277395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endParaRPr lang="ru-RU" sz="800" b="1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r>
              <a:rPr lang="ru-RU" sz="2000" b="1" u="sng" dirty="0">
                <a:solidFill>
                  <a:srgbClr val="990000"/>
                </a:solidFill>
              </a:rPr>
              <a:t>ЗА ПОСЛЕДНИЕ ПОЛТОРА-ДВА ГОДА:</a:t>
            </a:r>
          </a:p>
          <a:p>
            <a:pPr marL="0" indent="0" algn="ctr">
              <a:buNone/>
            </a:pPr>
            <a:endParaRPr lang="ru-RU" sz="800" u="sng" dirty="0">
              <a:solidFill>
                <a:srgbClr val="990000"/>
              </a:solidFill>
            </a:endParaRPr>
          </a:p>
          <a:p>
            <a:r>
              <a:rPr lang="ru-RU" sz="2000" dirty="0">
                <a:solidFill>
                  <a:srgbClr val="990000"/>
                </a:solidFill>
              </a:rPr>
              <a:t>Деловая среда (внутренняя и внешняя) радикально изменились и продолжают меняться</a:t>
            </a:r>
          </a:p>
          <a:p>
            <a:r>
              <a:rPr lang="ru-RU" sz="2000" dirty="0">
                <a:solidFill>
                  <a:srgbClr val="990000"/>
                </a:solidFill>
              </a:rPr>
              <a:t>Глобальный мир состоит вновь из двух частей: дружественной и недружественной. Единая и эталонная модель мироустройства переживает кризис</a:t>
            </a:r>
          </a:p>
          <a:p>
            <a:r>
              <a:rPr lang="ru-RU" sz="2000" dirty="0">
                <a:solidFill>
                  <a:srgbClr val="990000"/>
                </a:solidFill>
              </a:rPr>
              <a:t>Концепция глобального мира коллективного Запада, как и Вашингтонский консенсус по поводу трансформации оставшейся части мира, утрачивают влияние</a:t>
            </a:r>
            <a:endParaRPr lang="ru-RU" sz="2000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err="1">
                <a:solidFill>
                  <a:srgbClr val="990000"/>
                </a:solidFill>
              </a:rPr>
              <a:t>Моноцентричное</a:t>
            </a:r>
            <a:r>
              <a:rPr lang="ru-RU" sz="2000" dirty="0">
                <a:solidFill>
                  <a:srgbClr val="990000"/>
                </a:solidFill>
              </a:rPr>
              <a:t> видение мира будущего шаг за шагом  переходит в </a:t>
            </a:r>
            <a:r>
              <a:rPr lang="ru-RU" sz="2000" dirty="0" err="1">
                <a:solidFill>
                  <a:srgbClr val="990000"/>
                </a:solidFill>
              </a:rPr>
              <a:t>полицентричное</a:t>
            </a:r>
            <a:r>
              <a:rPr lang="ru-RU" sz="2000" dirty="0">
                <a:solidFill>
                  <a:srgbClr val="990000"/>
                </a:solidFill>
              </a:rPr>
              <a:t> для все большей группы стран</a:t>
            </a:r>
          </a:p>
          <a:p>
            <a:r>
              <a:rPr lang="ru-RU" sz="2000" dirty="0">
                <a:solidFill>
                  <a:srgbClr val="990000"/>
                </a:solidFill>
              </a:rPr>
              <a:t>Бизнес-образование России должно встроиться в эту концепцию нового, более справедливого и доброго мира будущего, мира разных моделей развития и равных возможностей</a:t>
            </a:r>
          </a:p>
          <a:p>
            <a:endParaRPr lang="ru-RU" sz="2000" b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800" b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rgbClr val="990000"/>
              </a:solidFill>
            </a:endParaRPr>
          </a:p>
          <a:p>
            <a:endParaRPr lang="ru-RU" sz="2000" dirty="0">
              <a:solidFill>
                <a:srgbClr val="990000"/>
              </a:solidFill>
            </a:endParaRPr>
          </a:p>
          <a:p>
            <a:endParaRPr lang="ru-RU" sz="2000" dirty="0">
              <a:solidFill>
                <a:srgbClr val="990000"/>
              </a:solidFill>
            </a:endParaRPr>
          </a:p>
          <a:p>
            <a:endParaRPr lang="ru-RU" sz="2000" dirty="0">
              <a:solidFill>
                <a:srgbClr val="990000"/>
              </a:solidFill>
            </a:endParaRPr>
          </a:p>
          <a:p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9D6C5F-DD33-2BB3-0A4A-9537106E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641240" y="1363044"/>
            <a:ext cx="8622481" cy="1948577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719" tIns="42846" rIns="85719" bIns="42846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600" b="1" u="sng" dirty="0">
                <a:solidFill>
                  <a:srgbClr val="770000"/>
                </a:solidFill>
                <a:latin typeface="Roboto"/>
                <a:ea typeface="Roboto"/>
                <a:cs typeface="Roboto"/>
                <a:sym typeface="Roboto"/>
              </a:rPr>
              <a:t>О ЦИФРОВИЗАЦИИ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600" b="1" u="sng" dirty="0">
              <a:solidFill>
                <a:srgbClr val="77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770000"/>
                </a:solidFill>
                <a:latin typeface="Roboto"/>
                <a:ea typeface="Roboto"/>
                <a:cs typeface="Roboto"/>
                <a:sym typeface="Roboto"/>
              </a:rPr>
              <a:t>Образование – это работа с людьми.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770000"/>
                </a:solidFill>
                <a:latin typeface="Roboto"/>
                <a:ea typeface="Roboto"/>
                <a:cs typeface="Roboto"/>
                <a:sym typeface="Roboto"/>
              </a:rPr>
              <a:t>Управление - это умение работать с людьми!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770000"/>
                </a:solidFill>
                <a:latin typeface="Roboto"/>
                <a:ea typeface="Roboto"/>
                <a:cs typeface="Roboto"/>
                <a:sym typeface="Roboto"/>
              </a:rPr>
              <a:t>Цифровизация –</a:t>
            </a:r>
            <a:r>
              <a:rPr lang="ru-RU" sz="2000" dirty="0">
                <a:solidFill>
                  <a:srgbClr val="770000"/>
                </a:solidFill>
                <a:latin typeface="Roboto"/>
                <a:ea typeface="Roboto"/>
                <a:cs typeface="Roboto"/>
                <a:sym typeface="Roboto"/>
              </a:rPr>
              <a:t> это </a:t>
            </a:r>
            <a:r>
              <a:rPr lang="ru-RU" sz="2000" b="1" dirty="0">
                <a:solidFill>
                  <a:srgbClr val="770000"/>
                </a:solidFill>
                <a:latin typeface="Roboto"/>
                <a:ea typeface="Roboto"/>
                <a:cs typeface="Roboto"/>
                <a:sym typeface="Roboto"/>
              </a:rPr>
              <a:t>важнейший</a:t>
            </a:r>
            <a:r>
              <a:rPr lang="en-US" sz="2000" dirty="0">
                <a:solidFill>
                  <a:srgbClr val="77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000" b="1" dirty="0">
                <a:solidFill>
                  <a:srgbClr val="770000"/>
                </a:solidFill>
                <a:latin typeface="Roboto"/>
                <a:ea typeface="Roboto"/>
                <a:cs typeface="Roboto"/>
                <a:sym typeface="Roboto"/>
              </a:rPr>
              <a:t>инструмент </a:t>
            </a:r>
            <a:r>
              <a:rPr lang="ru-RU" sz="2000" dirty="0">
                <a:solidFill>
                  <a:srgbClr val="770000"/>
                </a:solidFill>
                <a:latin typeface="Roboto"/>
                <a:ea typeface="Roboto"/>
                <a:cs typeface="Roboto"/>
                <a:sym typeface="Roboto"/>
              </a:rPr>
              <a:t>для такой работы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900" dirty="0">
              <a:solidFill>
                <a:srgbClr val="77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6042424" y="3429000"/>
            <a:ext cx="3381992" cy="3328507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719" tIns="42846" rIns="85719" bIns="42846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sz="867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ПРИМЕР: </a:t>
            </a:r>
            <a:r>
              <a:rPr lang="ru-RU" sz="1600" dirty="0">
                <a:solidFill>
                  <a:schemeClr val="dk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учеба в лучшей ШБ (бизнес атмосфера/800 страниц на завтра/как выбрать правильное решение?)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                 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Мы смотрим, но не видим…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ПРИМЕР: </a:t>
            </a:r>
            <a:r>
              <a:rPr lang="ru-RU" sz="1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олимпиадники/отличники – лидеры до 3 курса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В </a:t>
            </a:r>
            <a:r>
              <a:rPr lang="en-US" sz="1600" b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IT </a:t>
            </a:r>
            <a:r>
              <a:rPr lang="ru-RU" sz="1600" b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важно верно ВИДЕТЬ задачи </a:t>
            </a:r>
            <a:r>
              <a:rPr lang="en-US" sz="2600" b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lang="ru-RU" sz="2600" b="1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240" y="838105"/>
            <a:ext cx="1343271" cy="41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6312" y="810098"/>
            <a:ext cx="1197409" cy="41827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/>
          <p:nvPr/>
        </p:nvSpPr>
        <p:spPr>
          <a:xfrm>
            <a:off x="1" y="1019237"/>
            <a:ext cx="478075" cy="607425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85719" tIns="42846" rIns="85719" bIns="42846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240" y="3681984"/>
            <a:ext cx="5004488" cy="233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240" y="838105"/>
            <a:ext cx="1343271" cy="41827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/>
          <p:nvPr/>
        </p:nvSpPr>
        <p:spPr>
          <a:xfrm>
            <a:off x="1" y="1019237"/>
            <a:ext cx="478075" cy="607425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85719" tIns="42846" rIns="85719" bIns="42846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6312" y="810098"/>
            <a:ext cx="1197409" cy="41827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1123124" y="1363044"/>
            <a:ext cx="8140600" cy="686693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719" tIns="42846" rIns="85719" bIns="42846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>
                <a:solidFill>
                  <a:srgbClr val="770000"/>
                </a:solidFill>
                <a:latin typeface="Roboto"/>
                <a:ea typeface="Roboto"/>
                <a:cs typeface="Roboto"/>
                <a:sym typeface="Roboto"/>
              </a:rPr>
              <a:t>Нужны ли IT и цифровизация в образовании?</a:t>
            </a:r>
            <a:endParaRPr sz="2600" b="1" dirty="0">
              <a:solidFill>
                <a:srgbClr val="77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5375564" y="3843337"/>
            <a:ext cx="4257247" cy="2120868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719" tIns="42846" rIns="85719" bIns="42846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95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Как нельзя обогнать велосипед… бегом! Тем более электро скутер!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975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==============================</a:t>
            </a:r>
          </a:p>
          <a:p>
            <a:pPr marL="309553" indent="-309553">
              <a:buFont typeface="Arial" panose="020B0604020202020204" pitchFamily="34" charset="0"/>
              <a:buChar char="•"/>
            </a:pPr>
            <a:endParaRPr lang="ru-RU" sz="1192" i="1" dirty="0">
              <a:solidFill>
                <a:schemeClr val="dk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309553" indent="-30955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dk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А без умения учиться?</a:t>
            </a:r>
          </a:p>
          <a:p>
            <a:pPr marL="309553" indent="-30955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dk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А без коммуникационных навыков?</a:t>
            </a:r>
          </a:p>
          <a:p>
            <a:pPr marL="309553" indent="-30955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dk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А без навыков работы в команде?</a:t>
            </a:r>
          </a:p>
          <a:p>
            <a:pPr marL="309553" indent="-30955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dk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А без эмоционального интеллекта?</a:t>
            </a:r>
          </a:p>
          <a:p>
            <a:pPr marL="309553" indent="-30955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dk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А без знания иностранного языка?</a:t>
            </a:r>
          </a:p>
          <a:p>
            <a:pPr marL="309553" indent="-30955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dk2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А без культурного интеллекта?</a:t>
            </a:r>
            <a:endParaRPr sz="1192" dirty="0">
              <a:solidFill>
                <a:schemeClr val="dk2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4572001" y="2542225"/>
            <a:ext cx="5060810" cy="986775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719" tIns="42846" rIns="85719" bIns="42846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95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Без знания IT технологий </a:t>
            </a:r>
            <a:r>
              <a:rPr lang="en-US" sz="195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95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нельзя стать современным специалистом, тем более управленцем! </a:t>
            </a:r>
            <a:r>
              <a:rPr lang="ru-RU" sz="1192" i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Поэтому – «Питон» на МО.</a:t>
            </a:r>
            <a:endParaRPr sz="1192" b="1" i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236" y="2542225"/>
            <a:ext cx="4006927" cy="324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/>
          <p:nvPr/>
        </p:nvSpPr>
        <p:spPr>
          <a:xfrm>
            <a:off x="1" y="1019237"/>
            <a:ext cx="478075" cy="607425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85719" tIns="42846" rIns="85719" bIns="42846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240" y="838105"/>
            <a:ext cx="1343271" cy="41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6312" y="810098"/>
            <a:ext cx="1197409" cy="418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1"/>
          <p:cNvSpPr txBox="1"/>
          <p:nvPr/>
        </p:nvSpPr>
        <p:spPr>
          <a:xfrm>
            <a:off x="1123124" y="1363044"/>
            <a:ext cx="8140600" cy="736835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719" tIns="42846" rIns="85719" bIns="42846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17" b="1" dirty="0">
                <a:solidFill>
                  <a:srgbClr val="770000"/>
                </a:solidFill>
                <a:latin typeface="Roboto"/>
                <a:ea typeface="Roboto"/>
                <a:cs typeface="Roboto"/>
                <a:sym typeface="Roboto"/>
              </a:rPr>
              <a:t>Рекомендации 1</a:t>
            </a:r>
            <a:endParaRPr sz="2817" b="1" dirty="0">
              <a:solidFill>
                <a:srgbClr val="77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7524" y="2394202"/>
            <a:ext cx="4544752" cy="313404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359112" y="3193023"/>
            <a:ext cx="4156425" cy="1712167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719" tIns="42846" rIns="85719" bIns="42846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708" b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Баланс!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67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Вот, что необходимо в образовании!</a:t>
            </a:r>
            <a:endParaRPr sz="2167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/>
          <p:nvPr/>
        </p:nvSpPr>
        <p:spPr>
          <a:xfrm>
            <a:off x="1" y="1019237"/>
            <a:ext cx="478075" cy="607425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85719" tIns="42846" rIns="85719" bIns="42846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240" y="838105"/>
            <a:ext cx="1343271" cy="41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6312" y="810098"/>
            <a:ext cx="1197409" cy="418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 txBox="1"/>
          <p:nvPr/>
        </p:nvSpPr>
        <p:spPr>
          <a:xfrm>
            <a:off x="1123124" y="1363044"/>
            <a:ext cx="8140600" cy="736835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719" tIns="42846" rIns="85719" bIns="42846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17" b="1" dirty="0">
                <a:solidFill>
                  <a:srgbClr val="770000"/>
                </a:solidFill>
                <a:latin typeface="Roboto"/>
                <a:ea typeface="Roboto"/>
                <a:cs typeface="Roboto"/>
                <a:sym typeface="Roboto"/>
              </a:rPr>
              <a:t>Рекомендации 2</a:t>
            </a:r>
            <a:endParaRPr sz="2817" b="1" dirty="0">
              <a:solidFill>
                <a:srgbClr val="77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402184" y="3432575"/>
            <a:ext cx="3130400" cy="561595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5719" tIns="42846" rIns="85719" bIns="42846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58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SOFT </a:t>
            </a:r>
            <a:r>
              <a:rPr lang="ru-RU" sz="2058" dirty="0" err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skills</a:t>
            </a:r>
            <a:r>
              <a:rPr lang="ru-RU" sz="2058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/ HARD </a:t>
            </a:r>
            <a:r>
              <a:rPr lang="ru-RU" sz="2058" dirty="0" err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skills</a:t>
            </a:r>
            <a:endParaRPr sz="2058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2688" y="2303650"/>
            <a:ext cx="5773864" cy="3593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31E61-EAB0-B89F-5FFF-E963804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06" y="365761"/>
            <a:ext cx="9013371" cy="771062"/>
          </a:xfrm>
          <a:ln>
            <a:noFill/>
          </a:ln>
        </p:spPr>
        <p:txBody>
          <a:bodyPr/>
          <a:lstStyle/>
          <a:p>
            <a:r>
              <a:rPr lang="en-US" sz="4000" dirty="0">
                <a:solidFill>
                  <a:srgbClr val="990000"/>
                </a:solidFill>
              </a:rPr>
              <a:t>2</a:t>
            </a:r>
            <a:r>
              <a:rPr lang="ru-RU" sz="4000" dirty="0">
                <a:solidFill>
                  <a:srgbClr val="990000"/>
                </a:solidFill>
              </a:rPr>
              <a:t>. </a:t>
            </a:r>
            <a:r>
              <a:rPr lang="ru-RU" sz="4000" b="1" dirty="0">
                <a:solidFill>
                  <a:srgbClr val="990000"/>
                </a:solidFill>
              </a:rPr>
              <a:t>Новые акценты и фокусы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FFB63C-09A7-3D35-34CF-73FC5CD5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6" y="1322173"/>
            <a:ext cx="9013371" cy="5170067"/>
          </a:xfrm>
          <a:ln>
            <a:solidFill>
              <a:srgbClr val="A0003D"/>
            </a:solidFill>
          </a:ln>
        </p:spPr>
        <p:txBody>
          <a:bodyPr/>
          <a:lstStyle/>
          <a:p>
            <a:r>
              <a:rPr lang="ru-RU" sz="2400" dirty="0">
                <a:solidFill>
                  <a:srgbClr val="990000"/>
                </a:solidFill>
              </a:rPr>
              <a:t>Фокус на интересы промышленности и промышленного развития</a:t>
            </a:r>
          </a:p>
          <a:p>
            <a:r>
              <a:rPr lang="ru-RU" sz="2400" dirty="0">
                <a:solidFill>
                  <a:srgbClr val="990000"/>
                </a:solidFill>
              </a:rPr>
              <a:t>Фокус на повышение производительности труда</a:t>
            </a:r>
          </a:p>
          <a:p>
            <a:r>
              <a:rPr lang="ru-RU" sz="2400" dirty="0">
                <a:solidFill>
                  <a:srgbClr val="990000"/>
                </a:solidFill>
              </a:rPr>
              <a:t>Фокус на параллельный импорт и рост экспорта</a:t>
            </a:r>
          </a:p>
          <a:p>
            <a:r>
              <a:rPr lang="ru-RU" sz="2400" dirty="0">
                <a:solidFill>
                  <a:srgbClr val="990000"/>
                </a:solidFill>
              </a:rPr>
              <a:t>Фокус на культурный интеллект</a:t>
            </a:r>
          </a:p>
          <a:p>
            <a:r>
              <a:rPr lang="ru-RU" sz="2400" dirty="0">
                <a:solidFill>
                  <a:srgbClr val="990000"/>
                </a:solidFill>
              </a:rPr>
              <a:t>Фокус на технологический суверенитет</a:t>
            </a:r>
          </a:p>
          <a:p>
            <a:r>
              <a:rPr lang="ru-RU" sz="2400" dirty="0">
                <a:solidFill>
                  <a:srgbClr val="990000"/>
                </a:solidFill>
              </a:rPr>
              <a:t>Фокус на выстраивание альянсов с техническими вузами и поиск синергии сотрудничества</a:t>
            </a:r>
          </a:p>
          <a:p>
            <a:r>
              <a:rPr lang="ru-RU" sz="2400" dirty="0">
                <a:solidFill>
                  <a:srgbClr val="990000"/>
                </a:solidFill>
              </a:rPr>
              <a:t>Фокус на кадровый суверенитет</a:t>
            </a:r>
          </a:p>
          <a:p>
            <a:r>
              <a:rPr lang="ru-RU" sz="2400" dirty="0">
                <a:solidFill>
                  <a:srgbClr val="990000"/>
                </a:solidFill>
              </a:rPr>
              <a:t>Фокус на образовательный суверенитет</a:t>
            </a:r>
          </a:p>
          <a:p>
            <a:r>
              <a:rPr lang="ru-RU" sz="2400" dirty="0">
                <a:solidFill>
                  <a:srgbClr val="990000"/>
                </a:solidFill>
              </a:rPr>
              <a:t>Фокус на поддержку социальных лифтов и лидерства</a:t>
            </a:r>
          </a:p>
          <a:p>
            <a:pPr marL="0" indent="0" algn="ctr">
              <a:buNone/>
            </a:pPr>
            <a:endParaRPr lang="ru-RU" sz="800" dirty="0">
              <a:solidFill>
                <a:srgbClr val="990000"/>
              </a:solidFill>
            </a:endParaRPr>
          </a:p>
          <a:p>
            <a:pPr algn="ctr"/>
            <a:endParaRPr lang="ru-RU" sz="2000" b="1" u="sng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99D0E6-4B49-29E4-EB7C-BAA5B88D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1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678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460516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E01A55-F3E2-5B4F-B4FD-78024E668842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15482</TotalTime>
  <Words>379</Words>
  <Application>Microsoft Office PowerPoint</Application>
  <PresentationFormat>Лист A4 (210x297 мм)</PresentationFormat>
  <Paragraphs>69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Roboto</vt:lpstr>
      <vt:lpstr>Tahoma</vt:lpstr>
      <vt:lpstr>Wingdings 2</vt:lpstr>
      <vt:lpstr>Оформление по умолчанию</vt:lpstr>
      <vt:lpstr>Презентация PowerPoint</vt:lpstr>
      <vt:lpstr>1. Новая среда бизнес-образования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2. Новые акценты и фокусы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Vice-Rector Office</dc:creator>
  <cp:lastModifiedBy>Евтихиева Наталья Андреевна</cp:lastModifiedBy>
  <cp:revision>351</cp:revision>
  <cp:lastPrinted>2021-10-21T09:03:54Z</cp:lastPrinted>
  <dcterms:created xsi:type="dcterms:W3CDTF">2003-02-28T13:27:04Z</dcterms:created>
  <dcterms:modified xsi:type="dcterms:W3CDTF">2023-06-13T12:53:18Z</dcterms:modified>
</cp:coreProperties>
</file>