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0" r:id="rId4"/>
    <p:sldId id="262" r:id="rId5"/>
    <p:sldId id="273" r:id="rId6"/>
    <p:sldId id="263" r:id="rId7"/>
    <p:sldId id="272" r:id="rId8"/>
    <p:sldId id="271" r:id="rId9"/>
  </p:sldIdLst>
  <p:sldSz cx="12192000" cy="6858000"/>
  <p:notesSz cx="6808788" cy="9940925"/>
  <p:embeddedFontLst>
    <p:embeddedFont>
      <p:font typeface="Montserrat" panose="020B0604020202020204" charset="-52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ontserrat Medium" panose="020B0604020202020204" charset="-52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Dlx7ITNMLi/N0laPz0mvCu09R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EC542B"/>
    <a:srgbClr val="6AB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56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Montserrat" panose="020B0604020202020204" charset="-52"/>
                <a:ea typeface="+mn-ea"/>
                <a:cs typeface="+mn-cs"/>
              </a:defRPr>
            </a:pPr>
            <a:r>
              <a:rPr lang="ru-RU" sz="1400" b="1" i="0" dirty="0" smtClean="0">
                <a:solidFill>
                  <a:srgbClr val="0033A0"/>
                </a:solidFill>
                <a:effectLst/>
                <a:latin typeface="Montserrat Medium" panose="020B0604020202020204" charset="-52"/>
              </a:rPr>
              <a:t>Уровень безработицы и численность безработных граждан </a:t>
            </a:r>
            <a:br>
              <a:rPr lang="ru-RU" sz="1400" b="1" i="0" dirty="0" smtClean="0">
                <a:solidFill>
                  <a:srgbClr val="0033A0"/>
                </a:solidFill>
                <a:effectLst/>
                <a:latin typeface="Montserrat Medium" panose="020B0604020202020204" charset="-52"/>
              </a:rPr>
            </a:br>
            <a:r>
              <a:rPr lang="ru-RU" sz="1400" b="1" i="0" dirty="0" smtClean="0">
                <a:solidFill>
                  <a:srgbClr val="0033A0"/>
                </a:solidFill>
                <a:effectLst/>
                <a:latin typeface="Montserrat Medium" panose="020B0604020202020204" charset="-52"/>
              </a:rPr>
              <a:t>(по методологии МОТ)</a:t>
            </a:r>
            <a:endParaRPr lang="ru-RU" sz="1800" b="1" dirty="0">
              <a:latin typeface="Montserrat Medium" panose="020B0604020202020204" charset="-52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0104881719979528E-2"/>
          <c:y val="0.16937046376018294"/>
          <c:w val="0.90254045875545896"/>
          <c:h val="0.55079579087794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безработных граждан по МОТ, тысяч человек</c:v>
                </c:pt>
              </c:strCache>
            </c:strRef>
          </c:tx>
          <c:spPr>
            <a:solidFill>
              <a:srgbClr val="0033A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33A0"/>
                    </a:solidFill>
                    <a:latin typeface="Montserrat" panose="020B0604020202020204" charset="-5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Август 2023</c:v>
                </c:pt>
                <c:pt idx="1">
                  <c:v>Сентябрь 2023</c:v>
                </c:pt>
                <c:pt idx="2">
                  <c:v>Октябрь 2023</c:v>
                </c:pt>
                <c:pt idx="3">
                  <c:v>Ноябрь 2023</c:v>
                </c:pt>
                <c:pt idx="4">
                  <c:v>Декабрь 2023</c:v>
                </c:pt>
                <c:pt idx="5">
                  <c:v>Январь 2024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16.100000000000001</c:v>
                </c:pt>
                <c:pt idx="1">
                  <c:v>14.1</c:v>
                </c:pt>
                <c:pt idx="2">
                  <c:v>13.8</c:v>
                </c:pt>
                <c:pt idx="3">
                  <c:v>13.8</c:v>
                </c:pt>
                <c:pt idx="4" formatCode="0.0">
                  <c:v>14</c:v>
                </c:pt>
                <c:pt idx="5">
                  <c:v>13.9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94208"/>
        <c:axId val="3959769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безработицы по МОТ, %</c:v>
                </c:pt>
              </c:strCache>
            </c:strRef>
          </c:tx>
          <c:marker>
            <c:spPr>
              <a:solidFill>
                <a:srgbClr val="EC542B"/>
              </a:solidFill>
            </c:spPr>
          </c:marke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Montserrat" panose="020B0604020202020204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Август 2023</c:v>
                </c:pt>
                <c:pt idx="1">
                  <c:v>Сентябрь 2023</c:v>
                </c:pt>
                <c:pt idx="2">
                  <c:v>Октябрь 2023</c:v>
                </c:pt>
                <c:pt idx="3">
                  <c:v>Ноябрь 2023</c:v>
                </c:pt>
                <c:pt idx="4">
                  <c:v>Декабрь 2023</c:v>
                </c:pt>
                <c:pt idx="5">
                  <c:v>Январь 2024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2.6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2.2999999999999998</c:v>
                </c:pt>
                <c:pt idx="4">
                  <c:v>2.2999999999999998</c:v>
                </c:pt>
                <c:pt idx="5">
                  <c:v>2.2999999999999998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94208"/>
        <c:axId val="39597696"/>
      </c:lineChart>
      <c:catAx>
        <c:axId val="4009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0033A0"/>
                </a:solidFill>
                <a:latin typeface="Montserrat Medium" panose="020B0604020202020204" charset="-52"/>
              </a:defRPr>
            </a:pPr>
            <a:endParaRPr lang="ru-RU"/>
          </a:p>
        </c:txPr>
        <c:crossAx val="39597696"/>
        <c:crosses val="autoZero"/>
        <c:auto val="1"/>
        <c:lblAlgn val="ctr"/>
        <c:lblOffset val="100"/>
        <c:noMultiLvlLbl val="0"/>
      </c:catAx>
      <c:valAx>
        <c:axId val="39597696"/>
        <c:scaling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33A0"/>
                </a:solidFill>
                <a:latin typeface="Montserrat" panose="020B0604020202020204" charset="-52"/>
              </a:defRPr>
            </a:pPr>
            <a:endParaRPr lang="ru-RU"/>
          </a:p>
        </c:txPr>
        <c:crossAx val="400942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solidFill>
                <a:srgbClr val="0033A0"/>
              </a:solidFill>
              <a:latin typeface="Montserrat" panose="020B0604020202020204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Montserrat" panose="020B0604020202020204" charset="-52"/>
                <a:ea typeface="+mn-ea"/>
                <a:cs typeface="+mn-cs"/>
              </a:defRPr>
            </a:pPr>
            <a:r>
              <a:rPr lang="ru-RU" sz="1400" b="1" i="0" dirty="0" smtClean="0">
                <a:solidFill>
                  <a:srgbClr val="0033A0"/>
                </a:solidFill>
                <a:effectLst/>
              </a:rPr>
              <a:t>Уровень регистрируемой безработицы</a:t>
            </a:r>
            <a:endParaRPr lang="ru-RU" sz="1200" dirty="0">
              <a:solidFill>
                <a:srgbClr val="0033A0"/>
              </a:solidFill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безработицы по МОТ, %</c:v>
                </c:pt>
              </c:strCache>
            </c:strRef>
          </c:tx>
          <c:marker>
            <c:spPr>
              <a:solidFill>
                <a:srgbClr val="EC542B"/>
              </a:solidFill>
            </c:spPr>
          </c:marker>
          <c:dPt>
            <c:idx val="0"/>
            <c:marker>
              <c:symbol val="diamond"/>
              <c:size val="10"/>
            </c:marker>
            <c:bubble3D val="0"/>
          </c:dPt>
          <c:dPt>
            <c:idx val="1"/>
            <c:marker>
              <c:symbol val="diamond"/>
              <c:size val="10"/>
            </c:marker>
            <c:bubble3D val="0"/>
          </c:dPt>
          <c:dPt>
            <c:idx val="2"/>
            <c:marker>
              <c:symbol val="diamond"/>
              <c:size val="10"/>
            </c:marker>
            <c:bubble3D val="0"/>
          </c:dPt>
          <c:dPt>
            <c:idx val="3"/>
            <c:marker>
              <c:symbol val="diamond"/>
              <c:size val="10"/>
            </c:marker>
            <c:bubble3D val="0"/>
          </c:dPt>
          <c:dLbls>
            <c:txPr>
              <a:bodyPr/>
              <a:lstStyle/>
              <a:p>
                <a:pPr>
                  <a:defRPr sz="1400" b="1">
                    <a:solidFill>
                      <a:srgbClr val="0033A0"/>
                    </a:solidFill>
                    <a:latin typeface="Montserrat" panose="020B0604020202020204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01.01.2024</c:v>
                </c:pt>
                <c:pt idx="1">
                  <c:v>На 01.02.2024</c:v>
                </c:pt>
                <c:pt idx="2">
                  <c:v>На 01.03.2024</c:v>
                </c:pt>
                <c:pt idx="3">
                  <c:v>На 28.03.2024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0.35</c:v>
                </c:pt>
                <c:pt idx="1">
                  <c:v>0.31</c:v>
                </c:pt>
                <c:pt idx="2" formatCode="0.00">
                  <c:v>0.3</c:v>
                </c:pt>
                <c:pt idx="3" formatCode="0.00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92672"/>
        <c:axId val="78495744"/>
      </c:lineChart>
      <c:catAx>
        <c:axId val="4009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0033A0"/>
                </a:solidFill>
                <a:latin typeface="Montserrat" panose="020B0604020202020204" charset="-52"/>
              </a:defRPr>
            </a:pPr>
            <a:endParaRPr lang="ru-RU"/>
          </a:p>
        </c:txPr>
        <c:crossAx val="78495744"/>
        <c:crosses val="autoZero"/>
        <c:auto val="1"/>
        <c:lblAlgn val="ctr"/>
        <c:lblOffset val="100"/>
        <c:noMultiLvlLbl val="0"/>
      </c:catAx>
      <c:valAx>
        <c:axId val="78495744"/>
        <c:scaling>
          <c:orientation val="minMax"/>
          <c:max val="0.60000000000000009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33A0"/>
                </a:solidFill>
                <a:latin typeface="Montserrat" panose="020B0604020202020204" charset="-52"/>
              </a:defRPr>
            </a:pPr>
            <a:endParaRPr lang="ru-RU"/>
          </a:p>
        </c:txPr>
        <c:crossAx val="4009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35970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02CE-7B91-404F-ACCF-8D21528151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6E8D-A316-4CFA-9A75-D13D746F36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3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02CE-7B91-404F-ACCF-8D21528151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6E8D-A316-4CFA-9A75-D13D746F36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96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02CE-7B91-404F-ACCF-8D21528151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6E8D-A316-4CFA-9A75-D13D746F36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39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02CE-7B91-404F-ACCF-8D21528151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6E8D-A316-4CFA-9A75-D13D746F36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21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02CE-7B91-404F-ACCF-8D21528151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6E8D-A316-4CFA-9A75-D13D746F36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3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02CE-7B91-404F-ACCF-8D21528151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6E8D-A316-4CFA-9A75-D13D746F36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57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02CE-7B91-404F-ACCF-8D21528151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6E8D-A316-4CFA-9A75-D13D746F36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41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02CE-7B91-404F-ACCF-8D21528151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6E8D-A316-4CFA-9A75-D13D746F36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14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02CE-7B91-404F-ACCF-8D21528151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6E8D-A316-4CFA-9A75-D13D746F36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00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02CE-7B91-404F-ACCF-8D21528151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6E8D-A316-4CFA-9A75-D13D746F36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1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02CE-7B91-404F-ACCF-8D21528151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6E8D-A316-4CFA-9A75-D13D746F36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5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402CE-7B91-404F-ACCF-8D21528151D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6E8D-A316-4CFA-9A75-D13D746F3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5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81402CE-7B91-404F-ACCF-8D21528151D7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28.03.2024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FA36E8D-A316-4CFA-9A75-D13D746F36D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09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652" y="459231"/>
            <a:ext cx="1442720" cy="63119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927652" y="1528925"/>
            <a:ext cx="1016546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4000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</a:rPr>
              <a:t>О </a:t>
            </a:r>
            <a:r>
              <a:rPr lang="ru-RU" sz="40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</a:rPr>
              <a:t>ситуации на рынке труда и  мероприятиях по обеспечению кадровой потребности экономики Ульяновской области</a:t>
            </a:r>
            <a:r>
              <a:rPr lang="ru-RU" sz="4000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</a:rPr>
              <a:t>.</a:t>
            </a:r>
            <a:endParaRPr lang="ru-RU" sz="40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id="4" name="Google Shape;85;p1"/>
          <p:cNvSpPr txBox="1"/>
          <p:nvPr/>
        </p:nvSpPr>
        <p:spPr>
          <a:xfrm>
            <a:off x="1042032" y="5527367"/>
            <a:ext cx="111499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</a:rPr>
              <a:t>Калашников Павел Николаевич - руководитель Агентства по развитию человеческого потенциала и трудовых ресурсов Ульяновской области</a:t>
            </a:r>
            <a:endParaRPr lang="ru-RU" sz="2000" b="1" dirty="0">
              <a:solidFill>
                <a:schemeClr val="lt1"/>
              </a:solidFill>
              <a:latin typeface="Montserrat Medium"/>
              <a:ea typeface="Montserrat Medium"/>
              <a:cs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/>
        </p:nvSpPr>
        <p:spPr>
          <a:xfrm>
            <a:off x="463827" y="314485"/>
            <a:ext cx="5311069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dirty="0">
                <a:solidFill>
                  <a:srgbClr val="0033A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Ситуация с безработицей</a:t>
            </a:r>
            <a:endParaRPr dirty="0"/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9832" y="335843"/>
            <a:ext cx="1201254" cy="4958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18940192"/>
              </p:ext>
            </p:extLst>
          </p:nvPr>
        </p:nvGraphicFramePr>
        <p:xfrm>
          <a:off x="565865" y="1082705"/>
          <a:ext cx="5106991" cy="534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7044010" y="5305794"/>
            <a:ext cx="4624761" cy="1190699"/>
            <a:chOff x="7160757" y="1404420"/>
            <a:chExt cx="3417168" cy="1190699"/>
          </a:xfrm>
        </p:grpSpPr>
        <p:sp>
          <p:nvSpPr>
            <p:cNvPr id="169" name="Google Shape;169;p6"/>
            <p:cNvSpPr txBox="1"/>
            <p:nvPr/>
          </p:nvSpPr>
          <p:spPr>
            <a:xfrm>
              <a:off x="7257405" y="1504073"/>
              <a:ext cx="3320520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lnSpc>
                  <a:spcPct val="115000"/>
                </a:lnSpc>
              </a:pPr>
              <a:r>
                <a:rPr lang="ru-RU" dirty="0">
                  <a:solidFill>
                    <a:srgbClr val="0033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Ульяновская область </a:t>
              </a:r>
              <a:r>
                <a:rPr lang="ru-RU" dirty="0" smtClean="0">
                  <a:solidFill>
                    <a:srgbClr val="0033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занимает  </a:t>
              </a:r>
              <a:r>
                <a:rPr lang="ru-RU" sz="1600" b="1" dirty="0" smtClean="0">
                  <a:solidFill>
                    <a:srgbClr val="0033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 место </a:t>
              </a:r>
              <a:r>
                <a:rPr lang="ru-RU" sz="2000" b="1" dirty="0" smtClean="0">
                  <a:solidFill>
                    <a:srgbClr val="0033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/>
              </a:r>
              <a:br>
                <a:rPr lang="ru-RU" sz="2000" b="1" dirty="0" smtClean="0">
                  <a:solidFill>
                    <a:srgbClr val="0033A0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dirty="0" smtClean="0">
                  <a:solidFill>
                    <a:srgbClr val="0033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 </a:t>
              </a:r>
              <a:r>
                <a:rPr lang="ru-RU" sz="1400" dirty="0" smtClean="0">
                  <a:solidFill>
                    <a:srgbClr val="0033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Приволжском федеральном округе </a:t>
              </a:r>
              <a:br>
                <a:rPr lang="ru-RU" sz="1400" dirty="0" smtClean="0">
                  <a:solidFill>
                    <a:srgbClr val="0033A0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1400" dirty="0" smtClean="0">
                  <a:solidFill>
                    <a:srgbClr val="0033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 уровню регистрируемой безработицы</a:t>
              </a:r>
              <a:endParaRPr dirty="0"/>
            </a:p>
          </p:txBody>
        </p:sp>
        <p:cxnSp>
          <p:nvCxnSpPr>
            <p:cNvPr id="12" name="Google Shape;108;p2"/>
            <p:cNvCxnSpPr/>
            <p:nvPr/>
          </p:nvCxnSpPr>
          <p:spPr>
            <a:xfrm>
              <a:off x="7160757" y="1404420"/>
              <a:ext cx="0" cy="1190699"/>
            </a:xfrm>
            <a:prstGeom prst="straightConnector1">
              <a:avLst/>
            </a:prstGeom>
            <a:noFill/>
            <a:ln w="28575" cap="flat" cmpd="sng">
              <a:solidFill>
                <a:srgbClr val="EC542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" name="Google Shape;169;p6"/>
          <p:cNvSpPr txBox="1"/>
          <p:nvPr/>
        </p:nvSpPr>
        <p:spPr>
          <a:xfrm>
            <a:off x="6831777" y="1192760"/>
            <a:ext cx="5448828" cy="9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600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С начала 2024 года:</a:t>
            </a:r>
          </a:p>
          <a:p>
            <a:pPr lvl="0">
              <a:lnSpc>
                <a:spcPct val="115000"/>
              </a:lnSpc>
            </a:pPr>
            <a:r>
              <a:rPr lang="ru-RU" sz="1600" b="1" dirty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 </a:t>
            </a:r>
            <a:r>
              <a:rPr lang="ru-RU" sz="1600" b="1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              обратилось </a:t>
            </a:r>
            <a:r>
              <a:rPr lang="ru-RU" sz="1600" dirty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более </a:t>
            </a:r>
            <a:r>
              <a:rPr lang="ru-RU" sz="1600" b="1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2 300 человек,</a:t>
            </a:r>
          </a:p>
          <a:p>
            <a:pPr>
              <a:lnSpc>
                <a:spcPct val="115000"/>
              </a:lnSpc>
            </a:pPr>
            <a:r>
              <a:rPr lang="ru-RU" sz="1600" b="1" dirty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 </a:t>
            </a:r>
            <a:r>
              <a:rPr lang="ru-RU" sz="1600" b="1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               трудоустроено </a:t>
            </a:r>
            <a:r>
              <a:rPr lang="ru-RU" sz="1600" dirty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свыше</a:t>
            </a:r>
            <a:r>
              <a:rPr lang="ru-RU" sz="1600" b="1" dirty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 1 200 </a:t>
            </a:r>
            <a:r>
              <a:rPr lang="ru-RU" sz="1600" b="1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человек</a:t>
            </a:r>
            <a:endParaRPr lang="ru-RU" sz="1600" b="1" dirty="0">
              <a:latin typeface="Montserrat Medium" panose="020B0604020202020204" charset="-52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047672802"/>
              </p:ext>
            </p:extLst>
          </p:nvPr>
        </p:nvGraphicFramePr>
        <p:xfrm>
          <a:off x="6808033" y="2389517"/>
          <a:ext cx="4610917" cy="26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50" name="Picture 2" descr="C:\Users\svod\Desktop\Элементы бренда (1)\Элементы бренда\Паттерн треугольники\png\p05@2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1" y="1267188"/>
            <a:ext cx="754426" cy="105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/>
        </p:nvSpPr>
        <p:spPr>
          <a:xfrm>
            <a:off x="463827" y="314485"/>
            <a:ext cx="985600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33A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Взаимодействие </a:t>
            </a:r>
            <a:r>
              <a:rPr lang="ru-RU" sz="3200" dirty="0" smtClean="0">
                <a:solidFill>
                  <a:srgbClr val="0033A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 </a:t>
            </a:r>
            <a:r>
              <a:rPr lang="ru-RU" sz="3200" dirty="0">
                <a:solidFill>
                  <a:srgbClr val="0033A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работодателями</a:t>
            </a:r>
            <a:endParaRPr dirty="0"/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9832" y="335843"/>
            <a:ext cx="1201254" cy="4958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Группа 7"/>
          <p:cNvGrpSpPr/>
          <p:nvPr/>
        </p:nvGrpSpPr>
        <p:grpSpPr>
          <a:xfrm>
            <a:off x="2899018" y="1391988"/>
            <a:ext cx="8816827" cy="1570601"/>
            <a:chOff x="848167" y="1523473"/>
            <a:chExt cx="8816827" cy="1570601"/>
          </a:xfrm>
        </p:grpSpPr>
        <p:sp>
          <p:nvSpPr>
            <p:cNvPr id="192" name="Google Shape;192;p8"/>
            <p:cNvSpPr txBox="1"/>
            <p:nvPr/>
          </p:nvSpPr>
          <p:spPr>
            <a:xfrm>
              <a:off x="950948" y="1523473"/>
              <a:ext cx="842250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ru-RU" sz="1600" dirty="0" smtClean="0">
                  <a:solidFill>
                    <a:srgbClr val="0033A0"/>
                  </a:solidFill>
                  <a:latin typeface="Montserrat Medium" panose="020B0604020202020204" charset="-52"/>
                  <a:ea typeface="Montserrat"/>
                  <a:cs typeface="Montserrat"/>
                  <a:sym typeface="Montserrat"/>
                </a:rPr>
                <a:t>Подана </a:t>
              </a:r>
              <a:r>
                <a:rPr lang="ru-RU" sz="1600" dirty="0">
                  <a:solidFill>
                    <a:srgbClr val="0033A0"/>
                  </a:solidFill>
                  <a:latin typeface="Montserrat Medium" panose="020B0604020202020204" charset="-52"/>
                  <a:ea typeface="Montserrat"/>
                  <a:cs typeface="Montserrat"/>
                  <a:sym typeface="Montserrat"/>
                </a:rPr>
                <a:t>информация о наличии </a:t>
              </a:r>
              <a:r>
                <a:rPr lang="ru-RU" sz="1800" b="1" dirty="0" smtClean="0">
                  <a:solidFill>
                    <a:srgbClr val="0033A0"/>
                  </a:solidFill>
                  <a:latin typeface="Montserrat Medium" panose="020B0604020202020204" charset="-52"/>
                  <a:ea typeface="Montserrat"/>
                  <a:cs typeface="Montserrat"/>
                  <a:sym typeface="Montserrat"/>
                </a:rPr>
                <a:t>19 790</a:t>
              </a:r>
              <a:r>
                <a:rPr lang="ru-RU" sz="1600" dirty="0" smtClean="0">
                  <a:solidFill>
                    <a:srgbClr val="0033A0"/>
                  </a:solidFill>
                  <a:latin typeface="Montserrat Medium" panose="020B0604020202020204" charset="-52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600" dirty="0">
                  <a:solidFill>
                    <a:srgbClr val="0033A0"/>
                  </a:solidFill>
                  <a:latin typeface="Montserrat Medium" panose="020B0604020202020204" charset="-52"/>
                  <a:ea typeface="Montserrat"/>
                  <a:cs typeface="Montserrat"/>
                  <a:sym typeface="Montserrat"/>
                </a:rPr>
                <a:t>свободных рабочих </a:t>
              </a:r>
              <a:r>
                <a:rPr lang="ru-RU" sz="1600" dirty="0" smtClean="0">
                  <a:solidFill>
                    <a:srgbClr val="0033A0"/>
                  </a:solidFill>
                  <a:latin typeface="Montserrat Medium" panose="020B0604020202020204" charset="-52"/>
                  <a:ea typeface="Montserrat"/>
                  <a:cs typeface="Montserrat"/>
                  <a:sym typeface="Montserrat"/>
                </a:rPr>
                <a:t>мест.</a:t>
              </a:r>
              <a:endParaRPr sz="1600" dirty="0">
                <a:latin typeface="Montserrat Medium" panose="020B0604020202020204" charset="-52"/>
              </a:endParaRPr>
            </a:p>
          </p:txBody>
        </p:sp>
        <p:sp>
          <p:nvSpPr>
            <p:cNvPr id="193" name="Google Shape;193;p8"/>
            <p:cNvSpPr txBox="1"/>
            <p:nvPr/>
          </p:nvSpPr>
          <p:spPr>
            <a:xfrm>
              <a:off x="950947" y="2093024"/>
              <a:ext cx="8714047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ru-RU" sz="1600" dirty="0">
                  <a:solidFill>
                    <a:srgbClr val="0033A0"/>
                  </a:solidFill>
                  <a:latin typeface="Montserrat Medium" panose="020B0604020202020204" charset="-52"/>
                  <a:ea typeface="Montserrat"/>
                  <a:cs typeface="Montserrat"/>
                  <a:sym typeface="Montserrat"/>
                </a:rPr>
                <a:t>Средняя заработная плата </a:t>
              </a:r>
              <a:r>
                <a:rPr lang="ru-RU" sz="1600" dirty="0" smtClean="0">
                  <a:solidFill>
                    <a:srgbClr val="0033A0"/>
                  </a:solidFill>
                  <a:latin typeface="Montserrat Medium" panose="020B0604020202020204" charset="-52"/>
                  <a:ea typeface="Montserrat"/>
                  <a:cs typeface="Montserrat"/>
                  <a:sym typeface="Montserrat"/>
                </a:rPr>
                <a:t>по заявленным вакансиям – </a:t>
              </a:r>
              <a:r>
                <a:rPr lang="ru-RU" sz="1800" b="1" dirty="0" smtClean="0">
                  <a:solidFill>
                    <a:srgbClr val="0033A0"/>
                  </a:solidFill>
                  <a:latin typeface="Montserrat Medium" panose="020B0604020202020204" charset="-52"/>
                </a:rPr>
                <a:t>40</a:t>
              </a:r>
              <a:r>
                <a:rPr lang="en-US" sz="1800" b="1" dirty="0" smtClean="0">
                  <a:solidFill>
                    <a:srgbClr val="0033A0"/>
                  </a:solidFill>
                  <a:latin typeface="Montserrat Medium" panose="020B0604020202020204" charset="-52"/>
                </a:rPr>
                <a:t> </a:t>
              </a:r>
              <a:r>
                <a:rPr lang="ru-RU" sz="1800" b="1" dirty="0" smtClean="0">
                  <a:solidFill>
                    <a:srgbClr val="0033A0"/>
                  </a:solidFill>
                  <a:latin typeface="Montserrat Medium" panose="020B0604020202020204" charset="-52"/>
                </a:rPr>
                <a:t>675 </a:t>
              </a:r>
              <a:r>
                <a:rPr lang="ru-RU" sz="1600" dirty="0" smtClean="0">
                  <a:solidFill>
                    <a:srgbClr val="0033A0"/>
                  </a:solidFill>
                  <a:latin typeface="Montserrat Medium" panose="020B0604020202020204" charset="-52"/>
                </a:rPr>
                <a:t>рублей.</a:t>
              </a:r>
              <a:endParaRPr sz="1600" dirty="0">
                <a:solidFill>
                  <a:srgbClr val="0033A0"/>
                </a:solidFill>
                <a:latin typeface="Montserrat Medium" panose="020B0604020202020204" charset="-52"/>
              </a:endParaRPr>
            </a:p>
          </p:txBody>
        </p:sp>
        <p:cxnSp>
          <p:nvCxnSpPr>
            <p:cNvPr id="197" name="Google Shape;197;p8"/>
            <p:cNvCxnSpPr/>
            <p:nvPr/>
          </p:nvCxnSpPr>
          <p:spPr>
            <a:xfrm>
              <a:off x="848167" y="1523473"/>
              <a:ext cx="0" cy="1570601"/>
            </a:xfrm>
            <a:prstGeom prst="straightConnector1">
              <a:avLst/>
            </a:prstGeom>
            <a:noFill/>
            <a:ln w="28575" cap="flat" cmpd="sng">
              <a:solidFill>
                <a:srgbClr val="EC542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8" name="Google Shape;198;p8"/>
            <p:cNvSpPr txBox="1"/>
            <p:nvPr/>
          </p:nvSpPr>
          <p:spPr>
            <a:xfrm>
              <a:off x="950948" y="2651643"/>
              <a:ext cx="7180993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ru-RU" sz="1600" dirty="0">
                  <a:solidFill>
                    <a:srgbClr val="0033A0"/>
                  </a:solidFill>
                  <a:latin typeface="Montserrat Medium" panose="020B0604020202020204" charset="-52"/>
                  <a:ea typeface="Montserrat"/>
                  <a:cs typeface="Montserrat"/>
                  <a:sym typeface="Montserrat"/>
                </a:rPr>
                <a:t>С начала 2024 года </a:t>
              </a:r>
              <a:r>
                <a:rPr lang="ru-RU" sz="1600" dirty="0" smtClean="0">
                  <a:solidFill>
                    <a:srgbClr val="0033A0"/>
                  </a:solidFill>
                  <a:latin typeface="Montserrat Medium" panose="020B0604020202020204" charset="-52"/>
                  <a:ea typeface="Montserrat"/>
                  <a:cs typeface="Montserrat"/>
                  <a:sym typeface="Montserrat"/>
                </a:rPr>
                <a:t>создано </a:t>
              </a:r>
              <a:r>
                <a:rPr lang="ru-RU" sz="1800" b="1" dirty="0" smtClean="0">
                  <a:solidFill>
                    <a:srgbClr val="0033A0"/>
                  </a:solidFill>
                  <a:latin typeface="Montserrat Medium" panose="020B0604020202020204" charset="-52"/>
                  <a:ea typeface="Montserrat"/>
                  <a:cs typeface="Montserrat"/>
                  <a:sym typeface="Montserrat"/>
                </a:rPr>
                <a:t>4</a:t>
              </a:r>
              <a:r>
                <a:rPr lang="en-US" sz="1800" b="1" dirty="0" smtClean="0">
                  <a:solidFill>
                    <a:srgbClr val="0033A0"/>
                  </a:solidFill>
                  <a:latin typeface="Montserrat Medium" panose="020B0604020202020204" charset="-52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800" b="1" dirty="0" smtClean="0">
                  <a:solidFill>
                    <a:srgbClr val="0033A0"/>
                  </a:solidFill>
                  <a:latin typeface="Montserrat Medium" panose="020B0604020202020204" charset="-52"/>
                  <a:ea typeface="Montserrat"/>
                  <a:cs typeface="Montserrat"/>
                  <a:sym typeface="Montserrat"/>
                </a:rPr>
                <a:t>085 </a:t>
              </a:r>
              <a:r>
                <a:rPr lang="ru-RU" sz="1600" dirty="0">
                  <a:solidFill>
                    <a:srgbClr val="0033A0"/>
                  </a:solidFill>
                  <a:latin typeface="Montserrat Medium" panose="020B0604020202020204" charset="-52"/>
                  <a:ea typeface="Montserrat"/>
                  <a:cs typeface="Montserrat"/>
                  <a:sym typeface="Montserrat"/>
                </a:rPr>
                <a:t>рабочих мест. </a:t>
              </a:r>
              <a:endParaRPr sz="1050" dirty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99" name="Google Shape;199;p8"/>
          <p:cNvSpPr txBox="1"/>
          <p:nvPr/>
        </p:nvSpPr>
        <p:spPr>
          <a:xfrm>
            <a:off x="3769003" y="3472836"/>
            <a:ext cx="749757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600" i="1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</a:rPr>
              <a:t>Доля </a:t>
            </a:r>
            <a:r>
              <a:rPr lang="ru-RU" sz="1600" i="1" dirty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</a:rPr>
              <a:t>созданных рабочих мест с заработной платой выше </a:t>
            </a:r>
            <a:r>
              <a:rPr lang="ru-RU" sz="1600" i="1" dirty="0" err="1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</a:rPr>
              <a:t>среднеобластного</a:t>
            </a:r>
            <a:r>
              <a:rPr lang="ru-RU" sz="1600" i="1" dirty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</a:rPr>
              <a:t> уровня </a:t>
            </a:r>
            <a:endParaRPr lang="ru-RU" sz="1600" i="1" dirty="0" smtClean="0">
              <a:solidFill>
                <a:srgbClr val="0033A0"/>
              </a:solidFill>
              <a:latin typeface="Montserrat Medium" panose="020B0604020202020204" charset="-52"/>
              <a:ea typeface="Montserrat"/>
              <a:cs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</a:rPr>
              <a:t>составляет </a:t>
            </a:r>
            <a:r>
              <a:rPr lang="ru-RU" sz="1600" i="1" dirty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</a:rPr>
              <a:t>20,0 % (818 ед.), </a:t>
            </a:r>
            <a:endParaRPr lang="ru-RU" sz="1600" i="1" dirty="0" smtClean="0">
              <a:solidFill>
                <a:srgbClr val="0033A0"/>
              </a:solidFill>
              <a:latin typeface="Montserrat Medium" panose="020B0604020202020204" charset="-52"/>
              <a:ea typeface="Montserrat"/>
              <a:cs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</a:rPr>
              <a:t>ниже </a:t>
            </a:r>
            <a:r>
              <a:rPr lang="ru-RU" sz="1600" i="1" dirty="0" err="1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</a:rPr>
              <a:t>среднеобластного</a:t>
            </a:r>
            <a:r>
              <a:rPr lang="ru-RU" sz="1600" i="1" dirty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</a:rPr>
              <a:t> уровня – 80,0 %(3267 ед.). </a:t>
            </a:r>
            <a:endParaRPr lang="ru-RU" sz="1600" i="1" dirty="0" smtClean="0">
              <a:solidFill>
                <a:srgbClr val="0033A0"/>
              </a:solidFill>
              <a:latin typeface="Montserrat Medium" panose="020B0604020202020204" charset="-52"/>
              <a:ea typeface="Montserrat"/>
              <a:cs typeface="Montserra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</a:rPr>
              <a:t>в </a:t>
            </a:r>
            <a:r>
              <a:rPr lang="ru-RU" sz="1600" i="1" dirty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</a:rPr>
              <a:t>сфере малого и среднего бизнеса создано 2260 рабочих мест (55,3 % от общего количества созданных рабочих мест</a:t>
            </a:r>
            <a:r>
              <a:rPr lang="ru-RU" sz="1600" i="1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</a:rPr>
              <a:t>в </a:t>
            </a:r>
            <a:r>
              <a:rPr lang="ru-RU" sz="1600" i="1" dirty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</a:rPr>
              <a:t>рамках реализации инвестиционных проектов создано 335 рабочих мест (8,2 % от общего количества созданных рабочих мест)</a:t>
            </a:r>
            <a:endParaRPr lang="ru-RU" sz="1600" i="1" dirty="0">
              <a:solidFill>
                <a:srgbClr val="0033A0"/>
              </a:solidFill>
              <a:latin typeface="Montserrat Medium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92;p8"/>
          <p:cNvSpPr txBox="1"/>
          <p:nvPr/>
        </p:nvSpPr>
        <p:spPr>
          <a:xfrm>
            <a:off x="3001799" y="5870241"/>
            <a:ext cx="8800804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600" i="1" dirty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По данным кадровых </a:t>
            </a:r>
            <a:r>
              <a:rPr lang="ru-RU" sz="1600" i="1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служб:</a:t>
            </a:r>
            <a:br>
              <a:rPr lang="ru-RU" sz="1600" i="1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</a:br>
            <a:r>
              <a:rPr lang="ru-RU" sz="1600" i="1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с начала 2024 </a:t>
            </a:r>
            <a:r>
              <a:rPr lang="ru-RU" sz="1600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года </a:t>
            </a:r>
            <a:r>
              <a:rPr lang="ru-RU" sz="1800" b="1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66</a:t>
            </a:r>
            <a:r>
              <a:rPr lang="ru-RU" sz="1600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предприятиями </a:t>
            </a:r>
            <a:r>
              <a:rPr lang="ru-RU" sz="1600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ОПК принято </a:t>
            </a:r>
            <a:r>
              <a:rPr lang="ru-RU" sz="1600" dirty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на работу </a:t>
            </a:r>
            <a:r>
              <a:rPr lang="ru-RU" sz="1800" b="1" dirty="0" smtClean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2 393 </a:t>
            </a:r>
            <a:r>
              <a:rPr lang="ru-RU" sz="1600" dirty="0">
                <a:solidFill>
                  <a:srgbClr val="0033A0"/>
                </a:solidFill>
                <a:latin typeface="Montserrat Medium" panose="020B0604020202020204" charset="-52"/>
                <a:ea typeface="Montserrat"/>
                <a:cs typeface="Montserrat"/>
                <a:sym typeface="Montserrat"/>
              </a:rPr>
              <a:t>человека.</a:t>
            </a:r>
            <a:endParaRPr sz="1600" dirty="0">
              <a:latin typeface="Montserrat Medium" panose="020B0604020202020204" charset="-52"/>
            </a:endParaRPr>
          </a:p>
        </p:txBody>
      </p:sp>
      <p:pic>
        <p:nvPicPr>
          <p:cNvPr id="1027" name="Picture 3" descr="C:\Users\svod\Desktop\Элементы бренда (1)\Элементы бренда\Персонажи\png\char_01@2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430" y="1961539"/>
            <a:ext cx="2959369" cy="48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dzeninfra.ru/get-zen_doc/251164/pub_62b56c08b6b2b03b0f796fb4_62b56cc454410728581bcdf5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9" b="98662" l="3008" r="96992">
                        <a14:foregroundMark x1="43985" y1="33110" x2="43985" y2="33110"/>
                        <a14:foregroundMark x1="36842" y1="27759" x2="36842" y2="27759"/>
                        <a14:foregroundMark x1="49060" y1="20401" x2="49060" y2="20401"/>
                        <a14:foregroundMark x1="62594" y1="17391" x2="62594" y2="17391"/>
                        <a14:foregroundMark x1="63910" y1="34114" x2="63910" y2="34114"/>
                        <a14:foregroundMark x1="58083" y1="63211" x2="58083" y2="63211"/>
                        <a14:foregroundMark x1="45301" y1="68562" x2="39474" y2="68562"/>
                        <a14:foregroundMark x1="33647" y1="68562" x2="33647" y2="68562"/>
                        <a14:foregroundMark x1="64474" y1="70569" x2="64474" y2="70569"/>
                        <a14:foregroundMark x1="64474" y1="70569" x2="64474" y2="74582"/>
                        <a14:foregroundMark x1="40038" y1="78930" x2="38158" y2="77926"/>
                        <a14:backgroundMark x1="94737" y1="43478" x2="94737" y2="43478"/>
                        <a14:backgroundMark x1="89662" y1="37124" x2="89662" y2="37124"/>
                        <a14:backgroundMark x1="87030" y1="52843" x2="87030" y2="52843"/>
                        <a14:backgroundMark x1="9211" y1="29766" x2="9211" y2="29766"/>
                        <a14:backgroundMark x1="9211" y1="51839" x2="9211" y2="51839"/>
                        <a14:backgroundMark x1="16353" y1="46488" x2="16353" y2="46488"/>
                        <a14:backgroundMark x1="15038" y1="36120" x2="15038" y2="31773"/>
                        <a14:backgroundMark x1="11278" y1="66221" x2="11278" y2="66221"/>
                        <a14:backgroundMark x1="17669" y1="61204" x2="17669" y2="61204"/>
                        <a14:backgroundMark x1="22180" y1="28763" x2="22180" y2="28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13" y="1702532"/>
            <a:ext cx="2463671" cy="10513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8"/>
          <p:cNvSpPr/>
          <p:nvPr/>
        </p:nvSpPr>
        <p:spPr>
          <a:xfrm>
            <a:off x="3471213" y="1682543"/>
            <a:ext cx="7499095" cy="577852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90000"/>
              </a:lnSpc>
              <a:buClr>
                <a:srgbClr val="000000"/>
              </a:buClr>
              <a:buFont typeface="Arial"/>
              <a:buNone/>
            </a:pPr>
            <a:r>
              <a:rPr lang="ru-RU" sz="2800" b="1" kern="0" spc="-1" dirty="0" smtClean="0">
                <a:solidFill>
                  <a:srgbClr val="FF0000"/>
                </a:solidFill>
                <a:latin typeface="Montserrat "/>
                <a:ea typeface="DejaVu Sans"/>
                <a:sym typeface="Arial"/>
              </a:rPr>
              <a:t>66</a:t>
            </a:r>
            <a:r>
              <a:rPr lang="ru-RU" sz="2800" b="1" kern="0" spc="-1" dirty="0" smtClean="0">
                <a:solidFill>
                  <a:schemeClr val="accent1">
                    <a:lumMod val="50000"/>
                  </a:schemeClr>
                </a:solidFill>
                <a:latin typeface="Montserrat "/>
                <a:ea typeface="DejaVu Sans"/>
                <a:sym typeface="Arial"/>
              </a:rPr>
              <a:t> </a:t>
            </a:r>
            <a:r>
              <a:rPr lang="ru-RU" sz="1800" b="1" kern="0" spc="-1" dirty="0" smtClean="0">
                <a:solidFill>
                  <a:schemeClr val="accent2"/>
                </a:solidFill>
                <a:latin typeface="Montserrat "/>
                <a:ea typeface="DejaVu Sans"/>
                <a:sym typeface="Arial"/>
              </a:rPr>
              <a:t>предприятий ОПК </a:t>
            </a:r>
            <a:endParaRPr lang="ru-RU" sz="1800" b="1" kern="0" spc="-1" dirty="0">
              <a:solidFill>
                <a:schemeClr val="accent2"/>
              </a:solidFill>
              <a:latin typeface="Montserrat "/>
              <a:sym typeface="Arial"/>
            </a:endParaRPr>
          </a:p>
        </p:txBody>
      </p:sp>
      <p:sp>
        <p:nvSpPr>
          <p:cNvPr id="6" name="TextBox 38"/>
          <p:cNvSpPr/>
          <p:nvPr/>
        </p:nvSpPr>
        <p:spPr>
          <a:xfrm>
            <a:off x="865610" y="2851269"/>
            <a:ext cx="8586056" cy="771000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90000"/>
              </a:lnSpc>
              <a:buClr>
                <a:srgbClr val="000000"/>
              </a:buClr>
              <a:buFont typeface="Arial"/>
              <a:buNone/>
            </a:pPr>
            <a:r>
              <a:rPr lang="ru-RU" sz="2800" b="1" kern="0" spc="-1" dirty="0" smtClean="0">
                <a:solidFill>
                  <a:srgbClr val="FF0000"/>
                </a:solidFill>
                <a:latin typeface="Montserrat "/>
                <a:ea typeface="DejaVu Sans"/>
                <a:sym typeface="Arial"/>
              </a:rPr>
              <a:t>2720</a:t>
            </a:r>
            <a:r>
              <a:rPr lang="ru-RU" sz="2800" b="1" kern="0" spc="-1" dirty="0" smtClean="0">
                <a:solidFill>
                  <a:srgbClr val="0033A0"/>
                </a:solidFill>
                <a:latin typeface="Montserrat "/>
                <a:ea typeface="DejaVu Sans"/>
                <a:sym typeface="Arial"/>
              </a:rPr>
              <a:t> </a:t>
            </a:r>
          </a:p>
          <a:p>
            <a:pPr algn="ctr" defTabSz="914400">
              <a:lnSpc>
                <a:spcPct val="90000"/>
              </a:lnSpc>
              <a:buClr>
                <a:srgbClr val="000000"/>
              </a:buClr>
              <a:buFont typeface="Arial"/>
              <a:buNone/>
            </a:pPr>
            <a:r>
              <a:rPr lang="ru-RU" sz="1800" b="1" kern="0" spc="-1" dirty="0" smtClean="0">
                <a:solidFill>
                  <a:schemeClr val="accent2"/>
                </a:solidFill>
                <a:latin typeface="Montserrat "/>
                <a:ea typeface="DejaVu Sans"/>
                <a:sym typeface="Arial"/>
              </a:rPr>
              <a:t>свободных рабочих мест и вакантных должностей</a:t>
            </a:r>
            <a:endParaRPr lang="ru-RU" sz="2000" b="1" kern="0" spc="-1" dirty="0">
              <a:solidFill>
                <a:schemeClr val="accent2"/>
              </a:solidFill>
              <a:latin typeface="Montserrat "/>
              <a:sym typeface="Arial"/>
            </a:endParaRPr>
          </a:p>
        </p:txBody>
      </p:sp>
      <p:pic>
        <p:nvPicPr>
          <p:cNvPr id="7" name="Picture 4" descr="https://www.clipartkey.com/mpngs/b/52-520250_carpenter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389" y="2294330"/>
            <a:ext cx="1389856" cy="12920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4096437" y="2326228"/>
            <a:ext cx="1754048" cy="459504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D06D70-A520-411E-B030-0787E247A029}"/>
              </a:ext>
            </a:extLst>
          </p:cNvPr>
          <p:cNvSpPr txBox="1"/>
          <p:nvPr/>
        </p:nvSpPr>
        <p:spPr>
          <a:xfrm>
            <a:off x="873592" y="6239865"/>
            <a:ext cx="2319051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bIns="0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ru-RU" kern="0" dirty="0" smtClean="0">
                <a:solidFill>
                  <a:srgbClr val="FF0000"/>
                </a:solidFill>
                <a:latin typeface="Montserrat "/>
                <a:cs typeface="Arial"/>
                <a:sym typeface="Arial"/>
              </a:rPr>
              <a:t>795 ед.</a:t>
            </a:r>
            <a:endParaRPr lang="ru-RU" kern="0" dirty="0">
              <a:solidFill>
                <a:srgbClr val="FF0000"/>
              </a:solidFill>
              <a:latin typeface="Montserrat 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BE53A11-BD22-4397-A275-67445DCE215B}"/>
              </a:ext>
            </a:extLst>
          </p:cNvPr>
          <p:cNvSpPr txBox="1"/>
          <p:nvPr/>
        </p:nvSpPr>
        <p:spPr>
          <a:xfrm>
            <a:off x="4343645" y="6282397"/>
            <a:ext cx="3237668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bIns="0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ru-RU" kern="0" dirty="0" smtClean="0">
                <a:solidFill>
                  <a:srgbClr val="FF0000"/>
                </a:solidFill>
                <a:latin typeface="Montserrat "/>
                <a:cs typeface="Arial"/>
                <a:sym typeface="Arial"/>
              </a:rPr>
              <a:t> 332 ед.</a:t>
            </a:r>
            <a:endParaRPr lang="ru-RU" kern="0" dirty="0">
              <a:solidFill>
                <a:srgbClr val="FF0000"/>
              </a:solidFill>
              <a:latin typeface="Montserrat 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0341E1-D433-4256-A199-DEFFB4A309FE}"/>
              </a:ext>
            </a:extLst>
          </p:cNvPr>
          <p:cNvSpPr txBox="1"/>
          <p:nvPr/>
        </p:nvSpPr>
        <p:spPr>
          <a:xfrm>
            <a:off x="8642465" y="6265729"/>
            <a:ext cx="2381236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bIns="0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ru-RU" kern="0" dirty="0" smtClean="0">
                <a:solidFill>
                  <a:srgbClr val="FF0000"/>
                </a:solidFill>
                <a:latin typeface="Montserrat "/>
                <a:cs typeface="Arial"/>
                <a:sym typeface="Arial"/>
              </a:rPr>
              <a:t>190 ед.</a:t>
            </a:r>
            <a:endParaRPr lang="ru-RU" kern="0" dirty="0">
              <a:solidFill>
                <a:srgbClr val="FF0000"/>
              </a:solidFill>
              <a:latin typeface="Montserrat "/>
              <a:cs typeface="Arial"/>
              <a:sym typeface="Arial"/>
            </a:endParaRPr>
          </a:p>
        </p:txBody>
      </p:sp>
      <p:sp>
        <p:nvSpPr>
          <p:cNvPr id="12" name="TextBox 38"/>
          <p:cNvSpPr/>
          <p:nvPr/>
        </p:nvSpPr>
        <p:spPr>
          <a:xfrm>
            <a:off x="865615" y="3659285"/>
            <a:ext cx="10130353" cy="414041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90000"/>
              </a:lnSpc>
              <a:buClr>
                <a:srgbClr val="000000"/>
              </a:buClr>
              <a:buFont typeface="Arial"/>
              <a:buNone/>
            </a:pPr>
            <a:r>
              <a:rPr lang="ru-RU" b="1" kern="0" spc="-1" dirty="0" smtClean="0">
                <a:solidFill>
                  <a:schemeClr val="accent2"/>
                </a:solidFill>
                <a:latin typeface="Montserrat "/>
                <a:ea typeface="DejaVu Sans"/>
                <a:sym typeface="Arial"/>
              </a:rPr>
              <a:t>Наибольшая потребность</a:t>
            </a:r>
            <a:endParaRPr lang="ru-RU" sz="1400" b="1" kern="0" spc="-1" dirty="0">
              <a:solidFill>
                <a:schemeClr val="accent2"/>
              </a:solidFill>
              <a:latin typeface="Montserrat "/>
              <a:sym typeface="Arial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9112465" y="4129533"/>
            <a:ext cx="1442977" cy="270592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231682" y="4148931"/>
            <a:ext cx="1442977" cy="270592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204530" y="4127476"/>
            <a:ext cx="1442977" cy="270592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idx="12"/>
          </p:nvPr>
        </p:nvSpPr>
        <p:spPr>
          <a:xfrm>
            <a:off x="11226405" y="6217623"/>
            <a:ext cx="731600" cy="524800"/>
          </a:xfrm>
          <a:ln>
            <a:noFill/>
          </a:ln>
        </p:spPr>
        <p:txBody>
          <a:bodyPr/>
          <a:lstStyle/>
          <a:p>
            <a:fld id="{00000000-1234-1234-1234-123412341234}" type="slidenum">
              <a:rPr lang="ru" smtClean="0">
                <a:solidFill>
                  <a:srgbClr val="595959"/>
                </a:solidFill>
              </a:rPr>
              <a:pPr/>
              <a:t>4</a:t>
            </a:fld>
            <a:endParaRPr lang="ru">
              <a:solidFill>
                <a:srgbClr val="595959"/>
              </a:solidFill>
            </a:endParaRPr>
          </a:p>
        </p:txBody>
      </p:sp>
      <p:pic>
        <p:nvPicPr>
          <p:cNvPr id="17" name="Picture 4" descr="https://1000marche.net/wp-content/uploads/2021/03/UAZ-Logo-20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45" y="4510211"/>
            <a:ext cx="3237668" cy="17190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upload.wikimedia.org/wikipedia/sr/thumb/8/8d/OKB_Iljusin_logo.svg/1200px-OKB_Iljusin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12" y="4462338"/>
            <a:ext cx="2370036" cy="17300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oogle Shape;269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19832" y="335843"/>
            <a:ext cx="1201254" cy="49589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68;p16"/>
          <p:cNvSpPr txBox="1"/>
          <p:nvPr/>
        </p:nvSpPr>
        <p:spPr>
          <a:xfrm>
            <a:off x="463827" y="442081"/>
            <a:ext cx="9243699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dirty="0" smtClean="0">
                <a:solidFill>
                  <a:srgbClr val="0033A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Обеспечение кадрами предприятий ОПК</a:t>
            </a:r>
            <a:endParaRPr sz="3200" dirty="0">
              <a:solidFill>
                <a:srgbClr val="0033A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26" name="Picture 2" descr="https://filearchive.cnews.ru/img/book/2022/06/08/white-logo-rus_kre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933" y="4520844"/>
            <a:ext cx="2370035" cy="17023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64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/>
          <p:nvPr/>
        </p:nvSpPr>
        <p:spPr>
          <a:xfrm>
            <a:off x="463825" y="314475"/>
            <a:ext cx="76992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900" dirty="0">
                <a:solidFill>
                  <a:srgbClr val="0033A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Национальный проект «Демография</a:t>
            </a:r>
            <a:r>
              <a:rPr lang="ru-RU" sz="2900" dirty="0" smtClean="0">
                <a:solidFill>
                  <a:srgbClr val="0033A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»</a:t>
            </a:r>
            <a:endParaRPr lang="en-US" sz="2900" dirty="0" smtClean="0">
              <a:solidFill>
                <a:srgbClr val="0033A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9832" y="335843"/>
            <a:ext cx="1201254" cy="49589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 txBox="1"/>
          <p:nvPr/>
        </p:nvSpPr>
        <p:spPr>
          <a:xfrm>
            <a:off x="4557908" y="1423725"/>
            <a:ext cx="699770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solidFill>
                <a:srgbClr val="0033A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1800" b="1" dirty="0" smtClean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Оплачиваемые </a:t>
            </a:r>
            <a:r>
              <a:rPr lang="ru-RU" sz="1800" b="1" dirty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общественные </a:t>
            </a:r>
            <a:r>
              <a:rPr lang="ru-RU" sz="1800" b="1" dirty="0" smtClean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работы</a:t>
            </a:r>
            <a:r>
              <a:rPr lang="ru-RU" sz="1800" dirty="0" smtClean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r>
              <a:rPr lang="ru-RU" sz="1800" b="1" dirty="0" smtClean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-RU" sz="1800" b="1" dirty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22 организациях  будут трудоустроены более 200 человек.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33A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1" dirty="0" smtClean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Профессиональное обучение и дополнительное профессиональное образование пройдут более </a:t>
            </a:r>
            <a:r>
              <a:rPr lang="ru-RU" sz="1800" b="1" dirty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200 сотрудников предприятий ОПК</a:t>
            </a:r>
            <a:endParaRPr sz="1800" b="1" dirty="0">
              <a:solidFill>
                <a:srgbClr val="0033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1564991" y="1440733"/>
            <a:ext cx="279690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В 2024 году предусмотрена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реализация дополнительных мер поддержки работодателей</a:t>
            </a:r>
            <a:endParaRPr sz="1800" b="1" dirty="0">
              <a:solidFill>
                <a:srgbClr val="0033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1" name="Google Shape;211;p10"/>
          <p:cNvCxnSpPr/>
          <p:nvPr/>
        </p:nvCxnSpPr>
        <p:spPr>
          <a:xfrm>
            <a:off x="2692507" y="4518837"/>
            <a:ext cx="0" cy="1988289"/>
          </a:xfrm>
          <a:prstGeom prst="straightConnector1">
            <a:avLst/>
          </a:prstGeom>
          <a:noFill/>
          <a:ln w="28575" cap="flat" cmpd="sng">
            <a:solidFill>
              <a:srgbClr val="EC542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4" name="Google Shape;21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7728" y="1458503"/>
            <a:ext cx="292325" cy="3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3;p3"/>
          <p:cNvPicPr preferRelativeResize="0"/>
          <p:nvPr/>
        </p:nvPicPr>
        <p:blipFill rotWithShape="1">
          <a:blip r:embed="rId5">
            <a:alphaModFix/>
          </a:blip>
          <a:srcRect l="24853"/>
          <a:stretch/>
        </p:blipFill>
        <p:spPr>
          <a:xfrm>
            <a:off x="98087" y="2351950"/>
            <a:ext cx="1771079" cy="450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09;p10"/>
          <p:cNvSpPr txBox="1"/>
          <p:nvPr/>
        </p:nvSpPr>
        <p:spPr>
          <a:xfrm>
            <a:off x="2692507" y="4666615"/>
            <a:ext cx="8777607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b="1" dirty="0" smtClean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1 168 человек в Ульяновской  области различных </a:t>
            </a:r>
            <a:r>
              <a:rPr lang="ru-RU" sz="1800" b="1" dirty="0">
                <a:solidFill>
                  <a:srgbClr val="0033A0"/>
                </a:solidFill>
                <a:latin typeface="Montserrat"/>
                <a:ea typeface="Montserrat"/>
                <a:cs typeface="Montserrat"/>
                <a:sym typeface="Montserrat"/>
              </a:rPr>
              <a:t>категорий смогут бесплатно пройти обучение</a:t>
            </a:r>
          </a:p>
          <a:p>
            <a:r>
              <a:rPr lang="ru-RU" sz="1600" dirty="0">
                <a:solidFill>
                  <a:srgbClr val="0033A0"/>
                </a:solidFill>
                <a:latin typeface="Montserrat"/>
                <a:ea typeface="Montserrat"/>
                <a:cs typeface="Montserrat"/>
              </a:rPr>
              <a:t>В том, числе относящиеся к категориям:</a:t>
            </a:r>
          </a:p>
          <a:p>
            <a:r>
              <a:rPr lang="ru-RU" sz="1600" dirty="0">
                <a:solidFill>
                  <a:srgbClr val="0033A0"/>
                </a:solidFill>
                <a:latin typeface="Montserrat"/>
                <a:ea typeface="Montserrat"/>
                <a:cs typeface="Montserrat"/>
              </a:rPr>
              <a:t>- лица, находящиеся в отпуске по уходу за ребёнком до 3 лет (например, папы или опекуны); </a:t>
            </a:r>
          </a:p>
          <a:p>
            <a:r>
              <a:rPr lang="ru-RU" sz="1600" dirty="0">
                <a:solidFill>
                  <a:srgbClr val="0033A0"/>
                </a:solidFill>
                <a:latin typeface="Montserrat"/>
                <a:ea typeface="Montserrat"/>
                <a:cs typeface="Montserrat"/>
              </a:rPr>
              <a:t>- люди с инвалидностью. </a:t>
            </a:r>
          </a:p>
          <a:p>
            <a:pPr lvl="0"/>
            <a:endParaRPr lang="ru-RU" sz="1800" b="1" dirty="0">
              <a:solidFill>
                <a:srgbClr val="0033A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ru-RU" sz="1800" dirty="0"/>
          </a:p>
        </p:txBody>
      </p:sp>
      <p:cxnSp>
        <p:nvCxnSpPr>
          <p:cNvPr id="16" name="Google Shape;211;p10"/>
          <p:cNvCxnSpPr/>
          <p:nvPr/>
        </p:nvCxnSpPr>
        <p:spPr>
          <a:xfrm>
            <a:off x="4460995" y="1423725"/>
            <a:ext cx="0" cy="2629419"/>
          </a:xfrm>
          <a:prstGeom prst="straightConnector1">
            <a:avLst/>
          </a:prstGeom>
          <a:noFill/>
          <a:ln w="28575" cap="flat" cmpd="sng">
            <a:solidFill>
              <a:srgbClr val="EC542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41406" t="38903" r="21261" b="28504"/>
          <a:stretch/>
        </p:blipFill>
        <p:spPr>
          <a:xfrm>
            <a:off x="10648666" y="307819"/>
            <a:ext cx="1380384" cy="677866"/>
          </a:xfrm>
          <a:prstGeom prst="rect">
            <a:avLst/>
          </a:prstGeom>
        </p:spPr>
      </p:pic>
      <p:sp>
        <p:nvSpPr>
          <p:cNvPr id="25" name="Объект 2"/>
          <p:cNvSpPr txBox="1">
            <a:spLocks/>
          </p:cNvSpPr>
          <p:nvPr/>
        </p:nvSpPr>
        <p:spPr>
          <a:xfrm>
            <a:off x="127000" y="5473683"/>
            <a:ext cx="6137322" cy="990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Montserrat" pitchFamily="2" charset="-52"/>
              </a:rPr>
              <a:t>ВАЖНО!!! </a:t>
            </a:r>
            <a:r>
              <a:rPr lang="ru-RU" sz="1600" dirty="0" smtClean="0">
                <a:solidFill>
                  <a:srgbClr val="0033A0"/>
                </a:solidFill>
                <a:latin typeface="Montserrat" pitchFamily="2" charset="-52"/>
              </a:rPr>
              <a:t>Предоставление </a:t>
            </a:r>
            <a:r>
              <a:rPr lang="ru-RU" sz="1600" dirty="0">
                <a:solidFill>
                  <a:srgbClr val="0033A0"/>
                </a:solidFill>
                <a:latin typeface="Montserrat" pitchFamily="2" charset="-52"/>
              </a:rPr>
              <a:t>субсидий бюджетным и автономным учреждениям, </a:t>
            </a:r>
            <a:r>
              <a:rPr lang="ru-RU" sz="1600" dirty="0" smtClean="0">
                <a:solidFill>
                  <a:srgbClr val="0033A0"/>
                </a:solidFill>
                <a:latin typeface="Montserrat" pitchFamily="2" charset="-52"/>
              </a:rPr>
              <a:t>а </a:t>
            </a:r>
            <a:r>
              <a:rPr lang="ru-RU" sz="1600" dirty="0">
                <a:solidFill>
                  <a:srgbClr val="0033A0"/>
                </a:solidFill>
                <a:latin typeface="Montserrat" pitchFamily="2" charset="-52"/>
              </a:rPr>
              <a:t>также казённым учреждениям не предоставляется </a:t>
            </a:r>
            <a:r>
              <a:rPr lang="ru-RU" sz="1600" dirty="0" smtClean="0">
                <a:solidFill>
                  <a:srgbClr val="0033A0"/>
                </a:solidFill>
                <a:latin typeface="Montserrat" pitchFamily="2" charset="-52"/>
              </a:rPr>
              <a:t>возможным.</a:t>
            </a:r>
            <a:endParaRPr lang="ru-RU" sz="1600" dirty="0">
              <a:solidFill>
                <a:srgbClr val="0033A0"/>
              </a:solidFill>
              <a:latin typeface="Montserrat" pitchFamily="2" charset="-52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6263374" y="5297552"/>
            <a:ext cx="0" cy="1342340"/>
          </a:xfrm>
          <a:prstGeom prst="line">
            <a:avLst/>
          </a:prstGeom>
          <a:ln w="28575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749963"/>
            <a:ext cx="6137322" cy="320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Блок-схема: извлечение 15"/>
          <p:cNvSpPr/>
          <p:nvPr/>
        </p:nvSpPr>
        <p:spPr>
          <a:xfrm rot="5400000">
            <a:off x="6453809" y="2135442"/>
            <a:ext cx="724333" cy="348260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B3E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5775" y="1848642"/>
            <a:ext cx="2799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A0"/>
                </a:solidFill>
                <a:latin typeface="Montserrat"/>
              </a:rPr>
              <a:t>Юридические лица</a:t>
            </a:r>
            <a:endParaRPr lang="ru-RU" sz="2000" b="1" dirty="0"/>
          </a:p>
        </p:txBody>
      </p:sp>
      <p:sp>
        <p:nvSpPr>
          <p:cNvPr id="18" name="Блок-схема: извлечение 17"/>
          <p:cNvSpPr/>
          <p:nvPr/>
        </p:nvSpPr>
        <p:spPr>
          <a:xfrm rot="5400000">
            <a:off x="6453809" y="3286551"/>
            <a:ext cx="724333" cy="348260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B3E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7105775" y="3075058"/>
            <a:ext cx="508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A0"/>
                </a:solidFill>
                <a:latin typeface="Montserrat"/>
              </a:rPr>
              <a:t>Индивидуальные предприниматели</a:t>
            </a:r>
            <a:endParaRPr lang="ru-RU" sz="2000" b="1" dirty="0"/>
          </a:p>
        </p:txBody>
      </p:sp>
      <p:sp>
        <p:nvSpPr>
          <p:cNvPr id="21" name="Блок-схема: извлечение 20"/>
          <p:cNvSpPr/>
          <p:nvPr/>
        </p:nvSpPr>
        <p:spPr>
          <a:xfrm rot="5400000">
            <a:off x="6393389" y="4298864"/>
            <a:ext cx="724333" cy="348260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B3E8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05775" y="4110827"/>
            <a:ext cx="4377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A0"/>
                </a:solidFill>
                <a:latin typeface="Montserrat"/>
              </a:rPr>
              <a:t>Некоммерческие организации</a:t>
            </a:r>
            <a:endParaRPr lang="ru-RU" sz="2000" b="1" dirty="0"/>
          </a:p>
        </p:txBody>
      </p:sp>
      <p:sp>
        <p:nvSpPr>
          <p:cNvPr id="14" name="Rounded Rectangle 19">
            <a:extLst>
              <a:ext uri="{FF2B5EF4-FFF2-40B4-BE49-F238E27FC236}">
                <a16:creationId xmlns="" xmlns:a16="http://schemas.microsoft.com/office/drawing/2014/main" id="{8D001EF0-45E2-744A-93E5-DFA3769EB74F}"/>
              </a:ext>
            </a:extLst>
          </p:cNvPr>
          <p:cNvSpPr/>
          <p:nvPr/>
        </p:nvSpPr>
        <p:spPr>
          <a:xfrm>
            <a:off x="0" y="249287"/>
            <a:ext cx="10648666" cy="1457729"/>
          </a:xfrm>
          <a:prstGeom prst="roundRect">
            <a:avLst>
              <a:gd name="adj" fmla="val 50000"/>
            </a:avLst>
          </a:prstGeom>
          <a:solidFill>
            <a:srgbClr val="71B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 sz="2400" b="1" dirty="0" smtClean="0">
              <a:solidFill>
                <a:srgbClr val="0055A6"/>
              </a:solidFill>
              <a:latin typeface="Montserrat Medium"/>
            </a:endParaRPr>
          </a:p>
          <a:p>
            <a:pPr algn="ctr"/>
            <a:r>
              <a:rPr lang="ru-RU" sz="2000" b="1" dirty="0" smtClean="0">
                <a:solidFill>
                  <a:srgbClr val="0055A6"/>
                </a:solidFill>
                <a:latin typeface="Montserrat Medium"/>
              </a:rPr>
              <a:t>Государственная </a:t>
            </a:r>
            <a:r>
              <a:rPr lang="ru-RU" sz="2000" b="1" dirty="0">
                <a:solidFill>
                  <a:srgbClr val="0055A6"/>
                </a:solidFill>
                <a:latin typeface="Montserrat Medium"/>
              </a:rPr>
              <a:t>поддержка работодателей </a:t>
            </a:r>
            <a:r>
              <a:rPr lang="ru-RU" sz="2000" b="1" dirty="0" smtClean="0">
                <a:solidFill>
                  <a:srgbClr val="0055A6"/>
                </a:solidFill>
                <a:latin typeface="Montserrat Medium"/>
              </a:rPr>
              <a:t>при </a:t>
            </a:r>
            <a:r>
              <a:rPr lang="ru-RU" sz="2000" b="1" dirty="0">
                <a:solidFill>
                  <a:srgbClr val="0055A6"/>
                </a:solidFill>
                <a:latin typeface="Montserrat Medium"/>
              </a:rPr>
              <a:t>трудоустройстве отдельных категорий </a:t>
            </a:r>
            <a:r>
              <a:rPr lang="ru-RU" sz="2000" b="1" dirty="0" err="1" smtClean="0">
                <a:solidFill>
                  <a:srgbClr val="0055A6"/>
                </a:solidFill>
                <a:latin typeface="Montserrat Medium"/>
              </a:rPr>
              <a:t>молодежи</a:t>
            </a:r>
            <a:r>
              <a:rPr lang="ru-RU" sz="2000" b="1" dirty="0" smtClean="0">
                <a:solidFill>
                  <a:srgbClr val="0055A6"/>
                </a:solidFill>
                <a:latin typeface="Montserrat Medium"/>
              </a:rPr>
              <a:t> </a:t>
            </a:r>
            <a:r>
              <a:rPr lang="ru-RU" sz="2000" b="1" dirty="0">
                <a:solidFill>
                  <a:srgbClr val="0055A6"/>
                </a:solidFill>
                <a:latin typeface="Montserrat Medium"/>
              </a:rPr>
              <a:t>до </a:t>
            </a:r>
            <a:r>
              <a:rPr lang="ru-RU" sz="2000" b="1" dirty="0" smtClean="0">
                <a:solidFill>
                  <a:srgbClr val="0055A6"/>
                </a:solidFill>
                <a:latin typeface="Montserrat Medium"/>
              </a:rPr>
              <a:t>30 лет</a:t>
            </a:r>
            <a:r>
              <a:rPr lang="ru-RU" sz="2400" b="1" dirty="0" smtClean="0">
                <a:solidFill>
                  <a:srgbClr val="0055A6"/>
                </a:solidFill>
                <a:latin typeface="Montserrat Medium"/>
              </a:rPr>
              <a:t> </a:t>
            </a:r>
            <a:endParaRPr lang="ru-RU" sz="2400" b="1" dirty="0">
              <a:solidFill>
                <a:srgbClr val="0055A6"/>
              </a:solidFill>
              <a:latin typeface="Montserrat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4802" y="5473683"/>
            <a:ext cx="467769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kern="1200" dirty="0">
                <a:solidFill>
                  <a:srgbClr val="0033A0"/>
                </a:solidFill>
                <a:latin typeface="Montserrat" pitchFamily="2" charset="-52"/>
              </a:rPr>
              <a:t>В 2024 году можно получить частичную </a:t>
            </a:r>
            <a:r>
              <a:rPr lang="ru-RU" sz="1600" kern="1200" dirty="0" smtClean="0">
                <a:solidFill>
                  <a:srgbClr val="0033A0"/>
                </a:solidFill>
                <a:latin typeface="Montserrat" pitchFamily="2" charset="-52"/>
              </a:rPr>
              <a:t>компенсацию затрат </a:t>
            </a:r>
            <a:r>
              <a:rPr lang="ru-RU" sz="1600" kern="1200" dirty="0">
                <a:solidFill>
                  <a:srgbClr val="0033A0"/>
                </a:solidFill>
                <a:latin typeface="Montserrat" pitchFamily="2" charset="-52"/>
              </a:rPr>
              <a:t>работодателя и при трудоустройстве 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12250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76" y="1117600"/>
            <a:ext cx="3327257" cy="1037379"/>
          </a:xfrm>
        </p:spPr>
        <p:txBody>
          <a:bodyPr>
            <a:normAutofit fontScale="90000"/>
          </a:bodyPr>
          <a:lstStyle/>
          <a:p>
            <a:pPr algn="just">
              <a:tabLst>
                <a:tab pos="0" algn="l"/>
              </a:tabLst>
            </a:pPr>
            <a:r>
              <a:rPr lang="ru-RU" sz="1800" b="1" dirty="0">
                <a:solidFill>
                  <a:srgbClr val="0033A0"/>
                </a:solidFill>
                <a:latin typeface="Montserrat Medium"/>
                <a:cs typeface="Arial" panose="020B0604020202020204" pitchFamily="34" charset="0"/>
              </a:rPr>
              <a:t>С 2020 года на территории Ульяновской области действует Закон Ульяновской области о Молодом специалисте, в рамках которого молодым специалистам оказываются определённые меры поддержки.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92324" y="938128"/>
            <a:ext cx="381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defRPr/>
            </a:pPr>
            <a:r>
              <a:rPr lang="ru-RU" altLang="ru-RU" sz="1600" b="1" kern="1200" dirty="0">
                <a:solidFill>
                  <a:srgbClr val="EC542B"/>
                </a:solidFill>
                <a:latin typeface="Montserrat Medium"/>
                <a:ea typeface="+mn-ea"/>
                <a:cs typeface="Arial" panose="020B0604020202020204" pitchFamily="34" charset="0"/>
              </a:rPr>
              <a:t>Молодой специалист :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Ø"/>
              <a:defRPr/>
            </a:pPr>
            <a:r>
              <a:rPr lang="ru-RU" alt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граждане </a:t>
            </a:r>
            <a:r>
              <a:rPr lang="ru-RU" altLang="ru-RU" sz="1600" kern="1200" dirty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35 лет (включительно</a:t>
            </a:r>
            <a:r>
              <a:rPr lang="ru-RU" alt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);</a:t>
            </a:r>
            <a:endParaRPr lang="ru-RU" altLang="ru-RU" sz="1600" kern="1200" dirty="0">
              <a:solidFill>
                <a:srgbClr val="0033A0"/>
              </a:solidFill>
              <a:latin typeface="Montserrat Medium"/>
              <a:ea typeface="+mn-ea"/>
              <a:cs typeface="Arial" panose="020B0604020202020204" pitchFamily="34" charset="0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Ø"/>
              <a:defRPr/>
            </a:pPr>
            <a:r>
              <a:rPr lang="ru-RU" alt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получившие </a:t>
            </a:r>
            <a:r>
              <a:rPr lang="ru-RU" altLang="ru-RU" sz="1600" kern="1200" dirty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среднее профессиональное или высшее </a:t>
            </a:r>
            <a:r>
              <a:rPr lang="ru-RU" alt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образование;</a:t>
            </a:r>
            <a:endParaRPr lang="ru-RU" altLang="ru-RU" sz="1600" kern="1200" dirty="0">
              <a:solidFill>
                <a:srgbClr val="0033A0"/>
              </a:solidFill>
              <a:latin typeface="Montserrat Medium"/>
              <a:ea typeface="+mn-ea"/>
              <a:cs typeface="Arial" panose="020B0604020202020204" pitchFamily="34" charset="0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Ø"/>
              <a:defRPr/>
            </a:pPr>
            <a:r>
              <a:rPr lang="ru-RU" alt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в </a:t>
            </a:r>
            <a:r>
              <a:rPr lang="ru-RU" altLang="ru-RU" sz="1600" kern="1200" dirty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течении трёх лет после получения диплома, сертификата или свидетельства об </a:t>
            </a:r>
            <a:r>
              <a:rPr lang="ru-RU" alt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аккредитации;</a:t>
            </a:r>
            <a:endParaRPr lang="ru-RU" altLang="ru-RU" sz="1600" kern="1200" dirty="0">
              <a:solidFill>
                <a:srgbClr val="0033A0"/>
              </a:solidFill>
              <a:latin typeface="Montserrat Medium"/>
              <a:ea typeface="+mn-ea"/>
              <a:cs typeface="Arial" panose="020B0604020202020204" pitchFamily="34" charset="0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Ø"/>
              <a:defRPr/>
            </a:pPr>
            <a:r>
              <a:rPr lang="ru-RU" alt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впервые </a:t>
            </a:r>
            <a:r>
              <a:rPr lang="ru-RU" altLang="ru-RU" sz="1600" kern="1200" dirty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поступившие на </a:t>
            </a:r>
            <a:r>
              <a:rPr lang="ru-RU" alt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работу;</a:t>
            </a:r>
            <a:endParaRPr lang="ru-RU" altLang="ru-RU" sz="1600" kern="1200" dirty="0">
              <a:solidFill>
                <a:srgbClr val="0033A0"/>
              </a:solidFill>
              <a:latin typeface="Montserrat Medium"/>
              <a:ea typeface="+mn-ea"/>
              <a:cs typeface="Arial" panose="020B0604020202020204" pitchFamily="34" charset="0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Ø"/>
              <a:defRPr/>
            </a:pPr>
            <a:r>
              <a:rPr lang="ru-RU" alt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работающие </a:t>
            </a:r>
            <a:r>
              <a:rPr lang="ru-RU" altLang="ru-RU" sz="1600" kern="1200" dirty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в областных государственных учреждениях и в муниципальных </a:t>
            </a:r>
            <a:r>
              <a:rPr lang="ru-RU" alt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учреждениях.</a:t>
            </a:r>
            <a:endParaRPr lang="ru-RU" altLang="ru-RU" sz="1600" kern="1200" dirty="0">
              <a:solidFill>
                <a:srgbClr val="0033A0"/>
              </a:solidFill>
              <a:latin typeface="Montserrat Medium"/>
              <a:ea typeface="+mn-ea"/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  <a:defRPr/>
            </a:pPr>
            <a:endParaRPr lang="ru-RU" altLang="ru-RU" sz="1600" kern="1200" dirty="0">
              <a:solidFill>
                <a:srgbClr val="0055A6"/>
              </a:solidFill>
              <a:latin typeface="Montserrat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9389" y="938128"/>
            <a:ext cx="43333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ru-RU" sz="1600" b="1" kern="1200" dirty="0">
                <a:solidFill>
                  <a:srgbClr val="EC542B"/>
                </a:solidFill>
                <a:latin typeface="Montserrat Medium"/>
                <a:ea typeface="+mn-ea"/>
                <a:cs typeface="Arial" panose="020B0604020202020204" pitchFamily="34" charset="0"/>
              </a:rPr>
              <a:t>Выплаты молодых специалистов: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Ø"/>
            </a:pPr>
            <a:r>
              <a:rPr 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ежемесячная </a:t>
            </a:r>
            <a:r>
              <a:rPr lang="ru-RU" sz="1600" kern="1200" dirty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компенсация расходов, связанных с внесением платы найма жилого </a:t>
            </a:r>
            <a:r>
              <a:rPr 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помещение;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Ø"/>
            </a:pPr>
            <a:r>
              <a:rPr 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ежегодная </a:t>
            </a:r>
            <a:r>
              <a:rPr lang="ru-RU" sz="1600" kern="1200" dirty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компенсация расходов на проезд к месту использования отпуска и </a:t>
            </a:r>
            <a:r>
              <a:rPr 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обратно; 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Ø"/>
            </a:pPr>
            <a:r>
              <a:rPr 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единовременная </a:t>
            </a:r>
            <a:r>
              <a:rPr lang="ru-RU" sz="1600" kern="1200" dirty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денежная </a:t>
            </a:r>
            <a:r>
              <a:rPr 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выплата; 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Ø"/>
            </a:pPr>
            <a:r>
              <a:rPr 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ежемесячная </a:t>
            </a:r>
            <a:r>
              <a:rPr lang="ru-RU" sz="1600" kern="1200" dirty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денежная </a:t>
            </a:r>
            <a:r>
              <a:rPr 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выплата.</a:t>
            </a:r>
          </a:p>
          <a:p>
            <a:pPr algn="just">
              <a:buClrTx/>
              <a:buFontTx/>
              <a:buNone/>
            </a:pPr>
            <a:endParaRPr lang="ru-RU" sz="1600" kern="1200" dirty="0" smtClean="0">
              <a:solidFill>
                <a:srgbClr val="0033A0"/>
              </a:solidFill>
              <a:latin typeface="Montserrat Medium"/>
              <a:ea typeface="+mn-ea"/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r>
              <a:rPr lang="ru-RU" sz="1600" b="1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Дополнительные </a:t>
            </a:r>
            <a:r>
              <a:rPr lang="ru-RU" sz="1600" b="1" kern="1200" dirty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выплаты  для специалистов, переехавших в </a:t>
            </a:r>
            <a:r>
              <a:rPr lang="ru-RU" sz="1600" b="1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село:</a:t>
            </a:r>
            <a:endParaRPr lang="ru-RU" sz="1600" b="1" kern="1200" dirty="0">
              <a:solidFill>
                <a:srgbClr val="0033A0"/>
              </a:solidFill>
              <a:latin typeface="Montserrat Medium"/>
              <a:ea typeface="+mn-ea"/>
              <a:cs typeface="Arial" panose="020B0604020202020204" pitchFamily="34" charset="0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Ø"/>
            </a:pPr>
            <a:r>
              <a:rPr 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за </a:t>
            </a:r>
            <a:r>
              <a:rPr lang="ru-RU" sz="1600" kern="1200" dirty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первый год работы – 20 000 рублей,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Ø"/>
            </a:pPr>
            <a:r>
              <a:rPr 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за </a:t>
            </a:r>
            <a:r>
              <a:rPr lang="ru-RU" sz="1600" kern="1200" dirty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второй год работы – 40 000 рублей,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Ø"/>
            </a:pPr>
            <a:r>
              <a:rPr 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за </a:t>
            </a:r>
            <a:r>
              <a:rPr lang="ru-RU" sz="1600" kern="1200" dirty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третий год работы – 60 000 рублей;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Ø"/>
            </a:pPr>
            <a:r>
              <a:rPr lang="ru-RU" sz="1600" kern="1200" dirty="0" smtClean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325 </a:t>
            </a:r>
            <a:r>
              <a:rPr lang="ru-RU" sz="1600" kern="1200" dirty="0">
                <a:solidFill>
                  <a:srgbClr val="0033A0"/>
                </a:solidFill>
                <a:latin typeface="Montserrat Medium"/>
                <a:ea typeface="+mn-ea"/>
                <a:cs typeface="Arial" panose="020B0604020202020204" pitchFamily="34" charset="0"/>
              </a:rPr>
              <a:t>рублей ежемесячно на жилье, топливо или освещение.</a:t>
            </a:r>
          </a:p>
        </p:txBody>
      </p:sp>
      <p:pic>
        <p:nvPicPr>
          <p:cNvPr id="23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17" y="142835"/>
            <a:ext cx="1601830" cy="66101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8" y="2631472"/>
            <a:ext cx="3292015" cy="39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7701" y="142835"/>
            <a:ext cx="8452955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900" dirty="0" smtClean="0">
                <a:solidFill>
                  <a:srgbClr val="0033A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Меры поддержки молодых специалистов</a:t>
            </a:r>
            <a:endParaRPr lang="ru-RU" sz="3200" dirty="0">
              <a:solidFill>
                <a:srgbClr val="0033A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382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 2013 – 2022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473</Words>
  <Application>Microsoft Office PowerPoint</Application>
  <PresentationFormat>Произвольный</PresentationFormat>
  <Paragraphs>66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Montserrat</vt:lpstr>
      <vt:lpstr>Calibri</vt:lpstr>
      <vt:lpstr>Calibri Light</vt:lpstr>
      <vt:lpstr>Montserrat Medium</vt:lpstr>
      <vt:lpstr>DejaVu Sans</vt:lpstr>
      <vt:lpstr>Montserrat </vt:lpstr>
      <vt:lpstr>Wingdings</vt:lpstr>
      <vt:lpstr>Тема Office 2013 – 2022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2020 года на территории Ульяновской области действует Закон Ульяновской области о Молодом специалисте, в рамках которого молодым специалистам оказываются определённые меры поддержки.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 .</dc:creator>
  <cp:lastModifiedBy>Апполонова Юлия Васильевна</cp:lastModifiedBy>
  <cp:revision>51</cp:revision>
  <cp:lastPrinted>2024-02-19T13:11:15Z</cp:lastPrinted>
  <dcterms:created xsi:type="dcterms:W3CDTF">2023-02-18T15:53:09Z</dcterms:created>
  <dcterms:modified xsi:type="dcterms:W3CDTF">2024-03-28T07:35:59Z</dcterms:modified>
</cp:coreProperties>
</file>