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77" r:id="rId3"/>
    <p:sldId id="272" r:id="rId4"/>
    <p:sldId id="273" r:id="rId5"/>
    <p:sldId id="275" r:id="rId6"/>
    <p:sldId id="27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27" userDrawn="1">
          <p15:clr>
            <a:srgbClr val="A4A3A4"/>
          </p15:clr>
        </p15:guide>
        <p15:guide id="2" pos="38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rzoeva_A_M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9A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>
        <p:scale>
          <a:sx n="100" d="100"/>
          <a:sy n="100" d="100"/>
        </p:scale>
        <p:origin x="-906" y="-366"/>
      </p:cViewPr>
      <p:guideLst>
        <p:guide orient="horz" pos="2727"/>
        <p:guide pos="38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49" d="100"/>
          <a:sy n="49" d="100"/>
        </p:scale>
        <p:origin x="1842" y="54"/>
      </p:cViewPr>
      <p:guideLst/>
    </p:cSldViewPr>
  </p:notesViewPr>
  <p:gridSpacing cx="46080363" cy="460803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A1F867-EA97-4152-8C28-B6B2BCB4C38C}" type="doc">
      <dgm:prSet loTypeId="urn:microsoft.com/office/officeart/2005/8/layout/default#1" loCatId="list" qsTypeId="urn:microsoft.com/office/officeart/2005/8/quickstyle/simple2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0CBA0EA8-B626-4071-AE52-59FC6E4ACD89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/>
            <a:t>Недостаточный уровень подготовки к еще не существующим видам деятельности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02DAFCA-5F10-4641-AAAB-6F6EAFFA43E7}" type="parTrans" cxnId="{D33377AA-A9FD-41ED-8026-E443C4F2A17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D32B832-F33E-4DBA-8ED7-01E6692481A7}" type="sibTrans" cxnId="{D33377AA-A9FD-41ED-8026-E443C4F2A17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B0B6F5A-01ED-4386-B922-C924B4293CA9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Научно-технический прогресс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4C98976-EB5F-448E-9CEB-D6DF4B905772}" type="parTrans" cxnId="{F516FC6C-3C94-4C46-BE11-4E953ED5096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A7BB9BD-68C5-43BC-8761-4A0EAEE729C4}" type="sibTrans" cxnId="{F516FC6C-3C94-4C46-BE11-4E953ED5096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1952E6D-9191-458D-9BCB-A614A9603E30}">
      <dgm:prSet/>
      <dgm:spPr>
        <a:solidFill>
          <a:srgbClr val="7030A0"/>
        </a:solidFill>
      </dgm:spPr>
      <dgm:t>
        <a:bodyPr/>
        <a:lstStyle/>
        <a:p>
          <a:r>
            <a:rPr lang="ru-RU" dirty="0" smtClean="0"/>
            <a:t>Изменение ценностей и потребностей сотрудников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6FA3AF1-FC45-4900-858D-0ACAEB508FC8}" type="parTrans" cxnId="{CCC6F748-F3DE-43DF-8823-F729EE5D1D0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27789B7-37AC-419D-BE33-B121CFF8561E}" type="sibTrans" cxnId="{CCC6F748-F3DE-43DF-8823-F729EE5D1D0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09FEA8A-AD37-4723-BE66-24F20AB7C520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Глобальная трансформация 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рынка труда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E2AE7D5-33A8-41B6-BD68-A82391AF2697}" type="parTrans" cxnId="{5688AF21-7C73-4A50-B18B-D657A90E27F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929E12E-E9A6-41F0-A39C-82B57FEDA40F}" type="sibTrans" cxnId="{5688AF21-7C73-4A50-B18B-D657A90E27F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F3DFC1D-82D9-4450-B6CB-AE77028E2B5D}" type="pres">
      <dgm:prSet presAssocID="{48A1F867-EA97-4152-8C28-B6B2BCB4C38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4C10C6-537F-49C3-98DC-BE8F8F4F8C6A}" type="pres">
      <dgm:prSet presAssocID="{0CBA0EA8-B626-4071-AE52-59FC6E4ACD8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74B103-378B-49F3-BA06-FFAC981A5ABD}" type="pres">
      <dgm:prSet presAssocID="{9D32B832-F33E-4DBA-8ED7-01E6692481A7}" presName="sibTrans" presStyleCnt="0"/>
      <dgm:spPr/>
    </dgm:pt>
    <dgm:pt modelId="{85C644B8-A084-4B05-A8B8-48975B6B6774}" type="pres">
      <dgm:prSet presAssocID="{AB0B6F5A-01ED-4386-B922-C924B4293CA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6AD9F-5FA1-4EEB-A119-7F953AF349EB}" type="pres">
      <dgm:prSet presAssocID="{CA7BB9BD-68C5-43BC-8761-4A0EAEE729C4}" presName="sibTrans" presStyleCnt="0"/>
      <dgm:spPr/>
    </dgm:pt>
    <dgm:pt modelId="{55F10C9F-F43B-420F-8110-85E2607006C7}" type="pres">
      <dgm:prSet presAssocID="{41952E6D-9191-458D-9BCB-A614A9603E3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CBF861-DFF3-451F-936B-043ABFC081B4}" type="pres">
      <dgm:prSet presAssocID="{327789B7-37AC-419D-BE33-B121CFF8561E}" presName="sibTrans" presStyleCnt="0"/>
      <dgm:spPr/>
    </dgm:pt>
    <dgm:pt modelId="{1AA77D41-43A2-4A61-A109-472D19A4E1D1}" type="pres">
      <dgm:prSet presAssocID="{F09FEA8A-AD37-4723-BE66-24F20AB7C52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6C8487-BDEB-42D8-AF0B-12BC49C5A1A4}" type="presOf" srcId="{41952E6D-9191-458D-9BCB-A614A9603E30}" destId="{55F10C9F-F43B-420F-8110-85E2607006C7}" srcOrd="0" destOrd="0" presId="urn:microsoft.com/office/officeart/2005/8/layout/default#1"/>
    <dgm:cxn modelId="{D0477E10-B6A5-4BF6-A54D-D3C614CDCE08}" type="presOf" srcId="{0CBA0EA8-B626-4071-AE52-59FC6E4ACD89}" destId="{024C10C6-537F-49C3-98DC-BE8F8F4F8C6A}" srcOrd="0" destOrd="0" presId="urn:microsoft.com/office/officeart/2005/8/layout/default#1"/>
    <dgm:cxn modelId="{CCC6F748-F3DE-43DF-8823-F729EE5D1D01}" srcId="{48A1F867-EA97-4152-8C28-B6B2BCB4C38C}" destId="{41952E6D-9191-458D-9BCB-A614A9603E30}" srcOrd="2" destOrd="0" parTransId="{76FA3AF1-FC45-4900-858D-0ACAEB508FC8}" sibTransId="{327789B7-37AC-419D-BE33-B121CFF8561E}"/>
    <dgm:cxn modelId="{A87D7C00-FC2A-44A8-8261-F0BA4CC0B45D}" type="presOf" srcId="{48A1F867-EA97-4152-8C28-B6B2BCB4C38C}" destId="{CF3DFC1D-82D9-4450-B6CB-AE77028E2B5D}" srcOrd="0" destOrd="0" presId="urn:microsoft.com/office/officeart/2005/8/layout/default#1"/>
    <dgm:cxn modelId="{5688AF21-7C73-4A50-B18B-D657A90E27FA}" srcId="{48A1F867-EA97-4152-8C28-B6B2BCB4C38C}" destId="{F09FEA8A-AD37-4723-BE66-24F20AB7C520}" srcOrd="3" destOrd="0" parTransId="{CE2AE7D5-33A8-41B6-BD68-A82391AF2697}" sibTransId="{F929E12E-E9A6-41F0-A39C-82B57FEDA40F}"/>
    <dgm:cxn modelId="{B53591A8-DFD8-4FF3-953F-9DA1F394A5A7}" type="presOf" srcId="{F09FEA8A-AD37-4723-BE66-24F20AB7C520}" destId="{1AA77D41-43A2-4A61-A109-472D19A4E1D1}" srcOrd="0" destOrd="0" presId="urn:microsoft.com/office/officeart/2005/8/layout/default#1"/>
    <dgm:cxn modelId="{D33377AA-A9FD-41ED-8026-E443C4F2A175}" srcId="{48A1F867-EA97-4152-8C28-B6B2BCB4C38C}" destId="{0CBA0EA8-B626-4071-AE52-59FC6E4ACD89}" srcOrd="0" destOrd="0" parTransId="{002DAFCA-5F10-4641-AAAB-6F6EAFFA43E7}" sibTransId="{9D32B832-F33E-4DBA-8ED7-01E6692481A7}"/>
    <dgm:cxn modelId="{97BB0609-ACD8-4C4B-9017-2032FF2911A2}" type="presOf" srcId="{AB0B6F5A-01ED-4386-B922-C924B4293CA9}" destId="{85C644B8-A084-4B05-A8B8-48975B6B6774}" srcOrd="0" destOrd="0" presId="urn:microsoft.com/office/officeart/2005/8/layout/default#1"/>
    <dgm:cxn modelId="{F516FC6C-3C94-4C46-BE11-4E953ED5096C}" srcId="{48A1F867-EA97-4152-8C28-B6B2BCB4C38C}" destId="{AB0B6F5A-01ED-4386-B922-C924B4293CA9}" srcOrd="1" destOrd="0" parTransId="{84C98976-EB5F-448E-9CEB-D6DF4B905772}" sibTransId="{CA7BB9BD-68C5-43BC-8761-4A0EAEE729C4}"/>
    <dgm:cxn modelId="{32CA0022-BB17-4569-BACD-4DCDEBCD2DA0}" type="presParOf" srcId="{CF3DFC1D-82D9-4450-B6CB-AE77028E2B5D}" destId="{024C10C6-537F-49C3-98DC-BE8F8F4F8C6A}" srcOrd="0" destOrd="0" presId="urn:microsoft.com/office/officeart/2005/8/layout/default#1"/>
    <dgm:cxn modelId="{DD396105-E4C3-4A8F-92E9-BAD70264391F}" type="presParOf" srcId="{CF3DFC1D-82D9-4450-B6CB-AE77028E2B5D}" destId="{1E74B103-378B-49F3-BA06-FFAC981A5ABD}" srcOrd="1" destOrd="0" presId="urn:microsoft.com/office/officeart/2005/8/layout/default#1"/>
    <dgm:cxn modelId="{91ED7777-6250-4E81-A2F0-772595FA8960}" type="presParOf" srcId="{CF3DFC1D-82D9-4450-B6CB-AE77028E2B5D}" destId="{85C644B8-A084-4B05-A8B8-48975B6B6774}" srcOrd="2" destOrd="0" presId="urn:microsoft.com/office/officeart/2005/8/layout/default#1"/>
    <dgm:cxn modelId="{12CE35C5-AF25-4D0B-9587-3E6557BC814F}" type="presParOf" srcId="{CF3DFC1D-82D9-4450-B6CB-AE77028E2B5D}" destId="{A166AD9F-5FA1-4EEB-A119-7F953AF349EB}" srcOrd="3" destOrd="0" presId="urn:microsoft.com/office/officeart/2005/8/layout/default#1"/>
    <dgm:cxn modelId="{CB22F64D-CC25-4B18-AE22-9A05EAFDB43B}" type="presParOf" srcId="{CF3DFC1D-82D9-4450-B6CB-AE77028E2B5D}" destId="{55F10C9F-F43B-420F-8110-85E2607006C7}" srcOrd="4" destOrd="0" presId="urn:microsoft.com/office/officeart/2005/8/layout/default#1"/>
    <dgm:cxn modelId="{655691EC-4ACD-4F09-A890-CF7B7BAB8FE2}" type="presParOf" srcId="{CF3DFC1D-82D9-4450-B6CB-AE77028E2B5D}" destId="{B6CBF861-DFF3-451F-936B-043ABFC081B4}" srcOrd="5" destOrd="0" presId="urn:microsoft.com/office/officeart/2005/8/layout/default#1"/>
    <dgm:cxn modelId="{100D53AD-0E05-4C01-B16A-753F9C3EA861}" type="presParOf" srcId="{CF3DFC1D-82D9-4450-B6CB-AE77028E2B5D}" destId="{1AA77D41-43A2-4A61-A109-472D19A4E1D1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4C10C6-537F-49C3-98DC-BE8F8F4F8C6A}">
      <dsp:nvSpPr>
        <dsp:cNvPr id="0" name=""/>
        <dsp:cNvSpPr/>
      </dsp:nvSpPr>
      <dsp:spPr>
        <a:xfrm>
          <a:off x="1835318" y="2788"/>
          <a:ext cx="3477220" cy="2086332"/>
        </a:xfrm>
        <a:prstGeom prst="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Недостаточный уровень подготовки к еще не существующим видам деятельности 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35318" y="2788"/>
        <a:ext cx="3477220" cy="2086332"/>
      </dsp:txXfrm>
    </dsp:sp>
    <dsp:sp modelId="{85C644B8-A084-4B05-A8B8-48975B6B6774}">
      <dsp:nvSpPr>
        <dsp:cNvPr id="0" name=""/>
        <dsp:cNvSpPr/>
      </dsp:nvSpPr>
      <dsp:spPr>
        <a:xfrm>
          <a:off x="5660261" y="2788"/>
          <a:ext cx="3477220" cy="2086332"/>
        </a:xfrm>
        <a:prstGeom prst="rect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Научно-технический прогресс 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60261" y="2788"/>
        <a:ext cx="3477220" cy="2086332"/>
      </dsp:txXfrm>
    </dsp:sp>
    <dsp:sp modelId="{55F10C9F-F43B-420F-8110-85E2607006C7}">
      <dsp:nvSpPr>
        <dsp:cNvPr id="0" name=""/>
        <dsp:cNvSpPr/>
      </dsp:nvSpPr>
      <dsp:spPr>
        <a:xfrm>
          <a:off x="1835318" y="2436842"/>
          <a:ext cx="3477220" cy="2086332"/>
        </a:xfrm>
        <a:prstGeom prst="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Изменение ценностей и потребностей сотрудников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35318" y="2436842"/>
        <a:ext cx="3477220" cy="2086332"/>
      </dsp:txXfrm>
    </dsp:sp>
    <dsp:sp modelId="{1AA77D41-43A2-4A61-A109-472D19A4E1D1}">
      <dsp:nvSpPr>
        <dsp:cNvPr id="0" name=""/>
        <dsp:cNvSpPr/>
      </dsp:nvSpPr>
      <dsp:spPr>
        <a:xfrm>
          <a:off x="5660261" y="2436842"/>
          <a:ext cx="3477220" cy="2086332"/>
        </a:xfrm>
        <a:prstGeom prst="rect">
          <a:avLst/>
        </a:prstGeom>
        <a:solidFill>
          <a:schemeClr val="accent5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Глобальная трансформация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itchFamily="18" charset="0"/>
              <a:cs typeface="Times New Roman" pitchFamily="18" charset="0"/>
            </a:rPr>
            <a:t>рынка труда</a:t>
          </a:r>
          <a:endParaRPr lang="ru-RU" sz="2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60261" y="2436842"/>
        <a:ext cx="3477220" cy="2086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94B820AE-1B2A-445C-A4B2-53F384576E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35BC12C-CF8A-4105-A637-3CBF472604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BB132-54F2-4220-ACD1-3781FBD8318F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2E1266E-0183-4E8F-B15A-84742DCE61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2778227-954E-404E-AF04-7C532D66E7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F62D6-C5AE-49CC-9150-67E0182FD5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8170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63344-A22F-45A9-A10C-31F08DFCB817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7E5C0-88C3-4B74-A4E9-535928EC8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7E5C0-88C3-4B74-A4E9-535928EC828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CC1583-19C2-445C-95FA-A70871E05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3A5486A-C161-425C-A383-9D1AA1977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2C422A5-B09C-47C4-9C8A-9B9C0517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B7E6C82-6792-4FBB-A79A-3F80C4AF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855793-DEBA-4AE8-B065-700CB954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2433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6AB12F-3919-42A5-9D52-28C1DE36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B5FE983-91ED-40FC-9704-B9703B862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35FD293-9E72-4E85-80A3-FF4D8D8E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23688E-55E4-4D81-890E-EC336702E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47A172E-A83B-408A-B0A4-2E5F7035D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85129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533554-5169-4CC7-A4B9-9D141DCB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108A324-4A63-43E6-9BBD-85864AB68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77C24C4-894C-409E-9E39-69CFA6E20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0037769-3786-46C2-A86D-ED5F8347B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481EAF2-D9EA-4EE8-B9A7-F2E9680D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9621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679DA0-77CA-42D1-9E41-301657ACE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3C4ACEA-FC89-4D93-8E7C-FE16DB6CB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D149FBB-7482-43D8-98B8-BF5BFD052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95205ED-E192-4047-A673-F6E4B0004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878A468-C1C1-4B5B-B81A-B95CA4BF0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74FA79D-0246-4C47-B9A0-628545E6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76076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2D9698-40DB-4AB0-BD05-36AA0D1E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B14F902-6425-4FA6-93D4-724C523F5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A049BD2-C62A-4E57-B887-C32B05B19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7E74049-94B3-49AA-8CD7-9172B01C5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7109F05-4687-4CFD-A436-163973A05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EAC0CE0-2AB5-4CBD-8E60-2ABDF657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B3D1275-E8E5-480E-90E1-4EADE740B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BCDE941-E13C-4D42-AF56-C64BB08D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04453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70D95C-0797-4F7D-BC50-20E74033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6A4E088-2564-49AE-8E4F-8DD392A1C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1D8E9E9-6661-4367-AB64-688C61CD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15DA628-06E5-4D9C-A79C-DB0B4A4F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66736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F5E2C55-0969-41E2-8FFB-082F86A7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2CE4470-2816-455C-8E37-FC40595D6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0095C40-48B2-41DD-A014-024576B7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75544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5042B5-EF30-4606-8317-A279D26E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AA24599-6234-48CF-AD9E-314A84EAE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3D57904-A3CD-4307-A279-44285096D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EA95DA4-8BB1-4E7F-AF48-045C67366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465630F-C522-48EC-9F1F-E5EB2360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721C11B-307E-411A-A095-F9ECC0B47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36702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431920-2195-4E28-AA90-D5435E4B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91F81EF-CBFD-4115-A513-0A50A4CDC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AC7EBD3-6E69-4898-8DE6-878FC9E5F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E07ABFA-DDA1-49CD-87EA-ED4C5270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3580AF6-21B1-4083-AAB1-2DACA204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8C60580-281C-47D0-9648-B147512E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198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CEC1A4-0E58-49C3-B439-240A1A98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D451F3B-FD5E-4E7C-85E3-1969A7FCC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8B9DA68-4033-4F4D-BA02-F06DD5780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E2F5F98-4F93-4447-9EB7-B7EBA245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E1C79D1-9967-4DDF-A07B-505B1BB8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23770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0057E58-D846-4199-8F9E-1C0B7031A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14FF0D0-E51B-4909-9B60-E67E657A9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3366614-09B2-4A72-B948-DF23AB341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5A4C8D8-0894-4668-A55F-A450833BE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EE9E2D4-6B9E-42F2-85D8-22619C9B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305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tx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=""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=""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347060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0"/>
            <a:ext cx="12192000" cy="234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4070D4A9-B599-4348-B256-0E428B8B8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5813" y="1314450"/>
            <a:ext cx="10664825" cy="10350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6EF77BD0-0A00-4EB4-9CDD-5A98ACBE15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843213"/>
            <a:ext cx="10612438" cy="37814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A9322F2F-857E-4FE4-BE4D-D21B4515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352163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4509000"/>
            <a:ext cx="12192000" cy="234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4070D4A9-B599-4348-B256-0E428B8B8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5813" y="1314450"/>
            <a:ext cx="10664825" cy="29245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D6F7538-3390-41DD-B230-F5083FB82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55937"/>
            <a:ext cx="10515600" cy="9179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682573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AB6D58-97DC-44E4-9E0A-561EED96B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000" y="365125"/>
            <a:ext cx="7732800" cy="1038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0"/>
            <a:ext cx="285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E46014F-1F57-473C-840B-91CF6FA9A7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6638" y="1673225"/>
            <a:ext cx="7785100" cy="495141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3956873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65125"/>
            <a:ext cx="5257801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FB3E60-2F82-4C12-95B3-7ACC1B0E5862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="" xmlns:a16="http://schemas.microsoft.com/office/drawing/2014/main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50" y="-575"/>
            <a:ext cx="5186362" cy="685857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  <a:solidFill>
            <a:schemeClr val="accent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=""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=""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33588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8445962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95E16D1-998B-48A7-9C66-2F192101B82F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48120B5-0C92-46E1-BAA0-BA8A5399D9C2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7BF0CE19-D07F-45F4-8B53-F4AE3EAC0AF5}"/>
              </a:ext>
            </a:extLst>
          </p:cNvPr>
          <p:cNvGrpSpPr/>
          <p:nvPr userDrawn="1"/>
        </p:nvGrpSpPr>
        <p:grpSpPr>
          <a:xfrm>
            <a:off x="4161000" y="15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56D0ED7C-6F6D-4A0C-B5BF-D4C886121974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9" name="Блок-схема: объединение 8">
              <a:extLst>
                <a:ext uri="{FF2B5EF4-FFF2-40B4-BE49-F238E27FC236}">
                  <a16:creationId xmlns="" xmlns:a16="http://schemas.microsoft.com/office/drawing/2014/main" id="{F6313D72-2173-410E-9DAC-5F683BF77D8C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9D0FFF0F-DED0-4533-AA04-278237E63B65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01E034F0-B288-495E-B8C4-5A4D6270B72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="" xmlns:a16="http://schemas.microsoft.com/office/drawing/2014/main" id="{7F3095C1-9AE8-47F3-8F8B-8B149C02C892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Рисунок 2">
            <a:extLst>
              <a:ext uri="{FF2B5EF4-FFF2-40B4-BE49-F238E27FC236}">
                <a16:creationId xmlns="" xmlns:a16="http://schemas.microsoft.com/office/drawing/2014/main" id="{9563E350-4964-48DA-95EE-507A76F6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8" y="9000"/>
            <a:ext cx="5186362" cy="333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Заголовок 16">
            <a:extLst>
              <a:ext uri="{FF2B5EF4-FFF2-40B4-BE49-F238E27FC236}">
                <a16:creationId xmlns="" xmlns:a16="http://schemas.microsoft.com/office/drawing/2014/main" id="{E44DF226-C979-4C53-9AB3-F30F19A6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1"/>
            <a:ext cx="525780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="" xmlns:a16="http://schemas.microsoft.com/office/drawing/2014/main" id="{C0D997C5-63D2-40A5-8978-8A0E7A482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="" xmlns:a16="http://schemas.microsoft.com/office/drawing/2014/main" id="{0DC8507B-223A-4D10-9873-5F8CBA1FA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4638" y="3519000"/>
            <a:ext cx="5186362" cy="333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2639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73640FF5-D492-4210-9DE4-D7B66426125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D1C3AA05-E7C7-4C27-A908-2E47AFEBA600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="" xmlns:a16="http://schemas.microsoft.com/office/drawing/2014/main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8190832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1">
            <a:extLst>
              <a:ext uri="{FF2B5EF4-FFF2-40B4-BE49-F238E27FC236}">
                <a16:creationId xmlns="" xmlns:a16="http://schemas.microsoft.com/office/drawing/2014/main" id="{AC7B45C4-0029-484F-BC10-E13FF562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34000"/>
            <a:ext cx="11341100" cy="103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F8FF044D-1DB9-4B7C-9D24-F0D3A3DD3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450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738784A2-81B9-4C54-8F48-52CB72EF9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5341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="" xmlns:a16="http://schemas.microsoft.com/office/drawing/2014/main" id="{21C4B4FC-EB7C-4B83-9B03-36AC76ADC6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1675" y="23034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="" xmlns:a16="http://schemas.microsoft.com/office/drawing/2014/main" id="{FC421DAD-9956-40BC-B396-121BDF5220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450" y="40581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="" xmlns:a16="http://schemas.microsoft.com/office/drawing/2014/main" id="{0596AFFC-6327-4316-8A52-555C5499A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6109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709A8CBC-B10E-4729-8664-C17D4F6947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76000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Текст 4">
            <a:extLst>
              <a:ext uri="{FF2B5EF4-FFF2-40B4-BE49-F238E27FC236}">
                <a16:creationId xmlns="" xmlns:a16="http://schemas.microsoft.com/office/drawing/2014/main" id="{05550F69-FB7F-4160-902B-8FE3C5C275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39" y="1493838"/>
            <a:ext cx="11341100" cy="6270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7703596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presentation-creation.ru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8E8430-DDB9-4451-9D36-B3AF2E769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BE93D94-3035-46FC-A88F-4C3D803A5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FC1E060-1FC4-4335-BB7B-E97E627F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3E2BF-9ADC-477C-B985-ED6A3FE2C52E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6DED04A-12F8-4119-ACB5-AA522965E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DF0D0D2-7346-4BE2-B3F5-7DE8403A2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21"/>
            <a:extLst>
              <a:ext uri="{FF2B5EF4-FFF2-40B4-BE49-F238E27FC236}">
                <a16:creationId xmlns="" xmlns:a16="http://schemas.microsoft.com/office/drawing/2014/main" id="{43780347-ADC3-4039-95E5-9DAF405C2D48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568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5" r:id="rId3"/>
    <p:sldLayoutId id="2147483667" r:id="rId4"/>
    <p:sldLayoutId id="2147483666" r:id="rId5"/>
    <p:sldLayoutId id="2147483661" r:id="rId6"/>
    <p:sldLayoutId id="2147483662" r:id="rId7"/>
    <p:sldLayoutId id="2147483663" r:id="rId8"/>
    <p:sldLayoutId id="2147483664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mailto:a.mirzoeva@inno.mgimo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7A3F9B0-C61E-4C60-847E-58C20F285C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C3A62C24-D04B-48C3-AA2C-139B09BA2CCB}"/>
              </a:ext>
            </a:extLst>
          </p:cNvPr>
          <p:cNvSpPr/>
          <p:nvPr/>
        </p:nvSpPr>
        <p:spPr>
          <a:xfrm>
            <a:off x="1236000" y="683550"/>
            <a:ext cx="9720000" cy="5467500"/>
          </a:xfrm>
          <a:prstGeom prst="rect">
            <a:avLst/>
          </a:prstGeom>
          <a:solidFill>
            <a:schemeClr val="tx2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F517E966-A564-45E1-84EA-531571F52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1000" y="2574000"/>
            <a:ext cx="9630000" cy="3195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3"/>
                </a:solidFill>
              </a:rPr>
              <a:t>						</a:t>
            </a:r>
            <a:br>
              <a:rPr lang="ru-RU" b="1" dirty="0" smtClean="0">
                <a:solidFill>
                  <a:schemeClr val="accent3"/>
                </a:solidFill>
              </a:rPr>
            </a:br>
            <a:r>
              <a:rPr lang="ru-RU" b="1" dirty="0" smtClean="0">
                <a:solidFill>
                  <a:schemeClr val="accent3"/>
                </a:solidFill>
              </a:rPr>
              <a:t/>
            </a:r>
            <a:br>
              <a:rPr lang="ru-RU" b="1" dirty="0" smtClean="0">
                <a:solidFill>
                  <a:schemeClr val="accent3"/>
                </a:solidFill>
              </a:rPr>
            </a:br>
            <a:r>
              <a:rPr lang="ru-RU" b="1" dirty="0" smtClean="0">
                <a:solidFill>
                  <a:schemeClr val="accent3"/>
                </a:solidFill>
              </a:rPr>
              <a:t/>
            </a:r>
            <a:br>
              <a:rPr lang="ru-RU" b="1" dirty="0" smtClean="0">
                <a:solidFill>
                  <a:schemeClr val="accent3"/>
                </a:solidFill>
              </a:rPr>
            </a:br>
            <a:r>
              <a:rPr lang="ru-RU" b="1" dirty="0" smtClean="0">
                <a:solidFill>
                  <a:schemeClr val="accent3"/>
                </a:solidFill>
              </a:rPr>
              <a:t/>
            </a:r>
            <a:br>
              <a:rPr lang="ru-RU" b="1" dirty="0" smtClean="0">
                <a:solidFill>
                  <a:schemeClr val="accent3"/>
                </a:solidFill>
              </a:rPr>
            </a:br>
            <a:r>
              <a:rPr lang="ru-RU" b="1" dirty="0" smtClean="0">
                <a:solidFill>
                  <a:schemeClr val="accent3"/>
                </a:solidFill>
              </a:rPr>
              <a:t/>
            </a:r>
            <a:br>
              <a:rPr lang="ru-RU" b="1" dirty="0" smtClean="0">
                <a:solidFill>
                  <a:schemeClr val="accent3"/>
                </a:solidFill>
              </a:rPr>
            </a:br>
            <a:r>
              <a:rPr lang="ru-RU" b="1" dirty="0" smtClean="0">
                <a:solidFill>
                  <a:schemeClr val="accent3"/>
                </a:solidFill>
              </a:rPr>
              <a:t/>
            </a:r>
            <a:br>
              <a:rPr lang="ru-RU" b="1" dirty="0" smtClean="0">
                <a:solidFill>
                  <a:schemeClr val="accent3"/>
                </a:solidFill>
              </a:rPr>
            </a:br>
            <a:r>
              <a:rPr lang="ru-RU" sz="4700" b="1" dirty="0" smtClean="0">
                <a:solidFill>
                  <a:schemeClr val="bg1"/>
                </a:solidFill>
              </a:rPr>
              <a:t>ОБРАЗОВАНИЕ ДЛЯ ЧЕЛОВЕКА БУДУЩЕГО. </a:t>
            </a:r>
            <a:br>
              <a:rPr lang="ru-RU" sz="4700" b="1" dirty="0" smtClean="0">
                <a:solidFill>
                  <a:schemeClr val="bg1"/>
                </a:solidFill>
              </a:rPr>
            </a:br>
            <a:r>
              <a:rPr lang="ru-RU" sz="4400" b="1" dirty="0" smtClean="0">
                <a:solidFill>
                  <a:schemeClr val="bg1"/>
                </a:solidFill>
              </a:rPr>
              <a:t>КЛЮЧЕВЫЕ КОМПЕТЕНЦИИ И НОВЫЕ ВОЗМОЖНОСТИ</a:t>
            </a:r>
            <a:r>
              <a:rPr lang="ru-RU" sz="4400" b="1" dirty="0" smtClean="0">
                <a:solidFill>
                  <a:schemeClr val="bg1"/>
                </a:solidFill>
              </a:rPr>
              <a:t/>
            </a:r>
            <a:br>
              <a:rPr lang="ru-RU" sz="4400" b="1" dirty="0" smtClean="0">
                <a:solidFill>
                  <a:schemeClr val="bg1"/>
                </a:solidFill>
              </a:rPr>
            </a:b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8" name="Подзаголовок 7">
            <a:extLst>
              <a:ext uri="{FF2B5EF4-FFF2-40B4-BE49-F238E27FC236}">
                <a16:creationId xmlns="" xmlns:a16="http://schemas.microsoft.com/office/drawing/2014/main" id="{E2BDACE4-4494-4579-AE66-C36AE5DA6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6000" y="5094000"/>
            <a:ext cx="9144000" cy="800762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chemeClr val="bg1"/>
                </a:solidFill>
              </a:rPr>
              <a:t>А.М. Мирзоева, директор Школы бизнеса</a:t>
            </a:r>
          </a:p>
          <a:p>
            <a:pPr algn="l"/>
            <a:r>
              <a:rPr lang="ru-RU" sz="1600" dirty="0" smtClean="0">
                <a:solidFill>
                  <a:schemeClr val="bg1"/>
                </a:solidFill>
              </a:rPr>
              <a:t> и международных компетенций </a:t>
            </a:r>
          </a:p>
          <a:p>
            <a:pPr algn="l"/>
            <a:r>
              <a:rPr lang="ru-RU" sz="1600" dirty="0" smtClean="0">
                <a:solidFill>
                  <a:schemeClr val="bg1"/>
                </a:solidFill>
              </a:rPr>
              <a:t>МГИМО МИД России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B7677A69-23E8-4468-B0C1-F200BA6A0BB0}"/>
              </a:ext>
            </a:extLst>
          </p:cNvPr>
          <p:cNvSpPr/>
          <p:nvPr/>
        </p:nvSpPr>
        <p:spPr>
          <a:xfrm>
            <a:off x="456450" y="257400"/>
            <a:ext cx="11318400" cy="636660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lum bright="100000" contrast="-17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52" t="44961" r="28320" b="44806"/>
          <a:stretch/>
        </p:blipFill>
        <p:spPr>
          <a:xfrm>
            <a:off x="8886000" y="5184000"/>
            <a:ext cx="2034136" cy="615839"/>
          </a:xfrm>
          <a:prstGeom prst="rect">
            <a:avLst/>
          </a:prstGeom>
        </p:spPr>
      </p:pic>
      <p:pic>
        <p:nvPicPr>
          <p:cNvPr id="1028" name="Picture 4" descr="https://mgimo.ru/upload/logo/mgimo_logo_ru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6000" y="684000"/>
            <a:ext cx="1133540" cy="117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956136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88714640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B8AE3AC5-8DCB-496C-8E63-AC9FF0F4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78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Человеческий капитал: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вызовы глобальной трансформации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6ACD048D-76D9-41CB-88F8-FD08228D74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По масштабу и силе воздействия на  образование, отрасли экономики стран, происходящие в настоящее время цифровые трансформации не имеют исторических аналогов.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 Высокая неопределенность, подвижность и многообразие сред, в которых приходится функционировать</a:t>
            </a:r>
            <a:r>
              <a:rPr lang="en-US" dirty="0" smtClean="0">
                <a:solidFill>
                  <a:schemeClr val="accent1"/>
                </a:solidFill>
              </a:rPr>
              <a:t>,</a:t>
            </a:r>
            <a:r>
              <a:rPr lang="ru-RU" dirty="0" smtClean="0">
                <a:solidFill>
                  <a:schemeClr val="accent1"/>
                </a:solidFill>
              </a:rPr>
              <a:t> влияют на траекторию формирования индустрий будущего.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ru-RU" dirty="0">
              <a:solidFill>
                <a:schemeClr val="accent1"/>
              </a:solidFill>
            </a:endParaRPr>
          </a:p>
          <a:p>
            <a:r>
              <a:rPr lang="ru-RU" dirty="0" smtClean="0">
                <a:solidFill>
                  <a:schemeClr val="accent1"/>
                </a:solidFill>
              </a:rPr>
              <a:t>О наступлении «кадрового голода» говорят многие руководители компаний</a:t>
            </a:r>
            <a:r>
              <a:rPr lang="en-US" dirty="0" smtClean="0">
                <a:solidFill>
                  <a:schemeClr val="accent1"/>
                </a:solidFill>
              </a:rPr>
              <a:t>. </a:t>
            </a:r>
            <a:endParaRPr lang="ru-RU" dirty="0">
              <a:solidFill>
                <a:schemeClr val="accent1"/>
              </a:solidFill>
            </a:endParaRPr>
          </a:p>
          <a:p>
            <a:r>
              <a:rPr lang="ru-RU" dirty="0" smtClean="0">
                <a:solidFill>
                  <a:schemeClr val="accent1"/>
                </a:solidFill>
              </a:rPr>
              <a:t>Активное проникновение технологий Индустрии 4.0 во все отрасли экономики диктуют  образованию новые требования.</a:t>
            </a:r>
          </a:p>
          <a:p>
            <a:pPr marL="0" indent="0">
              <a:buNone/>
            </a:pP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0ED081E3-0EEC-47D6-8B2C-F43BA723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050" y="157955"/>
            <a:ext cx="10515600" cy="196604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«Кадровый голод» </a:t>
            </a:r>
            <a:br>
              <a:rPr lang="ru-RU" sz="4800" b="1" dirty="0" smtClean="0">
                <a:solidFill>
                  <a:schemeClr val="bg1"/>
                </a:solidFill>
              </a:rPr>
            </a:br>
            <a:r>
              <a:rPr lang="ru-RU" sz="4800" b="1" dirty="0" smtClean="0">
                <a:solidFill>
                  <a:schemeClr val="bg1"/>
                </a:solidFill>
              </a:rPr>
              <a:t>и компетенции будущего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20841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D973365-E85A-4643-9099-CDA91C9484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1000" y="819000"/>
            <a:ext cx="10664825" cy="1080298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chemeClr val="accent1"/>
                </a:solidFill>
              </a:rPr>
              <a:t>Ключевые компетенции — драйверы цифровой экономики, наряду с традиционными (комплексное решение проблем, управление людьми, </a:t>
            </a:r>
            <a:r>
              <a:rPr lang="ru-RU" sz="2600" dirty="0" err="1" smtClean="0">
                <a:solidFill>
                  <a:schemeClr val="accent1"/>
                </a:solidFill>
              </a:rPr>
              <a:t>коллаборация</a:t>
            </a:r>
            <a:r>
              <a:rPr lang="ru-RU" sz="2600" dirty="0" smtClean="0">
                <a:solidFill>
                  <a:schemeClr val="accent1"/>
                </a:solidFill>
              </a:rPr>
              <a:t>):</a:t>
            </a:r>
            <a:endParaRPr lang="en-US" sz="2600" dirty="0">
              <a:solidFill>
                <a:schemeClr val="accent1"/>
              </a:solidFill>
            </a:endParaRPr>
          </a:p>
        </p:txBody>
      </p:sp>
      <p:sp>
        <p:nvSpPr>
          <p:cNvPr id="11" name="Заголовок 10">
            <a:extLst>
              <a:ext uri="{FF2B5EF4-FFF2-40B4-BE49-F238E27FC236}">
                <a16:creationId xmlns="" xmlns:a16="http://schemas.microsoft.com/office/drawing/2014/main" id="{38022A2A-50B5-4871-A59F-ABCA1427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5937"/>
            <a:ext cx="11384999" cy="91793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Ключевые компетенции «цифровой экономики»*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9E73FA07-4361-4E74-B66C-6278CCCB1973}"/>
              </a:ext>
            </a:extLst>
          </p:cNvPr>
          <p:cNvSpPr/>
          <p:nvPr/>
        </p:nvSpPr>
        <p:spPr>
          <a:xfrm>
            <a:off x="606000" y="5184000"/>
            <a:ext cx="369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Аналитические навыки и работа с большими данными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bg1"/>
                </a:solidFill>
              </a:rPr>
              <a:t>Дружественность к технологиям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7FF278AC-357B-45F0-A87E-A0217D1A8341}"/>
              </a:ext>
            </a:extLst>
          </p:cNvPr>
          <p:cNvSpPr/>
          <p:nvPr/>
        </p:nvSpPr>
        <p:spPr>
          <a:xfrm>
            <a:off x="4386000" y="5229000"/>
            <a:ext cx="34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bg1"/>
                </a:solidFill>
              </a:rPr>
              <a:t>Гибридные компетенции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err="1" smtClean="0">
                <a:solidFill>
                  <a:schemeClr val="bg1"/>
                </a:solidFill>
              </a:rPr>
              <a:t>Трансдисциплинарность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bg1"/>
                </a:solidFill>
              </a:rPr>
              <a:t>Многозадачность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42CAEB54-E0A4-40D4-AE1C-09A8B53BA38A}"/>
              </a:ext>
            </a:extLst>
          </p:cNvPr>
          <p:cNvSpPr/>
          <p:nvPr/>
        </p:nvSpPr>
        <p:spPr>
          <a:xfrm>
            <a:off x="8346000" y="5184000"/>
            <a:ext cx="30318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b="1" dirty="0" err="1" smtClean="0">
                <a:solidFill>
                  <a:schemeClr val="bg1"/>
                </a:solidFill>
              </a:rPr>
              <a:t>Креативность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bg1"/>
                </a:solidFill>
              </a:rPr>
              <a:t>Критическое мышление</a:t>
            </a: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bg1"/>
                </a:solidFill>
              </a:rPr>
              <a:t>Когнитивная гибкос</a:t>
            </a:r>
            <a:r>
              <a:rPr lang="ru-RU" sz="1600" b="1" dirty="0" smtClean="0">
                <a:solidFill>
                  <a:schemeClr val="bg1"/>
                </a:solidFill>
              </a:rPr>
              <a:t>ть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8202" name="Picture 10" descr="Практическая помощь по цифровой трансформации бизне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000" y="2169000"/>
            <a:ext cx="3330000" cy="2979474"/>
          </a:xfrm>
          <a:prstGeom prst="rect">
            <a:avLst/>
          </a:prstGeom>
          <a:noFill/>
        </p:spPr>
      </p:pic>
      <p:pic>
        <p:nvPicPr>
          <p:cNvPr id="8204" name="Picture 12" descr="Минобрнауки проверит цифровые компетенции педагогов | Газета педагог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1000" y="2169000"/>
            <a:ext cx="3240000" cy="2925000"/>
          </a:xfrm>
          <a:prstGeom prst="rect">
            <a:avLst/>
          </a:prstGeom>
          <a:noFill/>
        </p:spPr>
      </p:pic>
      <p:pic>
        <p:nvPicPr>
          <p:cNvPr id="8206" name="Picture 14" descr="ИЦО МГПУ и ЭДТЕХ создадут Центр цифровых компетенций - МГП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1000" y="2214000"/>
            <a:ext cx="3510000" cy="29250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136000" y="6488668"/>
            <a:ext cx="100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* По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данным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доклада</a:t>
            </a:r>
            <a:r>
              <a:rPr lang="en-US" i="1" dirty="0" smtClean="0">
                <a:solidFill>
                  <a:schemeClr val="bg1"/>
                </a:solidFill>
              </a:rPr>
              <a:t> «Jobs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of Tomorrow» (World Economic Forum, January 2020)</a:t>
            </a: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2373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12084735-0FBD-40D7-8737-954EEEC29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Образовательные программы МГИМО</a:t>
            </a:r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A4883533-5008-4C5F-A550-02EDC6400E2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4BA129B6-C92A-489B-A0AA-DDF76B9E1F2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825DEE2C-AE56-4E8B-ADDF-B0052E29083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352D1394-ECF3-4B9F-88E4-F7CF9D6B27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5450" y="1449000"/>
            <a:ext cx="11341100" cy="2475000"/>
          </a:xfrm>
        </p:spPr>
        <p:txBody>
          <a:bodyPr numCol="3" spcCol="144000"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/>
              <a:t>Цифровые финансы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Искусственный интеллект</a:t>
            </a:r>
            <a:endParaRPr lang="en-US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Анализ данных и управление на основе данных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Обработка текстовых данных (</a:t>
            </a:r>
            <a:r>
              <a:rPr lang="en-US" sz="2400" dirty="0" smtClean="0"/>
              <a:t>NLP</a:t>
            </a:r>
            <a:r>
              <a:rPr lang="en-US" sz="2400" dirty="0" smtClean="0"/>
              <a:t>)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Цифровая </a:t>
            </a:r>
            <a:r>
              <a:rPr lang="ru-RU" sz="2400" dirty="0" smtClean="0"/>
              <a:t>экономика</a:t>
            </a:r>
            <a:endParaRPr lang="en-US" sz="2400" dirty="0" smtClean="0"/>
          </a:p>
          <a:p>
            <a:pPr marL="266700" indent="-266700">
              <a:buFont typeface="Wingdings" pitchFamily="2" charset="2"/>
              <a:buChar char="ü"/>
            </a:pPr>
            <a:r>
              <a:rPr lang="ru-RU" sz="2400" dirty="0" smtClean="0"/>
              <a:t>Когнитивные исследования и </a:t>
            </a:r>
            <a:r>
              <a:rPr lang="ru-RU" sz="2400" dirty="0" err="1" smtClean="0"/>
              <a:t>нейротехнологии</a:t>
            </a:r>
            <a:r>
              <a:rPr lang="ru-RU" sz="2400" dirty="0" smtClean="0"/>
              <a:t> в международных отношениях</a:t>
            </a:r>
          </a:p>
          <a:p>
            <a:pPr marL="266700" indent="-266700">
              <a:buFont typeface="Wingdings" pitchFamily="2" charset="2"/>
              <a:buChar char="ü"/>
            </a:pPr>
            <a:r>
              <a:rPr lang="ru-RU" sz="2400" dirty="0" smtClean="0"/>
              <a:t>Цифровая дипломатия</a:t>
            </a:r>
            <a:endParaRPr lang="en-US" sz="2400" dirty="0" smtClean="0"/>
          </a:p>
          <a:p>
            <a:pPr marL="266700" indent="-266700">
              <a:buFont typeface="Wingdings" pitchFamily="2" charset="2"/>
              <a:buChar char="ü"/>
            </a:pPr>
            <a:r>
              <a:rPr lang="ru-RU" sz="2400" dirty="0" smtClean="0"/>
              <a:t>Управление цифровой трансформацией</a:t>
            </a:r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Менеджмент </a:t>
            </a:r>
            <a:r>
              <a:rPr lang="ru-RU" sz="2400" dirty="0" smtClean="0"/>
              <a:t>в </a:t>
            </a:r>
            <a:r>
              <a:rPr lang="ru-RU" sz="2400" dirty="0" err="1" smtClean="0"/>
              <a:t>креативных</a:t>
            </a:r>
            <a:r>
              <a:rPr lang="ru-RU" sz="2400" dirty="0" smtClean="0"/>
              <a:t> индустриях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Менеджмент устойчивого развития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Климат и углеродное регулирование</a:t>
            </a:r>
            <a:endParaRPr lang="en-US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59585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E893E3A9-6396-47AA-8648-E22DFF86D681}"/>
              </a:ext>
            </a:extLst>
          </p:cNvPr>
          <p:cNvSpPr txBox="1">
            <a:spLocks/>
          </p:cNvSpPr>
          <p:nvPr/>
        </p:nvSpPr>
        <p:spPr>
          <a:xfrm>
            <a:off x="516000" y="1719000"/>
            <a:ext cx="4432499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 smtClean="0">
                <a:solidFill>
                  <a:schemeClr val="accent1"/>
                </a:solidFill>
              </a:rPr>
              <a:t>СПАСИБО</a:t>
            </a:r>
            <a:r>
              <a:rPr lang="en-US" sz="7200" b="1" dirty="0" smtClean="0">
                <a:solidFill>
                  <a:schemeClr val="accent1"/>
                </a:solidFill>
              </a:rPr>
              <a:t>!</a:t>
            </a:r>
            <a:endParaRPr lang="en-US" sz="7200" b="1" dirty="0" smtClean="0">
              <a:solidFill>
                <a:schemeClr val="accent1"/>
              </a:solidFill>
            </a:endParaRPr>
          </a:p>
          <a:p>
            <a:pPr algn="ctr"/>
            <a:endParaRPr lang="en-US" sz="2800" b="1" dirty="0" smtClean="0">
              <a:solidFill>
                <a:schemeClr val="accent1"/>
              </a:solidFill>
            </a:endParaRPr>
          </a:p>
          <a:p>
            <a:pPr algn="ctr"/>
            <a:endParaRPr lang="en-US" sz="2800" b="1" dirty="0" smtClean="0">
              <a:solidFill>
                <a:schemeClr val="accent1"/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1"/>
                </a:solidFill>
                <a:hlinkClick r:id="rId2"/>
              </a:rPr>
              <a:t>a.mirzoeva@inno.mgimo.ru</a:t>
            </a:r>
            <a:endParaRPr lang="en-US" sz="2800" dirty="0" smtClean="0">
              <a:solidFill>
                <a:schemeClr val="accent1"/>
              </a:solidFill>
            </a:endParaRPr>
          </a:p>
          <a:p>
            <a:pPr algn="ctr"/>
            <a:endParaRPr lang="ru-RU" sz="2800" b="1" dirty="0">
              <a:solidFill>
                <a:schemeClr val="accent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7CC195D-4F53-456A-AD4C-BB5F6DA16B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9924" y="1322017"/>
            <a:ext cx="6266076" cy="417738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1" name="Текст 11">
            <a:extLst>
              <a:ext uri="{FF2B5EF4-FFF2-40B4-BE49-F238E27FC236}">
                <a16:creationId xmlns="" xmlns:a16="http://schemas.microsoft.com/office/drawing/2014/main" id="{2038F74A-EA8F-439E-9748-492716191358}"/>
              </a:ext>
            </a:extLst>
          </p:cNvPr>
          <p:cNvSpPr txBox="1">
            <a:spLocks/>
          </p:cNvSpPr>
          <p:nvPr/>
        </p:nvSpPr>
        <p:spPr>
          <a:xfrm>
            <a:off x="536820" y="2557844"/>
            <a:ext cx="3883104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0694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025373"/>
      </a:dk2>
      <a:lt2>
        <a:srgbClr val="E7E6E6"/>
      </a:lt2>
      <a:accent1>
        <a:srgbClr val="025373"/>
      </a:accent1>
      <a:accent2>
        <a:srgbClr val="0378A6"/>
      </a:accent2>
      <a:accent3>
        <a:srgbClr val="F2CB05"/>
      </a:accent3>
      <a:accent4>
        <a:srgbClr val="D6D6D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145</Words>
  <Application>Microsoft Office PowerPoint</Application>
  <PresentationFormat>Произвольный</PresentationFormat>
  <Paragraphs>44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           ОБРАЗОВАНИЕ ДЛЯ ЧЕЛОВЕКА БУДУЩЕГО.  КЛЮЧЕВЫЕ КОМПЕТЕНЦИИ И НОВЫЕ ВОЗМОЖНОСТИ </vt:lpstr>
      <vt:lpstr>Человеческий капитал:  вызовы глобальной трансформации</vt:lpstr>
      <vt:lpstr>«Кадровый голод»  и компетенции будущего</vt:lpstr>
      <vt:lpstr>Ключевые компетенции «цифровой экономики»*</vt:lpstr>
      <vt:lpstr>Образовательные программы МГИМО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Mirzoeva_A_M</cp:lastModifiedBy>
  <cp:revision>74</cp:revision>
  <dcterms:created xsi:type="dcterms:W3CDTF">2020-06-21T13:18:43Z</dcterms:created>
  <dcterms:modified xsi:type="dcterms:W3CDTF">2024-03-29T05:51:16Z</dcterms:modified>
</cp:coreProperties>
</file>