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8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>
      <p:cViewPr varScale="1">
        <p:scale>
          <a:sx n="111" d="100"/>
          <a:sy n="111" d="100"/>
        </p:scale>
        <p:origin x="16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1F5DC-861F-414E-A356-7EA2C2FEE1FC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01320-DE02-45A6-9046-8C4B3732739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42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9986D7-0B7B-A545-8E49-3462BAF19C4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00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au.su/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://www.ibchr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mailto:hr@ibc.ru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2.png"/><Relationship Id="rId4" Type="http://schemas.openxmlformats.org/officeDocument/2006/relationships/hyperlink" Target="http://www.ibchr1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78304"/>
            <a:ext cx="5798983" cy="2667743"/>
          </a:xfrm>
        </p:spPr>
        <p:txBody>
          <a:bodyPr/>
          <a:lstStyle/>
          <a:p>
            <a:r>
              <a:rPr lang="en-US" sz="6000" dirty="0"/>
              <a:t>Larissa </a:t>
            </a:r>
            <a:r>
              <a:rPr lang="en-US" sz="6000" dirty="0" err="1"/>
              <a:t>bogdanova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645024"/>
            <a:ext cx="8640960" cy="18002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CEO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IBC HUMAN RESOURCES RECRUITING AGENCY</a:t>
            </a:r>
            <a:endParaRPr lang="ru-RU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</a:t>
            </a:r>
            <a:r>
              <a:rPr lang="en-US" sz="14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perates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</a:t>
            </a:r>
            <a:r>
              <a:rPr lang="en-US" sz="1400" dirty="0" err="1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ussia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since</a:t>
            </a:r>
            <a:r>
              <a:rPr lang="ru-RU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1996</a:t>
            </a:r>
            <a:r>
              <a:rPr lang="en-US" sz="1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u="sng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www.ibchr.ru</a:t>
            </a:r>
            <a:endParaRPr lang="en-US" sz="1400" u="sng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300" u="sng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PRESIDENT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OF ASSOCIATION OF RECRUITING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AGENCIES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(ARA) </a:t>
            </a:r>
            <a:r>
              <a:rPr lang="en-US" sz="1400" u="sng" dirty="0">
                <a:solidFill>
                  <a:srgbClr val="0563C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www.</a:t>
            </a:r>
            <a:r>
              <a:rPr lang="ru-RU" sz="1400" u="sng" dirty="0">
                <a:solidFill>
                  <a:srgbClr val="0563C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arau.su</a:t>
            </a:r>
            <a:endParaRPr lang="en-US" sz="14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u="sng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www.</a:t>
            </a:r>
            <a:r>
              <a:rPr lang="ru-RU" u="sng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arau.su</a:t>
            </a:r>
            <a:endParaRPr lang="ru-RU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C8EE382-BC9C-6847-802D-35CA37FBB6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941" y="5877272"/>
            <a:ext cx="1589320" cy="581813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"/>
          <a:stretch/>
        </p:blipFill>
        <p:spPr bwMode="auto">
          <a:xfrm>
            <a:off x="5899511" y="5613108"/>
            <a:ext cx="2035572" cy="93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755279F-4C60-5CE4-1951-E28F1B47FD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28184" y="360986"/>
            <a:ext cx="2769969" cy="3068014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5555879"/>
            <a:ext cx="1046980" cy="1046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164269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3206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global workforce gap by 2030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348880"/>
            <a:ext cx="5112568" cy="3096344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Shortage of Skilled Workers - 85.2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mln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Shortage in Technology - 4.3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mln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. specialists worldwide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Shortage of Healthcare Workers - 15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mln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. doctors, nurses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988840"/>
            <a:ext cx="3490074" cy="36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7F5C59-1195-3D3D-5453-34D548400B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849888"/>
            <a:ext cx="1589320" cy="581813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4698668-2EDE-C43F-7DC5-AD5C18C717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"/>
          <a:stretch/>
        </p:blipFill>
        <p:spPr bwMode="auto">
          <a:xfrm>
            <a:off x="6474625" y="5674533"/>
            <a:ext cx="2035572" cy="93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908928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global workforce gap by 2030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4973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Shortage of Workers in Industry and Manufacturing - 2.1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mln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Global Teacher Shortage - over 69 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mln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. new teachers.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0575" y="3042034"/>
            <a:ext cx="4384339" cy="318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F8C47E0-18B5-CA99-6ACC-2AD788767E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6" y="5939738"/>
            <a:ext cx="1589320" cy="581813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FCDDCB4-DE92-1909-5D43-39A1386064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"/>
          <a:stretch/>
        </p:blipFill>
        <p:spPr bwMode="auto">
          <a:xfrm>
            <a:off x="6823080" y="5659902"/>
            <a:ext cx="2035572" cy="93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27044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36904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The workforce shortage worldwide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852936"/>
            <a:ext cx="4978896" cy="1656184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In the USA –  6.5 million by 2030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In Europe – 2 million by 2030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In Russia – 4 million people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6"/>
          <a:stretch/>
        </p:blipFill>
        <p:spPr bwMode="auto">
          <a:xfrm>
            <a:off x="4932040" y="1772816"/>
            <a:ext cx="4070142" cy="384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9FF807E-6C11-48AB-5B8F-BCC4AC5C272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5877272"/>
            <a:ext cx="1589320" cy="581813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4EE5B94-ABF1-AFB7-F337-B69E66CF26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"/>
          <a:stretch/>
        </p:blipFill>
        <p:spPr bwMode="auto">
          <a:xfrm>
            <a:off x="6557892" y="5701917"/>
            <a:ext cx="2035572" cy="93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209684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91264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From 2025 to 2030 Top 9 </a:t>
            </a:r>
            <a:br>
              <a:rPr lang="en-US" dirty="0"/>
            </a:br>
            <a:r>
              <a:rPr lang="en-US" sz="3100" dirty="0"/>
              <a:t>of the most promising fields are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1. Artificial Intelligence and Machine Learning Specialists.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2. Data Analysts and Data Scientists.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3. Cybersecurity Specialists.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4. Biotechnology and Genetics Experts.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5. VR/AR Developers and Virtual Reality Specialists.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6. Environmental and Sustainability Specialists.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7. Robotics and Automation Engineers.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8. Healthcare Professionals (Telemedicine and Digital Health).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9. Online Education Instructors and Mentors.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1D53EBA-D971-2B44-390C-BEBFC15B845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930717"/>
            <a:ext cx="1589320" cy="581813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818674F-3EF3-7EBB-BA63-9DDAD94D97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"/>
          <a:stretch/>
        </p:blipFill>
        <p:spPr bwMode="auto">
          <a:xfrm>
            <a:off x="6683740" y="5659902"/>
            <a:ext cx="2035572" cy="93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43143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147248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Building a career as a recent graduate is a vital process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7620000" cy="4281339"/>
          </a:xfrm>
        </p:spPr>
        <p:txBody>
          <a:bodyPr/>
          <a:lstStyle/>
          <a:p>
            <a:r>
              <a:rPr lang="en-US" u="sng" dirty="0">
                <a:solidFill>
                  <a:schemeClr val="bg2">
                    <a:lumMod val="10000"/>
                  </a:schemeClr>
                </a:solidFill>
              </a:rPr>
              <a:t>Six recommendations to succeed in careers:</a:t>
            </a:r>
            <a:endParaRPr lang="ru-RU" u="sng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1. Gain Experience through Internships and Volunteering.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2. Continuously Develop Your Skills</a:t>
            </a:r>
            <a:r>
              <a:rPr lang="ru-RU" dirty="0">
                <a:solidFill>
                  <a:schemeClr val="bg2">
                    <a:lumMod val="10000"/>
                  </a:schemeClr>
                </a:solidFill>
              </a:rPr>
              <a:t>:</a:t>
            </a:r>
          </a:p>
          <a:p>
            <a:r>
              <a:rPr lang="en-US" i="1" dirty="0">
                <a:solidFill>
                  <a:schemeClr val="bg2">
                    <a:lumMod val="10000"/>
                  </a:schemeClr>
                </a:solidFill>
              </a:rPr>
              <a:t>Soft skills. Communication</a:t>
            </a:r>
            <a:r>
              <a:rPr lang="ru-RU" i="1" dirty="0">
                <a:solidFill>
                  <a:schemeClr val="bg2">
                    <a:lumMod val="10000"/>
                  </a:schemeClr>
                </a:solidFill>
              </a:rPr>
              <a:t>.</a:t>
            </a:r>
            <a:r>
              <a:rPr lang="en-US" i="1" dirty="0">
                <a:solidFill>
                  <a:schemeClr val="bg2">
                    <a:lumMod val="10000"/>
                  </a:schemeClr>
                </a:solidFill>
              </a:rPr>
              <a:t> Teamwork. Time management. And problem-solving skills will help you succeed in any job.</a:t>
            </a:r>
            <a:endParaRPr lang="ru-RU" i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3. Build a Professional Network.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4. Create and Develop Your Personal Brand.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5. Learn from Mentors. Find a mentor.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6. Keep Updating Your Knowledge and Learning New Things.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AAF025D-6E58-7857-18DF-3C467340AA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5949280"/>
            <a:ext cx="1589320" cy="581813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0891C728-6783-5230-DC1B-8FBFFE713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"/>
          <a:stretch/>
        </p:blipFill>
        <p:spPr bwMode="auto">
          <a:xfrm>
            <a:off x="6667215" y="5657613"/>
            <a:ext cx="2035572" cy="93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364875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D123A3F-90FB-B347-ADC1-CBB46CD7248A}"/>
              </a:ext>
            </a:extLst>
          </p:cNvPr>
          <p:cNvSpPr txBox="1"/>
          <p:nvPr/>
        </p:nvSpPr>
        <p:spPr>
          <a:xfrm>
            <a:off x="3275856" y="1570055"/>
            <a:ext cx="38074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800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707</a:t>
            </a:r>
            <a:r>
              <a:rPr lang="en-US" sz="2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5580</a:t>
            </a:r>
            <a:endParaRPr lang="ru-RU" sz="20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hr@ibc.ru</a:t>
            </a:r>
            <a:endParaRPr lang="ru-RU" sz="2000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CEO LARISSA</a:t>
            </a:r>
            <a:r>
              <a:rPr lang="en-US" sz="2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BOGDANOVA</a:t>
            </a:r>
            <a:endParaRPr lang="ru-RU" sz="2000" b="1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</a:t>
            </a:r>
            <a:r>
              <a:rPr lang="en-US" sz="2000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.ibchr1.ru</a:t>
            </a:r>
            <a:endParaRPr lang="en-US" sz="2000" dirty="0">
              <a:solidFill>
                <a:srgbClr val="0070C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1C8EE382-BC9C-6847-802D-35CA37FBB6D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803341"/>
            <a:ext cx="1474013" cy="539602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2824FB6-4F52-0AA3-ED4F-EAD99E75C7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5536" y="1197568"/>
            <a:ext cx="2475339" cy="425362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7A6E9FF-97FF-6696-31B6-4DF64F37E62D}"/>
              </a:ext>
            </a:extLst>
          </p:cNvPr>
          <p:cNvSpPr txBox="1"/>
          <p:nvPr/>
        </p:nvSpPr>
        <p:spPr>
          <a:xfrm>
            <a:off x="530518" y="260648"/>
            <a:ext cx="80829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+mj-lt"/>
              </a:rPr>
              <a:t>CONTACT</a:t>
            </a:r>
            <a:r>
              <a:rPr lang="en-US" sz="3200" b="1" dirty="0"/>
              <a:t> </a:t>
            </a:r>
            <a:r>
              <a:rPr lang="en-US" sz="3200" b="1" dirty="0">
                <a:latin typeface="+mj-lt"/>
              </a:rPr>
              <a:t>US TODAY</a:t>
            </a:r>
            <a:endParaRPr lang="ru-RU" sz="3200" b="1" dirty="0">
              <a:latin typeface="+mj-lt"/>
            </a:endParaRP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F43EAB2F-8CC8-263A-0FCB-67733A7D6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496" y="4348346"/>
            <a:ext cx="2249006" cy="22490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70AA31C8-4C01-662F-8CB2-47321B647B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4"/>
          <a:stretch/>
        </p:blipFill>
        <p:spPr bwMode="auto">
          <a:xfrm>
            <a:off x="6577909" y="5484159"/>
            <a:ext cx="2035572" cy="9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710318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Другая 3">
      <a:dk1>
        <a:srgbClr val="FF9933"/>
      </a:dk1>
      <a:lt1>
        <a:sysClr val="window" lastClr="FFFFFF"/>
      </a:lt1>
      <a:dk2>
        <a:srgbClr val="FF9933"/>
      </a:dk2>
      <a:lt2>
        <a:srgbClr val="EEECE1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396</TotalTime>
  <Words>324</Words>
  <Application>Microsoft Macintosh PowerPoint</Application>
  <PresentationFormat>Экран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Arial Black</vt:lpstr>
      <vt:lpstr>Calibri</vt:lpstr>
      <vt:lpstr>Главная</vt:lpstr>
      <vt:lpstr>Larissa bogdanova</vt:lpstr>
      <vt:lpstr>The global workforce gap by 2030</vt:lpstr>
      <vt:lpstr>The global workforce gap by 2030</vt:lpstr>
      <vt:lpstr>The workforce shortage worldwide</vt:lpstr>
      <vt:lpstr>From 2025 to 2030 Top 9  of the most promising fields are</vt:lpstr>
      <vt:lpstr>Building a career as a recent graduate is a vital process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Larissa bogdanova</dc:title>
  <dc:creator>Марьяна</dc:creator>
  <cp:lastModifiedBy>Лариса Богданова</cp:lastModifiedBy>
  <cp:revision>21</cp:revision>
  <dcterms:created xsi:type="dcterms:W3CDTF">2024-11-12T11:38:40Z</dcterms:created>
  <dcterms:modified xsi:type="dcterms:W3CDTF">2024-11-13T03:05:37Z</dcterms:modified>
</cp:coreProperties>
</file>