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290" r:id="rId2"/>
    <p:sldId id="4282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1"/>
    <p:restoredTop sz="94655"/>
  </p:normalViewPr>
  <p:slideViewPr>
    <p:cSldViewPr snapToGrid="0">
      <p:cViewPr varScale="1">
        <p:scale>
          <a:sx n="96" d="100"/>
          <a:sy n="96" d="100"/>
        </p:scale>
        <p:origin x="136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8A902-8850-7D36-42B5-3F5242456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B726B1-01CE-F211-1E5E-582442406C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C5A12A-7F38-0710-60B5-CE923F2F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492730-C463-FDAC-8889-5D0DE0812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6B5A01-A02F-995B-5D3F-F8653EDE1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15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4D39C2-8849-64A4-A748-5D406C3EF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D037D2-6C8B-63BD-94D3-BC420D9DD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5B2197-C9A5-3092-4632-EDF765057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66B118-7A84-2D05-871B-005F0606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CB8C02-0FE6-7200-35D2-949B57B90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35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4C004A-6F46-81CC-FC0D-DEDB79E342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B7C1B3-01E9-CD9C-842D-FBF184942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550E24-BDF0-A183-938A-0E897DBA5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D75035-8EE4-C234-E419-894A369A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2D96C8-25B6-5551-BE3B-A553B7B0A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566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690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32C30-5B3D-7FEF-54A3-20C535BA0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3BB81D-57B2-3F29-1D8B-4D9C97E41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7F3C1-E75C-8828-DEC7-C13A43F89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F3E285-3DA8-723C-4CCC-CD7E6D2DF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79F421-A691-9503-3301-DD28AC68A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26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DE5F30-CE8C-F663-1700-B6D2DC059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A982E2-B74A-6D8E-1C4B-8E3E6D8C8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E174F4-87EE-EA94-D217-AD222B655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E9ECC-1F0F-BC30-E23B-9B0F7C2AD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7F20B1-EF51-BC24-2633-3CABDF6C5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71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0B240E-37ED-B11A-91B5-F2D3DB84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0FC09E-A5AA-F383-3CBE-2CC538E00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90B567-B0EE-BD4F-679E-03DB22F38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5080F6-A9CB-C974-8BEF-C3DD2A34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2F0A61-9575-588B-A8A2-610826BB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623AE3-FFAA-6832-604F-DA59D647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2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ACC993-6E48-04BE-10C2-8D7B2281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4DD712-DBE7-BFE1-F14A-D1468C0A9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DE977B9-C92D-B2C5-D316-6E478933A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433EB72-F72E-22E9-DBEF-86E6697ED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5EA1633-DBBA-D841-0ECB-4AEF09E78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B42146-6ABA-C357-BF01-31EBE2CD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F596C6-808E-B2E9-3197-A6BF4DF2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6845B1-8FD1-5156-181D-6E342628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46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778BD9-385E-BFC8-2EDA-215A15174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712986-A7C6-2AB9-1CAF-EBC4B50D9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742145-9768-A552-6CAF-0C103379D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2A54B-2CBA-FBB0-19F9-494DFFCD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77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9495468-49D1-DFC8-9DAC-58F299A0A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B9FC3E-6062-4A35-6F34-22EFBDF5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C7FFEC-E470-53AB-ABAA-7A66019A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34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E9578-EF64-1ED1-62F8-6ADBCF6E9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9B84BC-8009-F4B4-08A1-D06BAFD2C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E2643E-109F-5154-5703-9AFD1D6C5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4C61E9-882F-C905-D528-955984B0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169A56-D48C-A505-7F64-DEF2C8C2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FC7CF6-52E0-D7A3-D6B0-37C2B16F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28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AC7C6-E6A6-97C7-CEED-823D0BF0F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FFFB2B-440C-AE85-F29F-9E7B7A3975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071A0A-EE84-19C3-DC14-A6F22574B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526D1F-EBC0-3252-41F0-9FF3A269B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B81EC1-CFD1-A4A4-2328-E5C251BA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032C95-F268-C0EC-C0F8-DA7805081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44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86BFA0-E5B5-C6ED-D71E-1E59C6D05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8E2671-D422-A12F-9305-ED117B3F7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8522BD-6137-2E4F-D47A-562669EF6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7A1255-E54F-D14D-A91F-B77B31415A0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186257-7256-E941-9C1B-785C1603D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68DF06-E9E2-CA5F-95A6-F796A4D0F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DF593-E991-0840-8914-D6E43AAAC8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59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3DAAB-2CD3-9F58-9016-3CDCC7179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C9FAD79-EAB0-E6B7-C7E3-78294F0125E2}"/>
              </a:ext>
            </a:extLst>
          </p:cNvPr>
          <p:cNvGrpSpPr/>
          <p:nvPr/>
        </p:nvGrpSpPr>
        <p:grpSpPr>
          <a:xfrm>
            <a:off x="246300" y="-2104308"/>
            <a:ext cx="13687226" cy="12391831"/>
            <a:chOff x="5300281" y="5407493"/>
            <a:chExt cx="1879700" cy="1701800"/>
          </a:xfrm>
          <a:solidFill>
            <a:schemeClr val="bg1">
              <a:lumMod val="95000"/>
              <a:alpha val="54000"/>
            </a:schemeClr>
          </a:solidFill>
          <a:effectLst/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C3E765D-FEF3-9A58-083F-75CE0C6B38DB}"/>
                </a:ext>
              </a:extLst>
            </p:cNvPr>
            <p:cNvSpPr/>
            <p:nvPr/>
          </p:nvSpPr>
          <p:spPr>
            <a:xfrm rot="2100000">
              <a:off x="5300281" y="5725344"/>
              <a:ext cx="1879700" cy="106609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875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D3EAF8D-68A7-C635-583B-ABDF63FFE01B}"/>
                </a:ext>
              </a:extLst>
            </p:cNvPr>
            <p:cNvSpPr/>
            <p:nvPr/>
          </p:nvSpPr>
          <p:spPr>
            <a:xfrm rot="5400000" flipH="1">
              <a:off x="5389231" y="5775793"/>
              <a:ext cx="1701800" cy="965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875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769FC09-8338-9498-BE7F-A176CEF55760}"/>
                </a:ext>
              </a:extLst>
            </p:cNvPr>
            <p:cNvSpPr/>
            <p:nvPr/>
          </p:nvSpPr>
          <p:spPr>
            <a:xfrm rot="19500000" flipH="1">
              <a:off x="5300281" y="5725344"/>
              <a:ext cx="1879700" cy="106609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875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70C27E5-249F-5C5F-561C-A90C30D1826B}"/>
              </a:ext>
            </a:extLst>
          </p:cNvPr>
          <p:cNvGrpSpPr/>
          <p:nvPr/>
        </p:nvGrpSpPr>
        <p:grpSpPr>
          <a:xfrm>
            <a:off x="3274926" y="3278275"/>
            <a:ext cx="5967045" cy="1944720"/>
            <a:chOff x="5224800" y="3930624"/>
            <a:chExt cx="9547272" cy="311155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6D60F78-01B8-774D-A4E0-2DA2842F54A1}"/>
                </a:ext>
              </a:extLst>
            </p:cNvPr>
            <p:cNvGrpSpPr/>
            <p:nvPr/>
          </p:nvGrpSpPr>
          <p:grpSpPr>
            <a:xfrm>
              <a:off x="5224800" y="4474880"/>
              <a:ext cx="9547272" cy="2525820"/>
              <a:chOff x="1491788" y="3528162"/>
              <a:chExt cx="9547272" cy="25258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A517877-6C22-61BA-9481-0712D6C407EE}"/>
                  </a:ext>
                </a:extLst>
              </p:cNvPr>
              <p:cNvSpPr txBox="1"/>
              <p:nvPr/>
            </p:nvSpPr>
            <p:spPr>
              <a:xfrm>
                <a:off x="1491788" y="4034967"/>
                <a:ext cx="9547272" cy="2019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spc="375" dirty="0">
                    <a:solidFill>
                      <a:srgbClr val="24346C"/>
                    </a:solidFill>
                    <a:latin typeface="Montserrat" panose="00000500000000000000" pitchFamily="50" charset="0"/>
                    <a:ea typeface="Roboto Medium" panose="02000000000000000000" pitchFamily="2" charset="0"/>
                    <a:cs typeface="Segoe UI" panose="020B0502040204020203" pitchFamily="34" charset="0"/>
                  </a:rPr>
                  <a:t>Saad Laraqui, PhD</a:t>
                </a:r>
              </a:p>
              <a:p>
                <a:pPr algn="ctr"/>
                <a:r>
                  <a:rPr lang="fr-FR" sz="2400" b="1" spc="375" dirty="0">
                    <a:solidFill>
                      <a:srgbClr val="24346C"/>
                    </a:solidFill>
                    <a:latin typeface="Montserrat" panose="00000500000000000000" pitchFamily="50" charset="0"/>
                    <a:ea typeface="Roboto Medium" panose="02000000000000000000" pitchFamily="2" charset="0"/>
                    <a:cs typeface="Segoe UI" panose="020B0502040204020203" pitchFamily="34" charset="0"/>
                  </a:rPr>
                  <a:t>Associate Dean of </a:t>
                </a:r>
                <a:r>
                  <a:rPr lang="fr-FR" sz="2400" b="1" spc="375" dirty="0" err="1">
                    <a:solidFill>
                      <a:srgbClr val="24346C"/>
                    </a:solidFill>
                    <a:latin typeface="Montserrat" panose="00000500000000000000" pitchFamily="50" charset="0"/>
                    <a:ea typeface="Roboto Medium" panose="02000000000000000000" pitchFamily="2" charset="0"/>
                    <a:cs typeface="Segoe UI" panose="020B0502040204020203" pitchFamily="34" charset="0"/>
                  </a:rPr>
                  <a:t>Research</a:t>
                </a:r>
                <a:endParaRPr lang="fr-FR" sz="2400" b="1" spc="375" dirty="0">
                  <a:solidFill>
                    <a:srgbClr val="24346C"/>
                  </a:solidFill>
                  <a:latin typeface="Montserrat" panose="00000500000000000000" pitchFamily="50" charset="0"/>
                  <a:ea typeface="Roboto Medium" panose="02000000000000000000" pitchFamily="2" charset="0"/>
                  <a:cs typeface="Segoe UI" panose="020B0502040204020203" pitchFamily="34" charset="0"/>
                </a:endParaRPr>
              </a:p>
              <a:p>
                <a:pPr algn="ctr"/>
                <a:r>
                  <a:rPr lang="fr-FR" sz="2400" i="1" spc="375" dirty="0">
                    <a:solidFill>
                      <a:srgbClr val="24346C"/>
                    </a:solidFill>
                    <a:latin typeface="Montserrat" panose="00000500000000000000" pitchFamily="50" charset="0"/>
                    <a:ea typeface="Roboto Medium" panose="02000000000000000000" pitchFamily="2" charset="0"/>
                    <a:cs typeface="Segoe UI" panose="020B0502040204020203" pitchFamily="34" charset="0"/>
                  </a:rPr>
                  <a:t>Casablanca, Morocco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E7825DA-BE1D-BB8B-7959-99CE360BF2FC}"/>
                  </a:ext>
                </a:extLst>
              </p:cNvPr>
              <p:cNvSpPr txBox="1"/>
              <p:nvPr/>
            </p:nvSpPr>
            <p:spPr>
              <a:xfrm>
                <a:off x="2593849" y="3528162"/>
                <a:ext cx="6964109" cy="443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200" b="1" spc="375" dirty="0">
                    <a:solidFill>
                      <a:schemeClr val="bg2">
                        <a:lumMod val="75000"/>
                      </a:schemeClr>
                    </a:solidFill>
                    <a:latin typeface="Montserrat" panose="00000500000000000000" pitchFamily="50" charset="0"/>
                    <a:ea typeface="Roboto Medium" panose="02000000000000000000" pitchFamily="2" charset="0"/>
                    <a:cs typeface="Segoe UI" panose="020B0502040204020203" pitchFamily="34" charset="0"/>
                  </a:rPr>
                  <a:t>ESCA ECOLE DE MANAGEMENT</a:t>
                </a:r>
              </a:p>
            </p:txBody>
          </p:sp>
        </p:grp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E3D0C21-2593-2078-E5FA-BF57C36B24F8}"/>
                </a:ext>
              </a:extLst>
            </p:cNvPr>
            <p:cNvSpPr/>
            <p:nvPr/>
          </p:nvSpPr>
          <p:spPr>
            <a:xfrm>
              <a:off x="5416389" y="3930624"/>
              <a:ext cx="8644260" cy="3111552"/>
            </a:xfrm>
            <a:custGeom>
              <a:avLst/>
              <a:gdLst>
                <a:gd name="connsiteX0" fmla="*/ 0 w 10241889"/>
                <a:gd name="connsiteY0" fmla="*/ 2921544 h 3686628"/>
                <a:gd name="connsiteX1" fmla="*/ 81248 w 10241889"/>
                <a:gd name="connsiteY1" fmla="*/ 2921544 h 3686628"/>
                <a:gd name="connsiteX2" fmla="*/ 81248 w 10241889"/>
                <a:gd name="connsiteY2" fmla="*/ 3604458 h 3686628"/>
                <a:gd name="connsiteX3" fmla="*/ 10152164 w 10241889"/>
                <a:gd name="connsiteY3" fmla="*/ 3604458 h 3686628"/>
                <a:gd name="connsiteX4" fmla="*/ 10152164 w 10241889"/>
                <a:gd name="connsiteY4" fmla="*/ 2921544 h 3686628"/>
                <a:gd name="connsiteX5" fmla="*/ 10241889 w 10241889"/>
                <a:gd name="connsiteY5" fmla="*/ 2921544 h 3686628"/>
                <a:gd name="connsiteX6" fmla="*/ 10241889 w 10241889"/>
                <a:gd name="connsiteY6" fmla="*/ 3686628 h 3686628"/>
                <a:gd name="connsiteX7" fmla="*/ 0 w 10241889"/>
                <a:gd name="connsiteY7" fmla="*/ 3686628 h 3686628"/>
                <a:gd name="connsiteX8" fmla="*/ 0 w 10241889"/>
                <a:gd name="connsiteY8" fmla="*/ 0 h 3686628"/>
                <a:gd name="connsiteX9" fmla="*/ 10241889 w 10241889"/>
                <a:gd name="connsiteY9" fmla="*/ 0 h 3686628"/>
                <a:gd name="connsiteX10" fmla="*/ 10241889 w 10241889"/>
                <a:gd name="connsiteY10" fmla="*/ 765084 h 3686628"/>
                <a:gd name="connsiteX11" fmla="*/ 10152164 w 10241889"/>
                <a:gd name="connsiteY11" fmla="*/ 765084 h 3686628"/>
                <a:gd name="connsiteX12" fmla="*/ 10152164 w 10241889"/>
                <a:gd name="connsiteY12" fmla="*/ 82169 h 3686628"/>
                <a:gd name="connsiteX13" fmla="*/ 81248 w 10241889"/>
                <a:gd name="connsiteY13" fmla="*/ 82169 h 3686628"/>
                <a:gd name="connsiteX14" fmla="*/ 81248 w 10241889"/>
                <a:gd name="connsiteY14" fmla="*/ 765084 h 3686628"/>
                <a:gd name="connsiteX15" fmla="*/ 0 w 10241889"/>
                <a:gd name="connsiteY15" fmla="*/ 765084 h 3686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241889" h="3686628">
                  <a:moveTo>
                    <a:pt x="0" y="2921544"/>
                  </a:moveTo>
                  <a:lnTo>
                    <a:pt x="81248" y="2921544"/>
                  </a:lnTo>
                  <a:lnTo>
                    <a:pt x="81248" y="3604458"/>
                  </a:lnTo>
                  <a:lnTo>
                    <a:pt x="10152164" y="3604458"/>
                  </a:lnTo>
                  <a:lnTo>
                    <a:pt x="10152164" y="2921544"/>
                  </a:lnTo>
                  <a:lnTo>
                    <a:pt x="10241889" y="2921544"/>
                  </a:lnTo>
                  <a:lnTo>
                    <a:pt x="10241889" y="3686628"/>
                  </a:lnTo>
                  <a:lnTo>
                    <a:pt x="0" y="3686628"/>
                  </a:lnTo>
                  <a:close/>
                  <a:moveTo>
                    <a:pt x="0" y="0"/>
                  </a:moveTo>
                  <a:lnTo>
                    <a:pt x="10241889" y="0"/>
                  </a:lnTo>
                  <a:lnTo>
                    <a:pt x="10241889" y="765084"/>
                  </a:lnTo>
                  <a:lnTo>
                    <a:pt x="10152164" y="765084"/>
                  </a:lnTo>
                  <a:lnTo>
                    <a:pt x="10152164" y="82169"/>
                  </a:lnTo>
                  <a:lnTo>
                    <a:pt x="81248" y="82169"/>
                  </a:lnTo>
                  <a:lnTo>
                    <a:pt x="81248" y="765084"/>
                  </a:lnTo>
                  <a:lnTo>
                    <a:pt x="0" y="765084"/>
                  </a:lnTo>
                  <a:close/>
                </a:path>
              </a:pathLst>
            </a:custGeom>
            <a:solidFill>
              <a:srgbClr val="FAD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id-ID" sz="1125"/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41D2EB4E-EC30-0C0E-DA14-ED4650CD0D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035"/>
          <a:stretch/>
        </p:blipFill>
        <p:spPr>
          <a:xfrm>
            <a:off x="4197381" y="450955"/>
            <a:ext cx="3797239" cy="204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27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6D469905-4675-4960-28A0-1F636F8CE59B}"/>
              </a:ext>
            </a:extLst>
          </p:cNvPr>
          <p:cNvSpPr/>
          <p:nvPr/>
        </p:nvSpPr>
        <p:spPr>
          <a:xfrm rot="10800000">
            <a:off x="-45324" y="-11877"/>
            <a:ext cx="1700870" cy="6902906"/>
          </a:xfrm>
          <a:prstGeom prst="triangle">
            <a:avLst>
              <a:gd name="adj" fmla="val 10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7BCF1A0-AAF8-D9EE-AA6E-CC3641F93C62}"/>
              </a:ext>
            </a:extLst>
          </p:cNvPr>
          <p:cNvSpPr txBox="1"/>
          <p:nvPr/>
        </p:nvSpPr>
        <p:spPr>
          <a:xfrm>
            <a:off x="1941763" y="300136"/>
            <a:ext cx="10091679" cy="65954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000" b="1" spc="750">
                <a:solidFill>
                  <a:srgbClr val="002060"/>
                </a:solidFill>
                <a:latin typeface="Abadi" panose="020B0604020104020204" pitchFamily="34" charset="0"/>
                <a:ea typeface="+mj-ea"/>
                <a:cs typeface="+mj-cs"/>
              </a:defRPr>
            </a:lvl1pPr>
          </a:lstStyle>
          <a:p>
            <a:r>
              <a:rPr lang="en-US" sz="2000" dirty="0"/>
              <a:t>AI Impact on Business and Education Ecosystem Wellbeing at ESCA Ecole de Management </a:t>
            </a:r>
            <a:endParaRPr lang="fr-MA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57F0266-4300-525B-EA3F-091C22FC37C3}"/>
              </a:ext>
            </a:extLst>
          </p:cNvPr>
          <p:cNvSpPr/>
          <p:nvPr/>
        </p:nvSpPr>
        <p:spPr>
          <a:xfrm>
            <a:off x="1636900" y="399081"/>
            <a:ext cx="129116" cy="449451"/>
          </a:xfrm>
          <a:prstGeom prst="rect">
            <a:avLst/>
          </a:prstGeom>
          <a:solidFill>
            <a:schemeClr val="accent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343065-13D5-8F4D-CBB0-B37A16F1E665}"/>
              </a:ext>
            </a:extLst>
          </p:cNvPr>
          <p:cNvSpPr txBox="1"/>
          <p:nvPr/>
        </p:nvSpPr>
        <p:spPr>
          <a:xfrm>
            <a:off x="940901" y="2120349"/>
            <a:ext cx="118739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/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ESCA and AI Transformation</a:t>
            </a:r>
          </a:p>
          <a:p>
            <a:pPr marL="228600" marR="0"/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Personalized Learning and Engagement at ESCA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Operational Efficiency and Scalability for Growth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Expanding Access through AI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Curriculum Innovation with AI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Shaping Talent and Leadership with an Ethical Lens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Challenges of AI – Privacy and Fairness at ESCA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ESCA’s Vision – Human-Centered AI Integration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28600" marR="0"/>
            <a:endParaRPr lang="en-US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/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Commitment to Shaping Tomorrow’s Leaders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Path forward for ESCA and AI-driven leadership</a:t>
            </a:r>
          </a:p>
        </p:txBody>
      </p:sp>
    </p:spTree>
    <p:extLst>
      <p:ext uri="{BB962C8B-B14F-4D97-AF65-F5344CB8AC3E}">
        <p14:creationId xmlns:p14="http://schemas.microsoft.com/office/powerpoint/2010/main" val="2466638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89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Montserrat</vt:lpstr>
      <vt:lpstr>Symbol</vt:lpstr>
      <vt:lpstr>Thème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Loubna ASSABBAB</dc:creator>
  <cp:lastModifiedBy>Saad Laraqui</cp:lastModifiedBy>
  <cp:revision>2</cp:revision>
  <dcterms:created xsi:type="dcterms:W3CDTF">2024-11-11T17:27:34Z</dcterms:created>
  <dcterms:modified xsi:type="dcterms:W3CDTF">2024-11-12T14:29:51Z</dcterms:modified>
</cp:coreProperties>
</file>