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257" r:id="rId2"/>
    <p:sldId id="297" r:id="rId3"/>
    <p:sldId id="264" r:id="rId4"/>
    <p:sldId id="289" r:id="rId5"/>
    <p:sldId id="290" r:id="rId6"/>
    <p:sldId id="294" r:id="rId7"/>
    <p:sldId id="293" r:id="rId8"/>
    <p:sldId id="291" r:id="rId9"/>
    <p:sldId id="292" r:id="rId10"/>
    <p:sldId id="295" r:id="rId11"/>
    <p:sldId id="296" r:id="rId12"/>
    <p:sldId id="268" r:id="rId13"/>
    <p:sldId id="267" r:id="rId14"/>
    <p:sldId id="271" r:id="rId15"/>
    <p:sldId id="272" r:id="rId16"/>
    <p:sldId id="285" r:id="rId17"/>
    <p:sldId id="276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F0D9"/>
    <a:srgbClr val="007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5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6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9D662A-901B-4AD4-84B3-A98181B602E8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FB5DDB-0084-40B6-B9F7-C778022425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14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9323CA-8961-4DCF-BD90-91D350A6C315}" type="datetime1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380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4BD6-C8BD-4054-8922-F04F98ACF191}" type="datetime1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3988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2B12-63D5-4FD7-B2A3-1E4656D700A9}" type="datetime1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4766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C6D37-6DA6-4D82-A8A2-06E2234AF815}" type="datetime1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861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3A7D77-301B-4BE5-80D9-D9C6689EF564}" type="datetime1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79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5E20C-EB30-4C0A-9041-DBBA346A5299}" type="datetime1">
              <a:rPr lang="ru-RU" smtClean="0"/>
              <a:t>12.11.2024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685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DA5196-A2EA-4EF8-AFDC-B1F17D92EF81}" type="datetime1">
              <a:rPr lang="ru-RU" smtClean="0"/>
              <a:t>12.11.2024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030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BD1C7-D7B2-4D2E-8B13-C7530590A92D}" type="datetime1">
              <a:rPr lang="ru-RU" smtClean="0"/>
              <a:t>12.11.2024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780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913E90-2AEE-4D8D-B5AB-6F6915C980B8}" type="datetime1">
              <a:rPr lang="ru-RU" smtClean="0"/>
              <a:t>12.11.2024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6232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E0131-8F5C-4F9C-9F73-660569C141B4}" type="datetime1">
              <a:rPr lang="ru-RU" smtClean="0"/>
              <a:t>12.11.2024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7441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9E822-FB79-434C-8399-2A708E1ED008}" type="datetime1">
              <a:rPr lang="ru-RU" smtClean="0"/>
              <a:t>12.11.2024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249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B4152-9507-40FD-B1B1-74E927A03959}" type="datetime1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D5FE24-6362-44B1-BDB2-C872C539ED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5542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mba.su/rejting_biznes_shkol_2023_mba_su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xpert-ural.com/analytics/ratings/karta-internacionalizacii-biznes-shkol-rossii-i-sng--2023.html" TargetMode="External"/><Relationship Id="rId2" Type="http://schemas.openxmlformats.org/officeDocument/2006/relationships/hyperlink" Target="https://openedu.ru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4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eduniversal-ranking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loomberg.com/business-schools" TargetMode="External"/><Relationship Id="rId2" Type="http://schemas.openxmlformats.org/officeDocument/2006/relationships/hyperlink" Target="https://www.usnews.com/best-graduate-schools/top-business-schools/mba-ranking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430"/>
            <a:ext cx="12192000" cy="6874860"/>
          </a:xfrm>
          <a:prstGeom prst="rect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699878" y="2076072"/>
            <a:ext cx="7837371" cy="2331692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new Business-school ranking by the National accreditation council of business-education (NASDOBR) and Russian association of business-education (RABE)</a:t>
            </a:r>
            <a:endParaRPr lang="ru-RU" sz="30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99878" y="4692818"/>
            <a:ext cx="837575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Dmitry </a:t>
            </a:r>
            <a:r>
              <a:rPr lang="en-US" sz="2000" b="1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Tolmachev</a:t>
            </a:r>
            <a:endParaRPr lang="ru-RU" sz="2000" b="1" dirty="0">
              <a:solidFill>
                <a:srgbClr val="0000A0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GSEM </a:t>
            </a:r>
            <a:r>
              <a:rPr lang="en-US" sz="200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UrFU</a:t>
            </a:r>
            <a:r>
              <a:rPr lang="en-US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Director, Head of the NASDOBR Working Group on the Development of a National Rating and Ranking System</a:t>
            </a:r>
            <a:endParaRPr lang="ru-RU" sz="15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112947" y="638256"/>
          <a:ext cx="1750514" cy="792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orelDRAW" r:id="rId3" imgW="893125" imgH="404520" progId="CorelDraw.Graphic.22">
                  <p:embed/>
                </p:oleObj>
              </mc:Choice>
              <mc:Fallback>
                <p:oleObj name="CorelDRAW" r:id="rId3" imgW="893125" imgH="404520" progId="CorelDraw.Graphic.22">
                  <p:embed/>
                  <p:pic>
                    <p:nvPicPr>
                      <p:cNvPr id="4" name="Объект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12947" y="638256"/>
                        <a:ext cx="1750514" cy="792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0220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653794" y="1156352"/>
            <a:ext cx="9144000" cy="590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defPPr>
              <a:defRPr lang="ru-RU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4400" b="1"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latin typeface="+mn-lt"/>
              </a:rPr>
              <a:t>People's rating of Russian business schools</a:t>
            </a:r>
            <a:endParaRPr lang="ru-RU" dirty="0">
              <a:latin typeface="+mn-lt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153160"/>
              </p:ext>
            </p:extLst>
          </p:nvPr>
        </p:nvGraphicFramePr>
        <p:xfrm>
          <a:off x="940063" y="2687988"/>
          <a:ext cx="6867525" cy="1861141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181800">
                  <a:extLst>
                    <a:ext uri="{9D8B030D-6E8A-4147-A177-3AD203B41FA5}">
                      <a16:colId xmlns:a16="http://schemas.microsoft.com/office/drawing/2014/main" val="2642838591"/>
                    </a:ext>
                  </a:extLst>
                </a:gridCol>
                <a:gridCol w="2685725">
                  <a:extLst>
                    <a:ext uri="{9D8B030D-6E8A-4147-A177-3AD203B41FA5}">
                      <a16:colId xmlns:a16="http://schemas.microsoft.com/office/drawing/2014/main" val="1185388441"/>
                    </a:ext>
                  </a:extLst>
                </a:gridCol>
              </a:tblGrid>
              <a:tr h="1893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Indicator</a:t>
                      </a:r>
                      <a:endParaRPr lang="ru-RU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Weight</a:t>
                      </a:r>
                      <a:endParaRPr lang="en-US" sz="1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1007846472"/>
                  </a:ext>
                </a:extLst>
              </a:tr>
              <a:tr h="1893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Income growth assessment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</a:rPr>
                        <a:t>33,33%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42291428"/>
                  </a:ext>
                </a:extLst>
              </a:tr>
              <a:tr h="3721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Career growth assessment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u="none" strike="noStrike" dirty="0">
                          <a:effectLst/>
                        </a:rPr>
                        <a:t>33,33%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1353117849"/>
                  </a:ext>
                </a:extLst>
              </a:tr>
              <a:tr h="3721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Networking </a:t>
                      </a:r>
                      <a:r>
                        <a:rPr lang="en-US" sz="1800" u="none" strike="noStrike" dirty="0">
                          <a:effectLst/>
                        </a:rPr>
                        <a:t>assessment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11%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1133310642"/>
                  </a:ext>
                </a:extLst>
              </a:tr>
              <a:tr h="3721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800" u="none" strike="noStrike" dirty="0">
                          <a:effectLst/>
                        </a:rPr>
                        <a:t>Personal and professional development assessment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800" u="none" strike="noStrike" dirty="0">
                          <a:effectLst/>
                        </a:rPr>
                        <a:t>22,33%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2390587372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921012" y="2278778"/>
            <a:ext cx="89663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Survey</a:t>
            </a: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53794" y="1704841"/>
            <a:ext cx="56703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hlinkClick r:id="rId2"/>
              </a:rPr>
              <a:t>https://www.mba.su/rejting_biznes_shkol_2023_mba_su/</a:t>
            </a:r>
            <a:r>
              <a:rPr lang="ru-RU" dirty="0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09415" y="4758763"/>
            <a:ext cx="2709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928 voters from 39 schools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10</a:t>
            </a:fld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5347A57C-6D26-B403-48DA-ADB588DFF06B}"/>
              </a:ext>
            </a:extLst>
          </p:cNvPr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8FEC553-22A1-C6DF-7921-AB02F8B9B6C8}"/>
              </a:ext>
            </a:extLst>
          </p:cNvPr>
          <p:cNvSpPr txBox="1"/>
          <p:nvPr/>
        </p:nvSpPr>
        <p:spPr>
          <a:xfrm>
            <a:off x="1763978" y="186523"/>
            <a:ext cx="830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RUSSIAN BS ratings and rankings</a:t>
            </a:r>
          </a:p>
        </p:txBody>
      </p:sp>
      <p:pic>
        <p:nvPicPr>
          <p:cNvPr id="13" name="Picture 10" descr="Картинки по запросу ural federal university">
            <a:extLst>
              <a:ext uri="{FF2B5EF4-FFF2-40B4-BE49-F238E27FC236}">
                <a16:creationId xmlns:a16="http://schemas.microsoft.com/office/drawing/2014/main" id="{8595D922-A314-E0BA-6B7B-FEB2AF9310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1255" y="47597"/>
            <a:ext cx="1173919" cy="662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74767634-444C-AAAF-A3C6-E62F6F5664EF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9377" y="96962"/>
            <a:ext cx="1045959" cy="63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549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76487" y="961732"/>
            <a:ext cx="10325101" cy="590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</a:rPr>
              <a:t>Internationalization Map of Business Schools in Russia and the CIS (AC Expert)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8949168"/>
              </p:ext>
            </p:extLst>
          </p:nvPr>
        </p:nvGraphicFramePr>
        <p:xfrm>
          <a:off x="648798" y="1949121"/>
          <a:ext cx="9652714" cy="4068911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5271215">
                  <a:extLst>
                    <a:ext uri="{9D8B030D-6E8A-4147-A177-3AD203B41FA5}">
                      <a16:colId xmlns:a16="http://schemas.microsoft.com/office/drawing/2014/main" val="2642838591"/>
                    </a:ext>
                  </a:extLst>
                </a:gridCol>
                <a:gridCol w="4381499">
                  <a:extLst>
                    <a:ext uri="{9D8B030D-6E8A-4147-A177-3AD203B41FA5}">
                      <a16:colId xmlns:a16="http://schemas.microsoft.com/office/drawing/2014/main" val="1782632864"/>
                    </a:ext>
                  </a:extLst>
                </a:gridCol>
              </a:tblGrid>
              <a:tr h="1893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Indicators</a:t>
                      </a:r>
                      <a:endParaRPr lang="ru-RU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Data</a:t>
                      </a:r>
                      <a:endParaRPr lang="ru-RU" sz="20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1007846472"/>
                  </a:ext>
                </a:extLst>
              </a:tr>
              <a:tr h="1893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>
                          <a:effectLst/>
                        </a:rPr>
                        <a:t>Schools with "first level" accreditations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u="none" strike="noStrike" baseline="0" dirty="0">
                          <a:effectLst/>
                        </a:rPr>
                        <a:t>EFMD, AACSB and</a:t>
                      </a:r>
                      <a:r>
                        <a:rPr lang="ru-RU" sz="2000" u="none" strike="noStrike" baseline="0" dirty="0">
                          <a:effectLst/>
                        </a:rPr>
                        <a:t> </a:t>
                      </a:r>
                      <a:r>
                        <a:rPr lang="en-US" sz="2000" u="none" strike="noStrike" baseline="0" dirty="0">
                          <a:effectLst/>
                        </a:rPr>
                        <a:t>AMBA websites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235221773"/>
                  </a:ext>
                </a:extLst>
              </a:tr>
              <a:tr h="189333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Positions in QS and THE subject ratings in management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baseline="0" dirty="0">
                          <a:effectLst/>
                        </a:rPr>
                        <a:t>QS and</a:t>
                      </a:r>
                      <a:r>
                        <a:rPr lang="ru-RU" sz="2000" u="none" strike="noStrike" baseline="0" dirty="0">
                          <a:effectLst/>
                        </a:rPr>
                        <a:t> </a:t>
                      </a:r>
                      <a:r>
                        <a:rPr lang="en-US" sz="2000" u="none" strike="noStrike" baseline="0" dirty="0">
                          <a:effectLst/>
                        </a:rPr>
                        <a:t>THE websites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42291428"/>
                  </a:ext>
                </a:extLst>
              </a:tr>
              <a:tr h="3721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>
                          <a:effectLst/>
                        </a:rPr>
                        <a:t>Publication activity in economics and management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>
                          <a:effectLst/>
                        </a:rPr>
                        <a:t>SciVal,</a:t>
                      </a:r>
                      <a:r>
                        <a:rPr lang="en-US" sz="2000" u="none" strike="noStrike" baseline="0">
                          <a:effectLst/>
                        </a:rPr>
                        <a:t> ABDC websites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1353117849"/>
                  </a:ext>
                </a:extLst>
              </a:tr>
              <a:tr h="3721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>
                          <a:effectLst/>
                        </a:rPr>
                        <a:t>Business schools by the number of partnerships with foreign universities that have "first level" accreditations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baseline="0" dirty="0">
                          <a:effectLst/>
                        </a:rPr>
                        <a:t>Data by BS </a:t>
                      </a:r>
                      <a:r>
                        <a:rPr lang="ru-RU" sz="2000" u="none" strike="noStrike" baseline="0" dirty="0">
                          <a:effectLst/>
                        </a:rPr>
                        <a:t>+ </a:t>
                      </a:r>
                      <a:r>
                        <a:rPr lang="en-US" sz="2000" u="none" strike="noStrike" baseline="0" dirty="0">
                          <a:effectLst/>
                        </a:rPr>
                        <a:t>EFMD, AACSB and</a:t>
                      </a:r>
                      <a:r>
                        <a:rPr lang="ru-RU" sz="2000" u="none" strike="noStrike" baseline="0" dirty="0">
                          <a:effectLst/>
                        </a:rPr>
                        <a:t> </a:t>
                      </a:r>
                      <a:r>
                        <a:rPr lang="en-US" sz="2000" u="none" strike="noStrike" baseline="0" dirty="0">
                          <a:effectLst/>
                        </a:rPr>
                        <a:t>AMBA websites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1133310642"/>
                  </a:ext>
                </a:extLst>
              </a:tr>
              <a:tr h="3721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>
                          <a:effectLst/>
                        </a:rPr>
                        <a:t>Business schools implementing double degree programs with foreign universities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u="none" strike="noStrike" baseline="0" dirty="0">
                          <a:effectLst/>
                        </a:rPr>
                        <a:t>Data by BS </a:t>
                      </a:r>
                      <a:r>
                        <a:rPr lang="ru-RU" sz="2000" u="none" strike="noStrike" baseline="0" dirty="0">
                          <a:effectLst/>
                        </a:rPr>
                        <a:t>+ </a:t>
                      </a:r>
                      <a:r>
                        <a:rPr lang="en-US" sz="2000" u="none" strike="noStrike" baseline="0" dirty="0">
                          <a:effectLst/>
                        </a:rPr>
                        <a:t>EFMD, AACSB and</a:t>
                      </a:r>
                      <a:r>
                        <a:rPr lang="ru-RU" sz="2000" u="none" strike="noStrike" baseline="0" dirty="0">
                          <a:effectLst/>
                        </a:rPr>
                        <a:t> </a:t>
                      </a:r>
                      <a:r>
                        <a:rPr lang="en-US" sz="2000" u="none" strike="noStrike" baseline="0" dirty="0">
                          <a:effectLst/>
                        </a:rPr>
                        <a:t>AMBA websites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2390587372"/>
                  </a:ext>
                </a:extLst>
              </a:tr>
              <a:tr h="372137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</a:rPr>
                        <a:t>Number of courses in management, economics and data analysis posted on the "Open Education" platform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000" u="none" strike="noStrike" dirty="0">
                          <a:effectLst/>
                          <a:hlinkClick r:id="rId2"/>
                        </a:rPr>
                        <a:t>https://openedu.ru/</a:t>
                      </a:r>
                      <a:r>
                        <a:rPr lang="en-US" sz="2000" u="none" strike="noStrike" dirty="0">
                          <a:effectLst/>
                        </a:rPr>
                        <a:t> 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529" marR="6529" marT="6529" marB="0" anchor="ctr"/>
                </a:tc>
                <a:extLst>
                  <a:ext uri="{0D108BD9-81ED-4DB2-BD59-A6C34878D82A}">
                    <a16:rowId xmlns:a16="http://schemas.microsoft.com/office/drawing/2014/main" val="3338890280"/>
                  </a:ext>
                </a:extLst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576488" y="1375184"/>
            <a:ext cx="103251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hlinkClick r:id="rId3"/>
              </a:rPr>
              <a:t>https://expert-ural.com/analytics/ratings/karta-internacionalizacii-biznes-shkol-rossii-i-sng--2023.html</a:t>
            </a:r>
            <a:r>
              <a:rPr lang="ru-RU" dirty="0"/>
              <a:t> 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11</a:t>
            </a:fld>
            <a:endParaRPr lang="ru-RU"/>
          </a:p>
        </p:txBody>
      </p:sp>
      <p:sp>
        <p:nvSpPr>
          <p:cNvPr id="8" name="Прямоугольник 9">
            <a:extLst>
              <a:ext uri="{FF2B5EF4-FFF2-40B4-BE49-F238E27FC236}">
                <a16:creationId xmlns:a16="http://schemas.microsoft.com/office/drawing/2014/main" id="{4543CF42-A897-A1B9-ED76-0CCDCB99B06F}"/>
              </a:ext>
            </a:extLst>
          </p:cNvPr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27B27C-2E24-6CBB-AD7C-38F0FFF4CA4E}"/>
              </a:ext>
            </a:extLst>
          </p:cNvPr>
          <p:cNvSpPr txBox="1"/>
          <p:nvPr/>
        </p:nvSpPr>
        <p:spPr>
          <a:xfrm>
            <a:off x="1763978" y="186523"/>
            <a:ext cx="830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RUSSIAN BS ratings and rankings</a:t>
            </a:r>
          </a:p>
        </p:txBody>
      </p:sp>
      <p:pic>
        <p:nvPicPr>
          <p:cNvPr id="11" name="Picture 10" descr="Картинки по запросу ural federal university">
            <a:extLst>
              <a:ext uri="{FF2B5EF4-FFF2-40B4-BE49-F238E27FC236}">
                <a16:creationId xmlns:a16="http://schemas.microsoft.com/office/drawing/2014/main" id="{5793BBAD-EDBE-865F-D2D9-5FB44CC036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1255" y="47597"/>
            <a:ext cx="1173919" cy="662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4C30145-470C-71A3-5B31-C74D57DD4E83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9377" y="96962"/>
            <a:ext cx="1045959" cy="63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15375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768596" y="1149149"/>
            <a:ext cx="9861304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Applicants</a:t>
            </a:r>
            <a:r>
              <a:rPr lang="en-US" sz="2400" dirty="0"/>
              <a:t> with work experience (MBA, EMBA and DBA programs, individual master's programs) and without work experience (bachelor's programs and other master's programs)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Business schools </a:t>
            </a:r>
            <a:r>
              <a:rPr lang="en-US" sz="2400" dirty="0"/>
              <a:t>in Russia and other countries</a:t>
            </a:r>
          </a:p>
          <a:p>
            <a:pPr lvl="1"/>
            <a:r>
              <a:rPr lang="en-US" sz="2000" dirty="0"/>
              <a:t>rating/ranking criteria should motivate them to develop various aspects of their activities, which will contribute to the overall development of business education in Russia and partner countries.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/>
              <a:t>Possibility of comparing different business schools, including foreign ones, for the purpose of developing partnerships</a:t>
            </a:r>
          </a:p>
          <a:p>
            <a:pPr lvl="1"/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1" dirty="0"/>
              <a:t>Companies, public sector</a:t>
            </a:r>
          </a:p>
          <a:p>
            <a:pPr lvl="1"/>
            <a:r>
              <a:rPr lang="en-US" sz="2000" dirty="0"/>
              <a:t>Possibility of comparing different business schools for the purpose of developing partnerships</a:t>
            </a:r>
            <a:endParaRPr 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12</a:t>
            </a:fld>
            <a:endParaRPr lang="ru-RU"/>
          </a:p>
        </p:txBody>
      </p:sp>
      <p:sp>
        <p:nvSpPr>
          <p:cNvPr id="5" name="Прямоугольник 9">
            <a:extLst>
              <a:ext uri="{FF2B5EF4-FFF2-40B4-BE49-F238E27FC236}">
                <a16:creationId xmlns:a16="http://schemas.microsoft.com/office/drawing/2014/main" id="{B05A4AEE-13A8-10C0-BA3F-94FE780C7AD3}"/>
              </a:ext>
            </a:extLst>
          </p:cNvPr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7ECE97B-B79D-70CF-C303-1FE0D86B133E}"/>
              </a:ext>
            </a:extLst>
          </p:cNvPr>
          <p:cNvSpPr txBox="1"/>
          <p:nvPr/>
        </p:nvSpPr>
        <p:spPr>
          <a:xfrm>
            <a:off x="1763978" y="186523"/>
            <a:ext cx="830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NEW RANKING: Target audience</a:t>
            </a:r>
          </a:p>
        </p:txBody>
      </p:sp>
      <p:pic>
        <p:nvPicPr>
          <p:cNvPr id="12" name="Picture 10" descr="Картинки по запросу ural federal university">
            <a:extLst>
              <a:ext uri="{FF2B5EF4-FFF2-40B4-BE49-F238E27FC236}">
                <a16:creationId xmlns:a16="http://schemas.microsoft.com/office/drawing/2014/main" id="{2C8B5FD6-146C-C811-7F7E-81AF1E8B0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1255" y="47597"/>
            <a:ext cx="1173919" cy="662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5F58857-A8D5-BA7D-3C03-0AB2C739183F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9377" y="96962"/>
            <a:ext cx="1045959" cy="63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868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768597" y="1149149"/>
            <a:ext cx="1080398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sz="2400" dirty="0"/>
              <a:t>Providing </a:t>
            </a:r>
            <a:r>
              <a:rPr lang="en-US" sz="2400" b="1" dirty="0"/>
              <a:t>applicants</a:t>
            </a:r>
            <a:r>
              <a:rPr lang="en-US" sz="2400" dirty="0"/>
              <a:t> and partner companies with </a:t>
            </a:r>
            <a:r>
              <a:rPr lang="en-US" sz="2400" b="1" dirty="0"/>
              <a:t>reliable</a:t>
            </a:r>
            <a:r>
              <a:rPr lang="en-US" sz="2400" dirty="0"/>
              <a:t> </a:t>
            </a:r>
            <a:r>
              <a:rPr lang="en-US" sz="2400" b="1" dirty="0"/>
              <a:t>information</a:t>
            </a:r>
            <a:r>
              <a:rPr lang="en-US" sz="2400" dirty="0"/>
              <a:t> about the quality of educational programs and the reputation of business schools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dirty="0"/>
              <a:t>Encouraging </a:t>
            </a:r>
            <a:r>
              <a:rPr lang="en-US" sz="2400" b="1" dirty="0"/>
              <a:t>business schools</a:t>
            </a:r>
            <a:r>
              <a:rPr lang="en-US" sz="2400" dirty="0"/>
              <a:t> to </a:t>
            </a:r>
            <a:r>
              <a:rPr lang="en-US" sz="2400" b="1" dirty="0"/>
              <a:t>improve the quality</a:t>
            </a:r>
            <a:r>
              <a:rPr lang="en-US" sz="2400" dirty="0"/>
              <a:t> of educational programs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dirty="0"/>
              <a:t>Developing </a:t>
            </a:r>
            <a:r>
              <a:rPr lang="en-US" sz="2400" b="1" dirty="0"/>
              <a:t>cooperation</a:t>
            </a:r>
            <a:r>
              <a:rPr lang="en-US" sz="2400" dirty="0"/>
              <a:t> </a:t>
            </a:r>
            <a:r>
              <a:rPr lang="en-US" sz="2400" b="1" dirty="0"/>
              <a:t>between</a:t>
            </a:r>
            <a:r>
              <a:rPr lang="en-US" sz="2400" dirty="0"/>
              <a:t> Russian </a:t>
            </a:r>
            <a:r>
              <a:rPr lang="en-US" sz="2400" b="1" dirty="0"/>
              <a:t>business schools</a:t>
            </a:r>
            <a:r>
              <a:rPr lang="en-US" sz="2400" dirty="0"/>
              <a:t>, establishing partnerships with foreign business schools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400" dirty="0"/>
              <a:t>Providing a reliable platform for </a:t>
            </a:r>
            <a:r>
              <a:rPr lang="en-US" sz="2400" b="1" dirty="0"/>
              <a:t>benchmarking business schools</a:t>
            </a:r>
            <a:endParaRPr lang="ru-RU" sz="2400" b="1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13</a:t>
            </a:fld>
            <a:endParaRPr lang="ru-RU"/>
          </a:p>
        </p:txBody>
      </p:sp>
      <p:sp>
        <p:nvSpPr>
          <p:cNvPr id="4" name="Прямоугольник 9">
            <a:extLst>
              <a:ext uri="{FF2B5EF4-FFF2-40B4-BE49-F238E27FC236}">
                <a16:creationId xmlns:a16="http://schemas.microsoft.com/office/drawing/2014/main" id="{106A05F2-E93C-11D0-5532-4551195E109E}"/>
              </a:ext>
            </a:extLst>
          </p:cNvPr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479183-D74B-007A-5566-65A8F6523E3D}"/>
              </a:ext>
            </a:extLst>
          </p:cNvPr>
          <p:cNvSpPr txBox="1"/>
          <p:nvPr/>
        </p:nvSpPr>
        <p:spPr>
          <a:xfrm>
            <a:off x="1763978" y="186523"/>
            <a:ext cx="830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Goals of the new rating/ranking</a:t>
            </a:r>
          </a:p>
        </p:txBody>
      </p:sp>
      <p:pic>
        <p:nvPicPr>
          <p:cNvPr id="12" name="Picture 10" descr="Картинки по запросу ural federal university">
            <a:extLst>
              <a:ext uri="{FF2B5EF4-FFF2-40B4-BE49-F238E27FC236}">
                <a16:creationId xmlns:a16="http://schemas.microsoft.com/office/drawing/2014/main" id="{F3EB48E5-DD88-2EA6-285C-131B88E3E6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1255" y="47597"/>
            <a:ext cx="1173919" cy="662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0A626EA-6FAC-6E72-E338-1A41B2D53E05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9377" y="96962"/>
            <a:ext cx="1045959" cy="63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7148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15400" y="6713911"/>
            <a:ext cx="6096000" cy="3126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53794" y="971349"/>
            <a:ext cx="11081006" cy="1963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The main questions to the working group were: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To develop a rating, ranking, or both?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To evaluate programs, business schools, or both.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Preliminary decision:</a:t>
            </a:r>
            <a:endParaRPr lang="ru-RU" sz="2400" b="1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14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53794" y="2918308"/>
            <a:ext cx="4649474" cy="14935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b="1" dirty="0">
                <a:solidFill>
                  <a:schemeClr val="tx1"/>
                </a:solidFill>
              </a:rPr>
              <a:t>Russian and International Business schools </a:t>
            </a:r>
            <a:r>
              <a:rPr lang="en-US" sz="2000" b="1" u="sng" dirty="0">
                <a:solidFill>
                  <a:schemeClr val="tx1"/>
                </a:solidFill>
              </a:rPr>
              <a:t>rankings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chemeClr val="tx1"/>
                </a:solidFill>
              </a:rPr>
              <a:t>(ranking by certain important criteria, but not intended to be a comprehensive assessment of School)</a:t>
            </a:r>
            <a:endParaRPr lang="ru-RU" sz="1200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573560" y="2910725"/>
            <a:ext cx="4658518" cy="14935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b="1" dirty="0">
                <a:solidFill>
                  <a:schemeClr val="tx1"/>
                </a:solidFill>
              </a:rPr>
              <a:t>MBA programs by Russian and International Business schools </a:t>
            </a:r>
            <a:r>
              <a:rPr lang="en-US" sz="2000" b="1" u="sng" dirty="0">
                <a:solidFill>
                  <a:schemeClr val="tx1"/>
                </a:solidFill>
              </a:rPr>
              <a:t>rating</a:t>
            </a:r>
            <a:r>
              <a:rPr lang="en-US" sz="2000" b="1" dirty="0">
                <a:solidFill>
                  <a:schemeClr val="tx1"/>
                </a:solidFill>
              </a:rPr>
              <a:t> </a:t>
            </a:r>
          </a:p>
          <a:p>
            <a:pPr lvl="0" algn="ctr"/>
            <a:r>
              <a:rPr lang="en-US" sz="1600" dirty="0">
                <a:solidFill>
                  <a:schemeClr val="tx1"/>
                </a:solidFill>
              </a:rPr>
              <a:t>(Evaluation of the most important criteria that reflect the quality of MBA program, however not as comprehensive compared to accreditation)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19" name="Пятиугольник 18"/>
          <p:cNvSpPr/>
          <p:nvPr/>
        </p:nvSpPr>
        <p:spPr>
          <a:xfrm rot="5400000">
            <a:off x="5506013" y="3268141"/>
            <a:ext cx="923300" cy="3628728"/>
          </a:xfrm>
          <a:prstGeom prst="homePlate">
            <a:avLst>
              <a:gd name="adj" fmla="val 32599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153299" y="4620853"/>
            <a:ext cx="362872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dirty="0"/>
              <a:t>Entry criteria for both program ranking and school ranking</a:t>
            </a:r>
            <a:endParaRPr lang="ru-RU" sz="1600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653794" y="5629283"/>
            <a:ext cx="4649474" cy="98744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2000" dirty="0">
                <a:solidFill>
                  <a:schemeClr val="tx1"/>
                </a:solidFill>
              </a:rPr>
              <a:t>Accreditation of NASDOBR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573560" y="5632343"/>
            <a:ext cx="4658518" cy="97680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</a:rPr>
              <a:t>First level accreditation (AACSB/EQUIS/EFMD/AMBA) as of the end of 2021.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531746" y="5760723"/>
            <a:ext cx="813335" cy="741146"/>
          </a:xfrm>
          <a:prstGeom prst="ellipse">
            <a:avLst/>
          </a:prstGeom>
          <a:solidFill>
            <a:schemeClr val="accent4">
              <a:lumMod val="40000"/>
              <a:lumOff val="60000"/>
              <a:alpha val="50196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and/or</a:t>
            </a:r>
            <a:endParaRPr lang="ru-RU" sz="1600" b="1" dirty="0">
              <a:solidFill>
                <a:schemeClr val="tx1"/>
              </a:solidFill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5531747" y="3294195"/>
            <a:ext cx="813334" cy="726620"/>
          </a:xfrm>
          <a:prstGeom prst="ellipse">
            <a:avLst/>
          </a:prstGeom>
          <a:solidFill>
            <a:schemeClr val="accent1">
              <a:lumMod val="40000"/>
              <a:lumOff val="60000"/>
              <a:alpha val="50196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and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465F789-3585-DBC4-1497-E794703A26BF}"/>
              </a:ext>
            </a:extLst>
          </p:cNvPr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D08DD3-EEFA-29A0-26ED-09A12A46578E}"/>
              </a:ext>
            </a:extLst>
          </p:cNvPr>
          <p:cNvSpPr txBox="1"/>
          <p:nvPr/>
        </p:nvSpPr>
        <p:spPr>
          <a:xfrm>
            <a:off x="1763978" y="186523"/>
            <a:ext cx="830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Evaluation: objects, depth </a:t>
            </a:r>
            <a:r>
              <a:rPr lang="en-US" sz="2800" b="1" dirty="0" err="1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etc</a:t>
            </a:r>
            <a:endParaRPr lang="en-US" sz="2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10" descr="Картинки по запросу ural federal university">
            <a:extLst>
              <a:ext uri="{FF2B5EF4-FFF2-40B4-BE49-F238E27FC236}">
                <a16:creationId xmlns:a16="http://schemas.microsoft.com/office/drawing/2014/main" id="{91F5189D-3CE2-7360-00E6-63C65DB385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1255" y="47597"/>
            <a:ext cx="1173919" cy="662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625127FC-D2FA-E9D1-39F8-8956BDA29B0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9377" y="96962"/>
            <a:ext cx="1045959" cy="63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6246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8435142"/>
              </p:ext>
            </p:extLst>
          </p:nvPr>
        </p:nvGraphicFramePr>
        <p:xfrm>
          <a:off x="426755" y="1099585"/>
          <a:ext cx="11449253" cy="5035554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2874710">
                  <a:extLst>
                    <a:ext uri="{9D8B030D-6E8A-4147-A177-3AD203B41FA5}">
                      <a16:colId xmlns:a16="http://schemas.microsoft.com/office/drawing/2014/main" val="1246626059"/>
                    </a:ext>
                  </a:extLst>
                </a:gridCol>
                <a:gridCol w="346510">
                  <a:extLst>
                    <a:ext uri="{9D8B030D-6E8A-4147-A177-3AD203B41FA5}">
                      <a16:colId xmlns:a16="http://schemas.microsoft.com/office/drawing/2014/main" val="3318836627"/>
                    </a:ext>
                  </a:extLst>
                </a:gridCol>
                <a:gridCol w="1482290">
                  <a:extLst>
                    <a:ext uri="{9D8B030D-6E8A-4147-A177-3AD203B41FA5}">
                      <a16:colId xmlns:a16="http://schemas.microsoft.com/office/drawing/2014/main" val="4071115765"/>
                    </a:ext>
                  </a:extLst>
                </a:gridCol>
                <a:gridCol w="6745743">
                  <a:extLst>
                    <a:ext uri="{9D8B030D-6E8A-4147-A177-3AD203B41FA5}">
                      <a16:colId xmlns:a16="http://schemas.microsoft.com/office/drawing/2014/main" val="1646405119"/>
                    </a:ext>
                  </a:extLst>
                </a:gridCol>
              </a:tblGrid>
              <a:tr h="26030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Group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49" marR="3734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Analogue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Possible indicators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349" marR="37349" marT="0" marB="0" anchor="ctr"/>
                </a:tc>
                <a:extLst>
                  <a:ext uri="{0D108BD9-81ED-4DB2-BD59-A6C34878D82A}">
                    <a16:rowId xmlns:a16="http://schemas.microsoft.com/office/drawing/2014/main" val="1749784194"/>
                  </a:ext>
                </a:extLst>
              </a:tr>
              <a:tr h="93239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Achieving learning goals, salary growth and career advancement</a:t>
                      </a:r>
                      <a:endParaRPr lang="ru-R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FT, PRRBS, US News, Bloomberg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Numerical assessment of satisfaction with such parameters as:</a:t>
                      </a:r>
                    </a:p>
                    <a:p>
                      <a:pPr marL="285750" indent="-2857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achieved goals;</a:t>
                      </a:r>
                    </a:p>
                    <a:p>
                      <a:pPr marL="285750" indent="-2857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income and income growth;</a:t>
                      </a:r>
                    </a:p>
                    <a:p>
                      <a:pPr marL="285750" indent="-28575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subsequent employment and/or career growth.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33723900"/>
                  </a:ext>
                </a:extLst>
              </a:tr>
              <a:tr h="130868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Internationalization</a:t>
                      </a:r>
                      <a:endParaRPr lang="ru-R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FT, THE, ARWU, IMBS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share of international faculty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share of international students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partnerships and double degree programs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international mobility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geographical diversity of international mobility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share of business school papers written in international collaboration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4911229"/>
                  </a:ext>
                </a:extLst>
              </a:tr>
              <a:tr h="55609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Scientific achievements</a:t>
                      </a:r>
                      <a:endParaRPr lang="ru-R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FT, QS, THE, ARWU, RAEX, IMBS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number of publications in leading international journals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weighted citation of publications in leading international journals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38924788"/>
                  </a:ext>
                </a:extLst>
              </a:tr>
              <a:tr h="42615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Sustainable development</a:t>
                      </a:r>
                      <a:endParaRPr lang="ru-R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FT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share of courses on ESG topics;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involvement in promoting ESG topics in the region and the country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78587879"/>
                  </a:ext>
                </a:extLst>
              </a:tr>
              <a:tr h="14806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Diversity</a:t>
                      </a:r>
                      <a:endParaRPr lang="ru-RU" sz="14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FT, Bloomberg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759" marR="16759" marT="0" marB="0" anchor="ctr"/>
                </a:tc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diversity of industries in which graduates work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diversity of industries in which students work (for programs for people with work experience)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gender diversity of students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geographical diversity of students (by region and country)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ethnic diversity of students</a:t>
                      </a:r>
                      <a:endParaRPr lang="ru-RU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2934958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15</a:t>
            </a:fld>
            <a:endParaRPr lang="ru-RU"/>
          </a:p>
        </p:txBody>
      </p:sp>
      <p:sp>
        <p:nvSpPr>
          <p:cNvPr id="9" name="Прямоугольник 9">
            <a:extLst>
              <a:ext uri="{FF2B5EF4-FFF2-40B4-BE49-F238E27FC236}">
                <a16:creationId xmlns:a16="http://schemas.microsoft.com/office/drawing/2014/main" id="{71EE869C-3F93-8712-C583-D15606514F99}"/>
              </a:ext>
            </a:extLst>
          </p:cNvPr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EE64DA-9F2C-E706-BB16-9A8D0C13005C}"/>
              </a:ext>
            </a:extLst>
          </p:cNvPr>
          <p:cNvSpPr txBox="1"/>
          <p:nvPr/>
        </p:nvSpPr>
        <p:spPr>
          <a:xfrm>
            <a:off x="1763978" y="186523"/>
            <a:ext cx="830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Possible groups of indicators</a:t>
            </a:r>
          </a:p>
        </p:txBody>
      </p:sp>
      <p:pic>
        <p:nvPicPr>
          <p:cNvPr id="12" name="Picture 10" descr="Картинки по запросу ural federal university">
            <a:extLst>
              <a:ext uri="{FF2B5EF4-FFF2-40B4-BE49-F238E27FC236}">
                <a16:creationId xmlns:a16="http://schemas.microsoft.com/office/drawing/2014/main" id="{83CB9834-ADD5-02B4-63FB-FB8317BCFA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1255" y="47597"/>
            <a:ext cx="1173919" cy="662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84D5004-0DAF-726A-BAEE-423BFAEF88F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9377" y="96962"/>
            <a:ext cx="1045959" cy="63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6046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955855"/>
              </p:ext>
            </p:extLst>
          </p:nvPr>
        </p:nvGraphicFramePr>
        <p:xfrm>
          <a:off x="430617" y="1163119"/>
          <a:ext cx="10987313" cy="3804668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827722">
                  <a:extLst>
                    <a:ext uri="{9D8B030D-6E8A-4147-A177-3AD203B41FA5}">
                      <a16:colId xmlns:a16="http://schemas.microsoft.com/office/drawing/2014/main" val="2728641385"/>
                    </a:ext>
                  </a:extLst>
                </a:gridCol>
                <a:gridCol w="3000495">
                  <a:extLst>
                    <a:ext uri="{9D8B030D-6E8A-4147-A177-3AD203B41FA5}">
                      <a16:colId xmlns:a16="http://schemas.microsoft.com/office/drawing/2014/main" val="1224407265"/>
                    </a:ext>
                  </a:extLst>
                </a:gridCol>
                <a:gridCol w="1832982">
                  <a:extLst>
                    <a:ext uri="{9D8B030D-6E8A-4147-A177-3AD203B41FA5}">
                      <a16:colId xmlns:a16="http://schemas.microsoft.com/office/drawing/2014/main" val="3281010252"/>
                    </a:ext>
                  </a:extLst>
                </a:gridCol>
                <a:gridCol w="5326114">
                  <a:extLst>
                    <a:ext uri="{9D8B030D-6E8A-4147-A177-3AD203B41FA5}">
                      <a16:colId xmlns:a16="http://schemas.microsoft.com/office/drawing/2014/main" val="221589829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</a:rPr>
                        <a:t>№</a:t>
                      </a:r>
                      <a:endParaRPr lang="ru-RU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Stage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Duration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Comment</a:t>
                      </a: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416369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Development of methodology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month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412351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</a:rPr>
                        <a:t>2</a:t>
                      </a:r>
                      <a:endParaRPr lang="ru-RU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Requesting data from business schools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1-2 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months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Entry criteria is 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accreditation of NASDOBR and/or first level accreditation (AACSB/EQUIS/EFMD/AMBA) as of the end of 2021.</a:t>
                      </a:r>
                      <a:endParaRPr lang="ru-RU" sz="1800" dirty="0"/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2916507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</a:rPr>
                        <a:t>3</a:t>
                      </a:r>
                      <a:endParaRPr lang="ru-RU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Conducting a survey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1-2 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months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If conducting a survey does not require interaction with business schools (for example, to get contacts of graduates), then conducting a survey is possible in parallel with Stage 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843146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</a:rPr>
                        <a:t>4</a:t>
                      </a:r>
                      <a:endParaRPr lang="ru-RU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Processing results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 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month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862635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effectLst/>
                        </a:rPr>
                        <a:t>5</a:t>
                      </a:r>
                      <a:endParaRPr lang="ru-RU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Presentation of results and preparation of a release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 </a:t>
                      </a:r>
                      <a:r>
                        <a:rPr lang="en-US" sz="1800" dirty="0">
                          <a:effectLst/>
                        </a:rPr>
                        <a:t>weeks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687570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ru-RU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4-6 </a:t>
                      </a:r>
                      <a:r>
                        <a:rPr lang="en-US" sz="2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months</a:t>
                      </a:r>
                      <a:endParaRPr lang="ru-RU" sz="2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29251338"/>
                  </a:ext>
                </a:extLst>
              </a:tr>
            </a:tbl>
          </a:graphicData>
        </a:graphic>
      </p:graphicFrame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5BF1FDCF-AEB8-1381-84DA-46D407F8D0D3}"/>
              </a:ext>
            </a:extLst>
          </p:cNvPr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B7D969A-5BF3-FD30-3C1C-CB9A37BEC15F}"/>
              </a:ext>
            </a:extLst>
          </p:cNvPr>
          <p:cNvSpPr txBox="1"/>
          <p:nvPr/>
        </p:nvSpPr>
        <p:spPr>
          <a:xfrm>
            <a:off x="1763978" y="186523"/>
            <a:ext cx="830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The cycle: start in 2025</a:t>
            </a:r>
          </a:p>
        </p:txBody>
      </p:sp>
      <p:pic>
        <p:nvPicPr>
          <p:cNvPr id="13" name="Picture 10" descr="Картинки по запросу ural federal university">
            <a:extLst>
              <a:ext uri="{FF2B5EF4-FFF2-40B4-BE49-F238E27FC236}">
                <a16:creationId xmlns:a16="http://schemas.microsoft.com/office/drawing/2014/main" id="{EB02FAB0-0D92-6152-6F3B-DC0323B5C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1255" y="47597"/>
            <a:ext cx="1173919" cy="662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B1C6451-8D61-85AB-E148-252982C240B4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9377" y="96962"/>
            <a:ext cx="1045959" cy="63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2665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89464" y="2584623"/>
            <a:ext cx="5040087" cy="1325563"/>
          </a:xfrm>
        </p:spPr>
        <p:txBody>
          <a:bodyPr>
            <a:noAutofit/>
          </a:bodyPr>
          <a:lstStyle/>
          <a:p>
            <a:pPr algn="ctr"/>
            <a:r>
              <a:rPr lang="en-US" sz="6600" dirty="0">
                <a:latin typeface="+mn-lt"/>
              </a:rPr>
              <a:t>Thank you for the attention</a:t>
            </a:r>
            <a:endParaRPr lang="ru-RU" sz="6600" dirty="0">
              <a:latin typeface="+mn-lt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431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2</a:t>
            </a:fld>
            <a:endParaRPr lang="ru-RU"/>
          </a:p>
        </p:txBody>
      </p:sp>
      <p:sp>
        <p:nvSpPr>
          <p:cNvPr id="4" name="Прямоугольник 9">
            <a:extLst>
              <a:ext uri="{FF2B5EF4-FFF2-40B4-BE49-F238E27FC236}">
                <a16:creationId xmlns:a16="http://schemas.microsoft.com/office/drawing/2014/main" id="{1FDC59FD-5750-8B06-F5F6-D20191D8E39A}"/>
              </a:ext>
            </a:extLst>
          </p:cNvPr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50B1D4-E511-3F1A-4FD8-ADA8B065C64C}"/>
              </a:ext>
            </a:extLst>
          </p:cNvPr>
          <p:cNvSpPr txBox="1"/>
          <p:nvPr/>
        </p:nvSpPr>
        <p:spPr>
          <a:xfrm>
            <a:off x="1763978" y="186523"/>
            <a:ext cx="830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CIS business-schools: global visibility</a:t>
            </a:r>
          </a:p>
        </p:txBody>
      </p:sp>
      <p:pic>
        <p:nvPicPr>
          <p:cNvPr id="10" name="Picture 10" descr="Картинки по запросу ural federal university">
            <a:extLst>
              <a:ext uri="{FF2B5EF4-FFF2-40B4-BE49-F238E27FC236}">
                <a16:creationId xmlns:a16="http://schemas.microsoft.com/office/drawing/2014/main" id="{EEB9B227-AAC0-9F81-345D-20B27684ED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1255" y="47597"/>
            <a:ext cx="1173919" cy="662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F61E426-9979-DF6A-1D35-25DA433A9C48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9377" y="96962"/>
            <a:ext cx="1045959" cy="637577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9456" y="836712"/>
            <a:ext cx="9324975" cy="5324475"/>
          </a:xfrm>
          <a:prstGeom prst="rect">
            <a:avLst/>
          </a:prstGeom>
        </p:spPr>
      </p:pic>
      <p:sp>
        <p:nvSpPr>
          <p:cNvPr id="24" name="Прямоугольник 23"/>
          <p:cNvSpPr/>
          <p:nvPr/>
        </p:nvSpPr>
        <p:spPr>
          <a:xfrm>
            <a:off x="1177008" y="6177955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ru-RU" sz="1600" dirty="0">
                <a:latin typeface="Arial Narrow" pitchFamily="34" charset="0"/>
              </a:rPr>
              <a:t>*DD - double degree programs</a:t>
            </a:r>
            <a:r>
              <a:rPr lang="ru-RU" altLang="ru-RU" sz="1600" dirty="0">
                <a:latin typeface="Arial Narrow" pitchFamily="34" charset="0"/>
              </a:rPr>
              <a:t> </a:t>
            </a:r>
            <a:endParaRPr lang="en-US" altLang="ru-RU" sz="1600" dirty="0">
              <a:latin typeface="Arial Narrow" pitchFamily="34" charset="0"/>
            </a:endParaRPr>
          </a:p>
          <a:p>
            <a:r>
              <a:rPr lang="en-US" altLang="ru-RU" sz="1600" dirty="0">
                <a:latin typeface="Arial Narrow" pitchFamily="34" charset="0"/>
              </a:rPr>
              <a:t>**DD ↔ - bilateral student mobility within double degree</a:t>
            </a:r>
            <a:endParaRPr lang="ru-RU" altLang="ru-RU" sz="1600" dirty="0">
              <a:latin typeface="Arial Narrow" pitchFamily="34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2732814" y="2878790"/>
            <a:ext cx="186850" cy="17590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/>
          <p:cNvSpPr/>
          <p:nvPr/>
        </p:nvSpPr>
        <p:spPr>
          <a:xfrm>
            <a:off x="6321433" y="1780185"/>
            <a:ext cx="186850" cy="17590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Овал 25"/>
          <p:cNvSpPr/>
          <p:nvPr/>
        </p:nvSpPr>
        <p:spPr>
          <a:xfrm>
            <a:off x="5505650" y="3026328"/>
            <a:ext cx="815783" cy="477267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Овал 28"/>
          <p:cNvSpPr/>
          <p:nvPr/>
        </p:nvSpPr>
        <p:spPr>
          <a:xfrm>
            <a:off x="2564659" y="3967153"/>
            <a:ext cx="186850" cy="17590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2826239" y="3970362"/>
            <a:ext cx="186850" cy="17590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Овал 30"/>
          <p:cNvSpPr/>
          <p:nvPr/>
        </p:nvSpPr>
        <p:spPr>
          <a:xfrm>
            <a:off x="3193222" y="3967154"/>
            <a:ext cx="186850" cy="17590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Овал 31"/>
          <p:cNvSpPr/>
          <p:nvPr/>
        </p:nvSpPr>
        <p:spPr>
          <a:xfrm>
            <a:off x="3422625" y="2321850"/>
            <a:ext cx="186850" cy="17590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Овал 32"/>
          <p:cNvSpPr/>
          <p:nvPr/>
        </p:nvSpPr>
        <p:spPr>
          <a:xfrm>
            <a:off x="3158776" y="5073796"/>
            <a:ext cx="186850" cy="17590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Овал 33"/>
          <p:cNvSpPr/>
          <p:nvPr/>
        </p:nvSpPr>
        <p:spPr>
          <a:xfrm>
            <a:off x="2101133" y="3700416"/>
            <a:ext cx="186850" cy="17590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Овал 34"/>
          <p:cNvSpPr/>
          <p:nvPr/>
        </p:nvSpPr>
        <p:spPr>
          <a:xfrm>
            <a:off x="3412246" y="5072187"/>
            <a:ext cx="186850" cy="17590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Овал 35"/>
          <p:cNvSpPr/>
          <p:nvPr/>
        </p:nvSpPr>
        <p:spPr>
          <a:xfrm>
            <a:off x="2122946" y="3967152"/>
            <a:ext cx="186850" cy="175905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527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6077252"/>
              </p:ext>
            </p:extLst>
          </p:nvPr>
        </p:nvGraphicFramePr>
        <p:xfrm>
          <a:off x="514190" y="973835"/>
          <a:ext cx="5537200" cy="5583384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3502965">
                  <a:extLst>
                    <a:ext uri="{9D8B030D-6E8A-4147-A177-3AD203B41FA5}">
                      <a16:colId xmlns:a16="http://schemas.microsoft.com/office/drawing/2014/main" val="3612961563"/>
                    </a:ext>
                  </a:extLst>
                </a:gridCol>
                <a:gridCol w="2034235">
                  <a:extLst>
                    <a:ext uri="{9D8B030D-6E8A-4147-A177-3AD203B41FA5}">
                      <a16:colId xmlns:a16="http://schemas.microsoft.com/office/drawing/2014/main" val="3679897337"/>
                    </a:ext>
                  </a:extLst>
                </a:gridCol>
              </a:tblGrid>
              <a:tr h="2918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BUSINESS-SCHOOL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+mn-lt"/>
                        </a:rPr>
                        <a:t>LOCATION</a:t>
                      </a:r>
                      <a:endParaRPr lang="ru-RU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4595533"/>
                  </a:ext>
                </a:extLst>
              </a:tr>
              <a:tr h="32988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GSEM Ural Federal University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Ekaterinburg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8340039"/>
                  </a:ext>
                </a:extLst>
              </a:tr>
              <a:tr h="32988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HSB Kazan Federal University</a:t>
                      </a:r>
                      <a:endParaRPr lang="ru-RU" sz="1100" dirty="0">
                        <a:effectLst/>
                        <a:latin typeface="+mn-lt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Kazan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0303063"/>
                  </a:ext>
                </a:extLst>
              </a:tr>
              <a:tr h="32988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School of Business MGIMO</a:t>
                      </a:r>
                      <a:endParaRPr lang="ru-RU" sz="1100" dirty="0">
                        <a:effectLst/>
                        <a:latin typeface="+mn-lt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Moscow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7217202"/>
                  </a:ext>
                </a:extLst>
              </a:tr>
              <a:tr h="66722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IDPO - "Higher Economic School" Saint Petersburg State University of Economics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err="1">
                          <a:effectLst/>
                          <a:latin typeface="+mn-lt"/>
                        </a:rPr>
                        <a:t>St.Petersburg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8410525"/>
                  </a:ext>
                </a:extLst>
              </a:tr>
              <a:tr h="32292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State University of Management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Moscow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8155177"/>
                  </a:ext>
                </a:extLst>
              </a:tr>
              <a:tr h="3898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Moscow School of Management "SKOLKOVO"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Moscow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5284670"/>
                  </a:ext>
                </a:extLst>
              </a:tr>
              <a:tr h="4985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SEM Far Eastern Federal University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Vladivostok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4000104"/>
                  </a:ext>
                </a:extLst>
              </a:tr>
              <a:tr h="32988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MIRBIS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Moscow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8739506"/>
                  </a:ext>
                </a:extLst>
              </a:tr>
              <a:tr h="2753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ISB Financial University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>
                          <a:effectLst/>
                          <a:latin typeface="+mn-lt"/>
                        </a:rPr>
                        <a:t>Moscow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5150319"/>
                  </a:ext>
                </a:extLst>
              </a:tr>
              <a:tr h="49855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GSOM Saint-Petersburg State University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err="1">
                          <a:effectLst/>
                          <a:latin typeface="+mn-lt"/>
                        </a:rPr>
                        <a:t>St.Petersburg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5494599"/>
                  </a:ext>
                </a:extLst>
              </a:tr>
              <a:tr h="32988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IMISP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Moscow</a:t>
                      </a:r>
                      <a:endParaRPr lang="ru-RU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292230"/>
                  </a:ext>
                </a:extLst>
              </a:tr>
              <a:tr h="32988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RUDN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Moscow</a:t>
                      </a:r>
                      <a:endParaRPr lang="ru-RU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0448561"/>
                  </a:ext>
                </a:extLst>
              </a:tr>
              <a:tr h="32988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+mn-lt"/>
                        </a:rPr>
                        <a:t>Plekhanov School of Business Integral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Moscow</a:t>
                      </a:r>
                      <a:endParaRPr lang="ru-RU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9888344"/>
                  </a:ext>
                </a:extLst>
              </a:tr>
              <a:tr h="32988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IBDA RANEPA</a:t>
                      </a:r>
                      <a:endParaRPr lang="ru-RU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Moscow</a:t>
                      </a:r>
                      <a:endParaRPr lang="ru-RU" sz="11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9846" marR="19846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6947376"/>
                  </a:ext>
                </a:extLst>
              </a:tr>
            </a:tbl>
          </a:graphicData>
        </a:graphic>
      </p:graphicFrame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3</a:t>
            </a:fld>
            <a:endParaRPr lang="ru-RU"/>
          </a:p>
        </p:txBody>
      </p:sp>
      <p:sp>
        <p:nvSpPr>
          <p:cNvPr id="15" name="Прямоугольник 9">
            <a:extLst>
              <a:ext uri="{FF2B5EF4-FFF2-40B4-BE49-F238E27FC236}">
                <a16:creationId xmlns:a16="http://schemas.microsoft.com/office/drawing/2014/main" id="{14FC47C3-31A9-9782-2C43-196EAA7B269E}"/>
              </a:ext>
            </a:extLst>
          </p:cNvPr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F900250-BCE0-6B33-B1EE-DBA6C30293FF}"/>
              </a:ext>
            </a:extLst>
          </p:cNvPr>
          <p:cNvSpPr txBox="1"/>
          <p:nvPr/>
        </p:nvSpPr>
        <p:spPr>
          <a:xfrm>
            <a:off x="1763978" y="186523"/>
            <a:ext cx="830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Working group – 14 leading business-schools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Picture 10" descr="Картинки по запросу ural federal university">
            <a:extLst>
              <a:ext uri="{FF2B5EF4-FFF2-40B4-BE49-F238E27FC236}">
                <a16:creationId xmlns:a16="http://schemas.microsoft.com/office/drawing/2014/main" id="{72F9EDE6-AF66-E1D0-9ADD-3142C12AA4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1255" y="47597"/>
            <a:ext cx="1173919" cy="662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35FA0D6-BF90-848E-0159-88B2468333B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9377" y="96962"/>
            <a:ext cx="1045959" cy="637577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6338235" y="938463"/>
            <a:ext cx="4866161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In </a:t>
            </a:r>
            <a:r>
              <a:rPr lang="en-US" sz="2400" b="1" dirty="0" err="1">
                <a:ea typeface="Calibri" panose="020F0502020204030204" pitchFamily="34" charset="0"/>
                <a:cs typeface="Times New Roman" panose="02020603050405020304" pitchFamily="18" charset="0"/>
              </a:rPr>
              <a:t>april</a:t>
            </a:r>
            <a:r>
              <a:rPr lang="en-US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 2024 15 leading business schools agreed to launch a new business-education ranking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90115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3D482B5-3894-E96E-9E0F-C908526276AD}"/>
              </a:ext>
            </a:extLst>
          </p:cNvPr>
          <p:cNvSpPr txBox="1"/>
          <p:nvPr/>
        </p:nvSpPr>
        <p:spPr>
          <a:xfrm>
            <a:off x="1763978" y="186523"/>
            <a:ext cx="830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Existing ratings and rankings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53164" y="1016371"/>
            <a:ext cx="10528300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Subject ratings of universities in management and economics</a:t>
            </a:r>
            <a:endParaRPr lang="ru-RU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790DAAF-9BE3-4A52-9F04-97C9BA12258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84" r="3194" b="25646"/>
          <a:stretch/>
        </p:blipFill>
        <p:spPr>
          <a:xfrm>
            <a:off x="653164" y="1599083"/>
            <a:ext cx="1546025" cy="683651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061C0D7-7C72-448B-A51B-3C90923BA9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9189" y="1714978"/>
            <a:ext cx="1218948" cy="397011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2489" y="1660626"/>
            <a:ext cx="1331673" cy="519353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5">
            <a:clrChange>
              <a:clrFrom>
                <a:srgbClr val="EAEDED"/>
              </a:clrFrom>
              <a:clrTo>
                <a:srgbClr val="EAEDE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78514" y="1733452"/>
            <a:ext cx="1162875" cy="310867"/>
          </a:xfrm>
          <a:prstGeom prst="rect">
            <a:avLst/>
          </a:prstGeom>
        </p:spPr>
      </p:pic>
      <p:sp>
        <p:nvSpPr>
          <p:cNvPr id="17" name="Прямоугольник 16"/>
          <p:cNvSpPr/>
          <p:nvPr/>
        </p:nvSpPr>
        <p:spPr>
          <a:xfrm>
            <a:off x="676097" y="2462919"/>
            <a:ext cx="10528300" cy="34565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ea typeface="Calibri" panose="020F0502020204030204" pitchFamily="34" charset="0"/>
                <a:cs typeface="Times New Roman" panose="02020603050405020304" pitchFamily="18" charset="0"/>
              </a:rPr>
              <a:t>Business School Ratings/Rankings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Financial Times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 err="1">
                <a:ea typeface="Calibri" panose="020F0502020204030204" pitchFamily="34" charset="0"/>
                <a:cs typeface="Times New Roman" panose="02020603050405020304" pitchFamily="18" charset="0"/>
              </a:rPr>
              <a:t>Eduniversal</a:t>
            </a:r>
            <a:endParaRPr lang="en-US" sz="24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U.S. News Best Business Schools Rankings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Bloomberg BEST B-SCHOOLS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People's Rating of Russian Business Schools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a typeface="Calibri" panose="020F0502020204030204" pitchFamily="34" charset="0"/>
                <a:cs typeface="Times New Roman" panose="02020603050405020304" pitchFamily="18" charset="0"/>
              </a:rPr>
              <a:t>Internationalization Map of Business Schools in Russia and the CIS (AC Expert)</a:t>
            </a:r>
            <a:endParaRPr lang="ru-RU" sz="2400" dirty="0"/>
          </a:p>
        </p:txBody>
      </p:sp>
      <p:sp>
        <p:nvSpPr>
          <p:cNvPr id="19" name="Номер слайда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4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7200899" y="1538925"/>
            <a:ext cx="40034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Business schools usually are not shown directly</a:t>
            </a:r>
            <a:endParaRPr lang="ru-RU" sz="2000" dirty="0"/>
          </a:p>
        </p:txBody>
      </p:sp>
      <p:sp>
        <p:nvSpPr>
          <p:cNvPr id="4" name="Прямоугольник 9">
            <a:extLst>
              <a:ext uri="{FF2B5EF4-FFF2-40B4-BE49-F238E27FC236}">
                <a16:creationId xmlns:a16="http://schemas.microsoft.com/office/drawing/2014/main" id="{CB341037-D3A8-4131-094B-C5C74EC5EDF1}"/>
              </a:ext>
            </a:extLst>
          </p:cNvPr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10" descr="Картинки по запросу ural federal university">
            <a:extLst>
              <a:ext uri="{FF2B5EF4-FFF2-40B4-BE49-F238E27FC236}">
                <a16:creationId xmlns:a16="http://schemas.microsoft.com/office/drawing/2014/main" id="{691AEA4A-2B77-73D1-390C-DAF2000E54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1255" y="47597"/>
            <a:ext cx="1173919" cy="662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9311238-E305-50A0-E59F-8BDB979F2169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9377" y="96962"/>
            <a:ext cx="1045959" cy="63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441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9">
            <a:extLst>
              <a:ext uri="{FF2B5EF4-FFF2-40B4-BE49-F238E27FC236}">
                <a16:creationId xmlns:a16="http://schemas.microsoft.com/office/drawing/2014/main" id="{1A8CD4F4-EA72-4C76-9E06-CBE87C659B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971173"/>
              </p:ext>
            </p:extLst>
          </p:nvPr>
        </p:nvGraphicFramePr>
        <p:xfrm>
          <a:off x="768597" y="1795952"/>
          <a:ext cx="10461896" cy="2935919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1307737">
                  <a:extLst>
                    <a:ext uri="{9D8B030D-6E8A-4147-A177-3AD203B41FA5}">
                      <a16:colId xmlns:a16="http://schemas.microsoft.com/office/drawing/2014/main" val="48568901"/>
                    </a:ext>
                  </a:extLst>
                </a:gridCol>
                <a:gridCol w="1307737">
                  <a:extLst>
                    <a:ext uri="{9D8B030D-6E8A-4147-A177-3AD203B41FA5}">
                      <a16:colId xmlns:a16="http://schemas.microsoft.com/office/drawing/2014/main" val="3066897324"/>
                    </a:ext>
                  </a:extLst>
                </a:gridCol>
                <a:gridCol w="1307737">
                  <a:extLst>
                    <a:ext uri="{9D8B030D-6E8A-4147-A177-3AD203B41FA5}">
                      <a16:colId xmlns:a16="http://schemas.microsoft.com/office/drawing/2014/main" val="1568106128"/>
                    </a:ext>
                  </a:extLst>
                </a:gridCol>
                <a:gridCol w="1307737">
                  <a:extLst>
                    <a:ext uri="{9D8B030D-6E8A-4147-A177-3AD203B41FA5}">
                      <a16:colId xmlns:a16="http://schemas.microsoft.com/office/drawing/2014/main" val="3746178180"/>
                    </a:ext>
                  </a:extLst>
                </a:gridCol>
                <a:gridCol w="1307737">
                  <a:extLst>
                    <a:ext uri="{9D8B030D-6E8A-4147-A177-3AD203B41FA5}">
                      <a16:colId xmlns:a16="http://schemas.microsoft.com/office/drawing/2014/main" val="1282957600"/>
                    </a:ext>
                  </a:extLst>
                </a:gridCol>
                <a:gridCol w="1307737">
                  <a:extLst>
                    <a:ext uri="{9D8B030D-6E8A-4147-A177-3AD203B41FA5}">
                      <a16:colId xmlns:a16="http://schemas.microsoft.com/office/drawing/2014/main" val="1001611248"/>
                    </a:ext>
                  </a:extLst>
                </a:gridCol>
                <a:gridCol w="1307737">
                  <a:extLst>
                    <a:ext uri="{9D8B030D-6E8A-4147-A177-3AD203B41FA5}">
                      <a16:colId xmlns:a16="http://schemas.microsoft.com/office/drawing/2014/main" val="1336480166"/>
                    </a:ext>
                  </a:extLst>
                </a:gridCol>
                <a:gridCol w="1307737">
                  <a:extLst>
                    <a:ext uri="{9D8B030D-6E8A-4147-A177-3AD203B41FA5}">
                      <a16:colId xmlns:a16="http://schemas.microsoft.com/office/drawing/2014/main" val="1358799495"/>
                    </a:ext>
                  </a:extLst>
                </a:gridCol>
              </a:tblGrid>
              <a:tr h="589005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Type of indicator</a:t>
                      </a:r>
                      <a:endParaRPr lang="ru-RU" sz="1200" b="1" dirty="0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QS</a:t>
                      </a:r>
                      <a:endParaRPr lang="ru-RU" sz="12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THE</a:t>
                      </a:r>
                      <a:endParaRPr lang="ru-R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ARWU</a:t>
                      </a:r>
                      <a:endParaRPr lang="ru-RU" sz="1200" b="1" dirty="0"/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RAEX</a:t>
                      </a:r>
                      <a:endParaRPr lang="ru-RU" sz="1200" b="1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b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09439360"/>
                  </a:ext>
                </a:extLst>
              </a:tr>
              <a:tr h="589005">
                <a:tc vMerge="1">
                  <a:txBody>
                    <a:bodyPr/>
                    <a:lstStyle/>
                    <a:p>
                      <a:pPr algn="ctr"/>
                      <a:endParaRPr lang="ru-RU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Economics and Econometrics</a:t>
                      </a:r>
                      <a:endParaRPr lang="ru-R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Business and Management Studies</a:t>
                      </a:r>
                      <a:endParaRPr lang="ru-R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Social</a:t>
                      </a:r>
                      <a:r>
                        <a:rPr lang="en-US" sz="1200" baseline="0" dirty="0"/>
                        <a:t> Policy and Administration</a:t>
                      </a:r>
                      <a:endParaRPr lang="ru-RU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All subject ratings</a:t>
                      </a:r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All subject ratings</a:t>
                      </a:r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Economics, management</a:t>
                      </a:r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Public administration</a:t>
                      </a:r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2075792"/>
                  </a:ext>
                </a:extLst>
              </a:tr>
              <a:tr h="477749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Surveys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60%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80%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90%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33%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0%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0%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0%</a:t>
                      </a:r>
                      <a:endParaRPr lang="ru-RU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38429623"/>
                  </a:ext>
                </a:extLst>
              </a:tr>
              <a:tr h="58900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Data from independent sources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40%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40%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100%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24%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19%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5340041"/>
                  </a:ext>
                </a:extLst>
              </a:tr>
              <a:tr h="58900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Data by the universities</a:t>
                      </a:r>
                      <a:endParaRPr lang="ru-RU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27%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0%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76% </a:t>
                      </a:r>
                      <a:r>
                        <a:rPr lang="ru-RU" sz="1400" dirty="0"/>
                        <a:t>(</a:t>
                      </a:r>
                      <a:r>
                        <a:rPr lang="en-US" sz="1400" dirty="0"/>
                        <a:t>from the monitoring</a:t>
                      </a:r>
                      <a:r>
                        <a:rPr lang="ru-RU" sz="1400" dirty="0"/>
                        <a:t>)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81%</a:t>
                      </a:r>
                      <a:r>
                        <a:rPr lang="en-US" sz="1600" dirty="0"/>
                        <a:t> </a:t>
                      </a:r>
                      <a:r>
                        <a:rPr lang="ru-RU" sz="1400" dirty="0"/>
                        <a:t>(</a:t>
                      </a:r>
                      <a:r>
                        <a:rPr lang="en-US" sz="1400" dirty="0"/>
                        <a:t>from the monitoring</a:t>
                      </a:r>
                      <a:r>
                        <a:rPr lang="ru-RU" sz="1400" dirty="0"/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0219665"/>
                  </a:ext>
                </a:extLst>
              </a:tr>
            </a:tbl>
          </a:graphicData>
        </a:graphic>
      </p:graphicFrame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3790DAAF-9BE3-4A52-9F04-97C9BA12258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984" r="3194" b="25646"/>
          <a:stretch/>
        </p:blipFill>
        <p:spPr>
          <a:xfrm>
            <a:off x="768597" y="1132811"/>
            <a:ext cx="1546025" cy="683651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B061C0D7-7C72-448B-A51B-3C90923BA9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5591" y="1241728"/>
            <a:ext cx="1218948" cy="397011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67962" y="1180558"/>
            <a:ext cx="1331673" cy="519353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clrChange>
              <a:clrFrom>
                <a:srgbClr val="EAEDED"/>
              </a:clrFrom>
              <a:clrTo>
                <a:srgbClr val="EAEDE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88946" y="1310643"/>
            <a:ext cx="1162875" cy="310867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625140" y="4977415"/>
            <a:ext cx="65276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/>
              <a:t>The varying weight of surveys – from 0% to 80-90%</a:t>
            </a:r>
            <a:endParaRPr lang="ru-RU" sz="24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5</a:t>
            </a:fld>
            <a:endParaRPr lang="ru-RU"/>
          </a:p>
        </p:txBody>
      </p:sp>
      <p:sp>
        <p:nvSpPr>
          <p:cNvPr id="7" name="Прямоугольник 9">
            <a:extLst>
              <a:ext uri="{FF2B5EF4-FFF2-40B4-BE49-F238E27FC236}">
                <a16:creationId xmlns:a16="http://schemas.microsoft.com/office/drawing/2014/main" id="{F1C17700-1FB2-3D85-4FD0-82F4F991EB67}"/>
              </a:ext>
            </a:extLst>
          </p:cNvPr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1AA76F7-FA18-F72B-6FB0-2A117FAEEC72}"/>
              </a:ext>
            </a:extLst>
          </p:cNvPr>
          <p:cNvSpPr txBox="1"/>
          <p:nvPr/>
        </p:nvSpPr>
        <p:spPr>
          <a:xfrm>
            <a:off x="1763978" y="186523"/>
            <a:ext cx="830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Existing ratings and rankings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10" descr="Картинки по запросу ural federal university">
            <a:extLst>
              <a:ext uri="{FF2B5EF4-FFF2-40B4-BE49-F238E27FC236}">
                <a16:creationId xmlns:a16="http://schemas.microsoft.com/office/drawing/2014/main" id="{3ECAF168-4336-922E-8E88-9DDB9B6ACD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1255" y="47597"/>
            <a:ext cx="1173919" cy="662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BF81156-4CEF-8B73-5A61-B9CFDA0CC9DA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9377" y="96962"/>
            <a:ext cx="1045959" cy="63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445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553744" y="940323"/>
            <a:ext cx="9144000" cy="590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defPPr>
              <a:defRPr lang="ru-RU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4400" b="1"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err="1">
                <a:latin typeface="+mn-lt"/>
              </a:rPr>
              <a:t>Eduniversal</a:t>
            </a:r>
            <a:endParaRPr lang="en-US" sz="3600" dirty="0">
              <a:latin typeface="+mn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3744" y="1423125"/>
            <a:ext cx="347569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hlinkClick r:id="rId2"/>
              </a:rPr>
              <a:t>https://www.eduniversal-ranking.com/</a:t>
            </a:r>
            <a:r>
              <a:rPr lang="en-US" sz="1600" dirty="0"/>
              <a:t> </a:t>
            </a:r>
            <a:endParaRPr lang="ru-RU" sz="1600" dirty="0"/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85870" y="1853883"/>
            <a:ext cx="11086713" cy="41027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latin typeface="+mn-lt"/>
              </a:rPr>
              <a:t>21 business schools from Russia are included.</a:t>
            </a:r>
          </a:p>
          <a:p>
            <a:endParaRPr lang="en-US" sz="2400" dirty="0">
              <a:latin typeface="+mn-lt"/>
            </a:endParaRPr>
          </a:p>
          <a:p>
            <a:r>
              <a:rPr lang="en-US" sz="2400" dirty="0">
                <a:latin typeface="+mn-lt"/>
              </a:rPr>
              <a:t>The mechanism of the rating: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First, the number of business schools represented by each country is determined based on formal indicators (GDP, population, education indicators, educational traditions).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The leading business schools of the country within this quota are divided into 5 levels (palms) according to their positions in the rankings, accreditations and membership in international associations.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+mn-lt"/>
              </a:rPr>
              <a:t>Within each level (palm), schools are ranked based on the results of voting by the management of business schools around the world.</a:t>
            </a:r>
            <a:endParaRPr lang="ru-RU" sz="2400" dirty="0">
              <a:latin typeface="+mn-lt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6</a:t>
            </a:fld>
            <a:endParaRPr lang="ru-RU"/>
          </a:p>
        </p:txBody>
      </p:sp>
      <p:sp>
        <p:nvSpPr>
          <p:cNvPr id="8" name="Прямоугольник 9">
            <a:extLst>
              <a:ext uri="{FF2B5EF4-FFF2-40B4-BE49-F238E27FC236}">
                <a16:creationId xmlns:a16="http://schemas.microsoft.com/office/drawing/2014/main" id="{9337FE84-F4C4-BCFA-5CB6-A4F4FA59AF1C}"/>
              </a:ext>
            </a:extLst>
          </p:cNvPr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1421F92-542A-9FE9-DEB7-9DCA14D9D0D5}"/>
              </a:ext>
            </a:extLst>
          </p:cNvPr>
          <p:cNvSpPr txBox="1"/>
          <p:nvPr/>
        </p:nvSpPr>
        <p:spPr>
          <a:xfrm>
            <a:off x="1763978" y="186523"/>
            <a:ext cx="830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Other BS ratings and rankings</a:t>
            </a:r>
          </a:p>
        </p:txBody>
      </p:sp>
      <p:pic>
        <p:nvPicPr>
          <p:cNvPr id="11" name="Picture 10" descr="Картинки по запросу ural federal university">
            <a:extLst>
              <a:ext uri="{FF2B5EF4-FFF2-40B4-BE49-F238E27FC236}">
                <a16:creationId xmlns:a16="http://schemas.microsoft.com/office/drawing/2014/main" id="{0CF41F34-84FB-D5B7-C5C5-25C36A5BB7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1255" y="47597"/>
            <a:ext cx="1173919" cy="662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2D3B8EA-F9CE-D790-DF56-43166ADF4C86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9377" y="96962"/>
            <a:ext cx="1045959" cy="63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728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334087" y="1035340"/>
            <a:ext cx="5583227" cy="5900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300" b="1" dirty="0">
                <a:latin typeface="+mn-lt"/>
              </a:rPr>
              <a:t>U.S. News Best Business Schools Rankings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30689" y="1573181"/>
            <a:ext cx="45697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hlinkClick r:id="rId2"/>
              </a:rPr>
              <a:t>https://www.usnews.com/best-graduate-schools/top-business-schools/mba-rankings</a:t>
            </a:r>
            <a:r>
              <a:rPr lang="ru-RU" dirty="0"/>
              <a:t> 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004144" y="1035340"/>
            <a:ext cx="3655399" cy="5900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latin typeface="+mn-lt"/>
              </a:rPr>
              <a:t>Bloomberg BEST B-SCHOOLS 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026730" y="1542514"/>
            <a:ext cx="30748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hlinkClick r:id="rId3"/>
              </a:rPr>
              <a:t>https://www.bloomberg.com/business-schools</a:t>
            </a:r>
            <a:r>
              <a:rPr lang="en-US" dirty="0"/>
              <a:t> </a:t>
            </a:r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528005"/>
              </p:ext>
            </p:extLst>
          </p:nvPr>
        </p:nvGraphicFramePr>
        <p:xfrm>
          <a:off x="330689" y="2345618"/>
          <a:ext cx="5347698" cy="3506216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051651">
                  <a:extLst>
                    <a:ext uri="{9D8B030D-6E8A-4147-A177-3AD203B41FA5}">
                      <a16:colId xmlns:a16="http://schemas.microsoft.com/office/drawing/2014/main" val="3498995260"/>
                    </a:ext>
                  </a:extLst>
                </a:gridCol>
                <a:gridCol w="1296047">
                  <a:extLst>
                    <a:ext uri="{9D8B030D-6E8A-4147-A177-3AD203B41FA5}">
                      <a16:colId xmlns:a16="http://schemas.microsoft.com/office/drawing/2014/main" val="3756102270"/>
                    </a:ext>
                  </a:extLst>
                </a:gridCol>
              </a:tblGrid>
              <a:tr h="1962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Indicator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Weight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999911264"/>
                  </a:ext>
                </a:extLst>
              </a:tr>
              <a:tr h="1962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Employment rates at graduation</a:t>
                      </a:r>
                      <a:endParaRPr lang="ru-RU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7%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8117656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Employment rates three months after graduation</a:t>
                      </a:r>
                      <a:endParaRPr lang="ru-RU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13%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597291083"/>
                  </a:ext>
                </a:extLst>
              </a:tr>
              <a:tr h="482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Mean starting salary and bonus</a:t>
                      </a:r>
                      <a:endParaRPr lang="ru-RU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20%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5714609"/>
                  </a:ext>
                </a:extLst>
              </a:tr>
              <a:tr h="482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Salary by profession </a:t>
                      </a:r>
                      <a:endParaRPr lang="ru-RU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10%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69960852"/>
                  </a:ext>
                </a:extLst>
              </a:tr>
              <a:tr h="977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Peer assessment score</a:t>
                      </a:r>
                      <a:endParaRPr lang="ru-RU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12.5%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600182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Recruiter assessment score</a:t>
                      </a:r>
                      <a:endParaRPr lang="ru-RU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12.5%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45184871"/>
                  </a:ext>
                </a:extLst>
              </a:tr>
              <a:tr h="787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Median GMAT and GRE scores</a:t>
                      </a:r>
                      <a:endParaRPr lang="ru-RU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13%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419471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Median undergraduate GPA</a:t>
                      </a:r>
                      <a:endParaRPr lang="ru-RU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10%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734764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Acceptance rate</a:t>
                      </a:r>
                      <a:endParaRPr lang="ru-RU" sz="2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4530522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654163"/>
              </p:ext>
            </p:extLst>
          </p:nvPr>
        </p:nvGraphicFramePr>
        <p:xfrm>
          <a:off x="6004144" y="2340338"/>
          <a:ext cx="5723399" cy="2544064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643073">
                  <a:extLst>
                    <a:ext uri="{9D8B030D-6E8A-4147-A177-3AD203B41FA5}">
                      <a16:colId xmlns:a16="http://schemas.microsoft.com/office/drawing/2014/main" val="1831119328"/>
                    </a:ext>
                  </a:extLst>
                </a:gridCol>
                <a:gridCol w="1080326">
                  <a:extLst>
                    <a:ext uri="{9D8B030D-6E8A-4147-A177-3AD203B41FA5}">
                      <a16:colId xmlns:a16="http://schemas.microsoft.com/office/drawing/2014/main" val="623353022"/>
                    </a:ext>
                  </a:extLst>
                </a:gridCol>
              </a:tblGrid>
              <a:tr h="1962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Indicator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Weight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615938724"/>
                  </a:ext>
                </a:extLst>
              </a:tr>
              <a:tr h="1962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Compensation - Survey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17,8125%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0182187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Compensation - Data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19,6875%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9077533"/>
                  </a:ext>
                </a:extLst>
              </a:tr>
              <a:tr h="482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Learning - Survey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26,3%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793438463"/>
                  </a:ext>
                </a:extLst>
              </a:tr>
              <a:tr h="482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Networking - Survey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17,8%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55495411"/>
                  </a:ext>
                </a:extLst>
              </a:tr>
              <a:tr h="9779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Entrepreneurship - Survey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11,4%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3325291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Diversity – Gender – Data 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3,55%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38678454"/>
                  </a:ext>
                </a:extLst>
              </a:tr>
              <a:tr h="787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Diversity – Minority – Data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3,55%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860979030"/>
                  </a:ext>
                </a:extLst>
              </a:tr>
            </a:tbl>
          </a:graphicData>
        </a:graphic>
      </p:graphicFrame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7</a:t>
            </a:fld>
            <a:endParaRPr lang="ru-RU"/>
          </a:p>
        </p:txBody>
      </p:sp>
      <p:sp>
        <p:nvSpPr>
          <p:cNvPr id="11" name="Прямоугольник 9">
            <a:extLst>
              <a:ext uri="{FF2B5EF4-FFF2-40B4-BE49-F238E27FC236}">
                <a16:creationId xmlns:a16="http://schemas.microsoft.com/office/drawing/2014/main" id="{9F83CA27-8615-AC07-C7A5-66E938EA0004}"/>
              </a:ext>
            </a:extLst>
          </p:cNvPr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325316-CDFC-044B-E812-348CD9B9C76A}"/>
              </a:ext>
            </a:extLst>
          </p:cNvPr>
          <p:cNvSpPr txBox="1"/>
          <p:nvPr/>
        </p:nvSpPr>
        <p:spPr>
          <a:xfrm>
            <a:off x="1763978" y="186523"/>
            <a:ext cx="830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US NEWS &amp; BLOOMBERG</a:t>
            </a:r>
          </a:p>
        </p:txBody>
      </p:sp>
      <p:pic>
        <p:nvPicPr>
          <p:cNvPr id="15" name="Picture 10" descr="Картинки по запросу ural federal university">
            <a:extLst>
              <a:ext uri="{FF2B5EF4-FFF2-40B4-BE49-F238E27FC236}">
                <a16:creationId xmlns:a16="http://schemas.microsoft.com/office/drawing/2014/main" id="{0DC38A5D-EB67-C423-2599-70E7AFFEA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1255" y="47597"/>
            <a:ext cx="1173919" cy="662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1D0FDE60-F66A-C97C-8957-B981C9044D14}"/>
              </a:ext>
            </a:extLst>
          </p:cNvPr>
          <p:cNvPicPr>
            <a:picLocks noChangeAspect="1"/>
          </p:cNvPicPr>
          <p:nvPr/>
        </p:nvPicPr>
        <p:blipFill>
          <a:blip r:embed="rId5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9377" y="96962"/>
            <a:ext cx="1045959" cy="63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730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0608791"/>
              </p:ext>
            </p:extLst>
          </p:nvPr>
        </p:nvGraphicFramePr>
        <p:xfrm>
          <a:off x="304801" y="1144517"/>
          <a:ext cx="11466286" cy="4522851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5979885">
                  <a:extLst>
                    <a:ext uri="{9D8B030D-6E8A-4147-A177-3AD203B41FA5}">
                      <a16:colId xmlns:a16="http://schemas.microsoft.com/office/drawing/2014/main" val="904923160"/>
                    </a:ext>
                  </a:extLst>
                </a:gridCol>
                <a:gridCol w="5486401">
                  <a:extLst>
                    <a:ext uri="{9D8B030D-6E8A-4147-A177-3AD203B41FA5}">
                      <a16:colId xmlns:a16="http://schemas.microsoft.com/office/drawing/2014/main" val="124827879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Title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Note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435854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MBA</a:t>
                      </a:r>
                      <a:endParaRPr lang="ru-RU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089374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</a:rPr>
                        <a:t>Online</a:t>
                      </a:r>
                      <a:r>
                        <a:rPr lang="ru-RU" sz="2400" dirty="0">
                          <a:effectLst/>
                        </a:rPr>
                        <a:t> MBA</a:t>
                      </a:r>
                      <a:endParaRPr lang="ru-RU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318879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EMBA</a:t>
                      </a:r>
                      <a:endParaRPr lang="ru-RU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44095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</a:rPr>
                        <a:t>Executive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Education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Custom</a:t>
                      </a:r>
                      <a:endParaRPr lang="ru-RU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Mainly based on survey data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55675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effectLst/>
                        </a:rPr>
                        <a:t>Executive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Education</a:t>
                      </a:r>
                      <a:r>
                        <a:rPr lang="ru-RU" sz="2400" dirty="0">
                          <a:effectLst/>
                        </a:rPr>
                        <a:t> </a:t>
                      </a:r>
                      <a:r>
                        <a:rPr lang="ru-RU" sz="2400" dirty="0" err="1">
                          <a:effectLst/>
                        </a:rPr>
                        <a:t>Open</a:t>
                      </a:r>
                      <a:endParaRPr lang="ru-RU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Mainly based on survey data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2612326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Masters in Finance pre-experience</a:t>
                      </a:r>
                      <a:endParaRPr lang="ru-RU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504719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Masters in Finance post-experience</a:t>
                      </a:r>
                      <a:endParaRPr lang="ru-RU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9859869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Masters in Management</a:t>
                      </a:r>
                      <a:endParaRPr lang="ru-RU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7801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European Business School Rankings</a:t>
                      </a:r>
                      <a:endParaRPr lang="ru-RU" sz="18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Composite: MBA + EMBA + Masters in Management + Executive Education Custom + Executive Education Open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68587305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8</a:t>
            </a:fld>
            <a:endParaRPr lang="ru-RU"/>
          </a:p>
        </p:txBody>
      </p:sp>
      <p:sp>
        <p:nvSpPr>
          <p:cNvPr id="11" name="Прямоугольник 9">
            <a:extLst>
              <a:ext uri="{FF2B5EF4-FFF2-40B4-BE49-F238E27FC236}">
                <a16:creationId xmlns:a16="http://schemas.microsoft.com/office/drawing/2014/main" id="{B81072B3-EA32-DEF2-F13D-D3671E3E743C}"/>
              </a:ext>
            </a:extLst>
          </p:cNvPr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874D77F-71D0-03F6-5ABE-875841948508}"/>
              </a:ext>
            </a:extLst>
          </p:cNvPr>
          <p:cNvSpPr txBox="1"/>
          <p:nvPr/>
        </p:nvSpPr>
        <p:spPr>
          <a:xfrm>
            <a:off x="1763978" y="186523"/>
            <a:ext cx="830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Financial Times rankings</a:t>
            </a:r>
            <a:endParaRPr lang="ru-RU" sz="2800" b="1" dirty="0">
              <a:solidFill>
                <a:srgbClr val="0070C0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0" descr="Картинки по запросу ural federal university">
            <a:extLst>
              <a:ext uri="{FF2B5EF4-FFF2-40B4-BE49-F238E27FC236}">
                <a16:creationId xmlns:a16="http://schemas.microsoft.com/office/drawing/2014/main" id="{E49FB798-2D2E-08F0-8FFF-2D59423132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1255" y="47597"/>
            <a:ext cx="1173919" cy="662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2A48646-C8D4-A6A5-F920-C31E98680723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9377" y="96962"/>
            <a:ext cx="1045959" cy="63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725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62815"/>
              </p:ext>
            </p:extLst>
          </p:nvPr>
        </p:nvGraphicFramePr>
        <p:xfrm>
          <a:off x="290286" y="930311"/>
          <a:ext cx="10606314" cy="5484622"/>
        </p:xfrm>
        <a:graphic>
          <a:graphicData uri="http://schemas.openxmlformats.org/drawingml/2006/table">
            <a:tbl>
              <a:tblPr firstRow="1" firstCol="1" bandRow="1">
                <a:tableStyleId>{5FD0F851-EC5A-4D38-B0AD-8093EC10F338}</a:tableStyleId>
              </a:tblPr>
              <a:tblGrid>
                <a:gridCol w="5161289">
                  <a:extLst>
                    <a:ext uri="{9D8B030D-6E8A-4147-A177-3AD203B41FA5}">
                      <a16:colId xmlns:a16="http://schemas.microsoft.com/office/drawing/2014/main" val="2040270795"/>
                    </a:ext>
                  </a:extLst>
                </a:gridCol>
                <a:gridCol w="4004075">
                  <a:extLst>
                    <a:ext uri="{9D8B030D-6E8A-4147-A177-3AD203B41FA5}">
                      <a16:colId xmlns:a16="http://schemas.microsoft.com/office/drawing/2014/main" val="2704952477"/>
                    </a:ext>
                  </a:extLst>
                </a:gridCol>
                <a:gridCol w="1440950">
                  <a:extLst>
                    <a:ext uri="{9D8B030D-6E8A-4147-A177-3AD203B41FA5}">
                      <a16:colId xmlns:a16="http://schemas.microsoft.com/office/drawing/2014/main" val="2232377625"/>
                    </a:ext>
                  </a:extLst>
                </a:gridCol>
              </a:tblGrid>
              <a:tr h="2471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Group of indicators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Indicator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Weight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2452747549"/>
                  </a:ext>
                </a:extLst>
              </a:tr>
              <a:tr h="247131">
                <a:tc rowSpan="5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Surveys on achievement of learning objectives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Weighted salary</a:t>
                      </a: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16%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3304501538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Salary increase</a:t>
                      </a: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16%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3725720482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Value for money rank </a:t>
                      </a: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1885416347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Career progress rank</a:t>
                      </a: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3384278927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Aims achieved </a:t>
                      </a: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488355891"/>
                  </a:ext>
                </a:extLst>
              </a:tr>
              <a:tr h="247131">
                <a:tc rowSpan="4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Employment and direct assistance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from the business school in it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Alumni network rank</a:t>
                      </a: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384965870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Careers service rank</a:t>
                      </a: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1411287823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Employed at three months </a:t>
                      </a: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2292781510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Sector diversity rank </a:t>
                      </a: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1573898694"/>
                  </a:ext>
                </a:extLst>
              </a:tr>
              <a:tr h="247131">
                <a:tc row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Gender indicators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Female faculty</a:t>
                      </a: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2910527882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Female students</a:t>
                      </a: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4178332594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Women on board</a:t>
                      </a: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2705577643"/>
                  </a:ext>
                </a:extLst>
              </a:tr>
              <a:tr h="247131">
                <a:tc row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Internationalization – staff and students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International faculty</a:t>
                      </a: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2328155915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International students</a:t>
                      </a: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1992835043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International board</a:t>
                      </a: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3400348612"/>
                  </a:ext>
                </a:extLst>
              </a:tr>
              <a:tr h="247131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Internationalization - mobility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International mobility rank </a:t>
                      </a: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316455176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International course experience rank</a:t>
                      </a: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511384698"/>
                  </a:ext>
                </a:extLst>
              </a:tr>
              <a:tr h="247131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Science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Faculty with doctorates </a:t>
                      </a: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803413232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FT research rank </a:t>
                      </a: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3192588124"/>
                  </a:ext>
                </a:extLst>
              </a:tr>
              <a:tr h="247131">
                <a:tc row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ESG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Carbon footprint rank</a:t>
                      </a: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4%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3869125263"/>
                  </a:ext>
                </a:extLst>
              </a:tr>
              <a:tr h="2471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ESG and net zero teaching rank</a:t>
                      </a:r>
                      <a:endParaRPr lang="ru-RU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2168" marR="42168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3%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2168" marR="42168" marT="0" marB="0" anchor="ctr"/>
                </a:tc>
                <a:extLst>
                  <a:ext uri="{0D108BD9-81ED-4DB2-BD59-A6C34878D82A}">
                    <a16:rowId xmlns:a16="http://schemas.microsoft.com/office/drawing/2014/main" val="1221513726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D5FE24-6362-44B1-BDB2-C872C539ED28}" type="slidenum">
              <a:rPr lang="ru-RU" smtClean="0"/>
              <a:t>9</a:t>
            </a:fld>
            <a:endParaRPr lang="ru-RU"/>
          </a:p>
        </p:txBody>
      </p:sp>
      <p:sp>
        <p:nvSpPr>
          <p:cNvPr id="7" name="Прямоугольник 9">
            <a:extLst>
              <a:ext uri="{FF2B5EF4-FFF2-40B4-BE49-F238E27FC236}">
                <a16:creationId xmlns:a16="http://schemas.microsoft.com/office/drawing/2014/main" id="{F471B88F-A8E0-1803-ECA2-F90E8C9C891A}"/>
              </a:ext>
            </a:extLst>
          </p:cNvPr>
          <p:cNvSpPr/>
          <p:nvPr/>
        </p:nvSpPr>
        <p:spPr>
          <a:xfrm>
            <a:off x="986118" y="756621"/>
            <a:ext cx="10586465" cy="21600"/>
          </a:xfrm>
          <a:prstGeom prst="rect">
            <a:avLst/>
          </a:prstGeom>
          <a:solidFill>
            <a:srgbClr val="307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FF5790-BA66-FBA1-09FA-23860EAC9FB0}"/>
              </a:ext>
            </a:extLst>
          </p:cNvPr>
          <p:cNvSpPr txBox="1"/>
          <p:nvPr/>
        </p:nvSpPr>
        <p:spPr>
          <a:xfrm>
            <a:off x="1763978" y="186523"/>
            <a:ext cx="83066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MBA Financial Times Ranking</a:t>
            </a:r>
          </a:p>
        </p:txBody>
      </p:sp>
      <p:pic>
        <p:nvPicPr>
          <p:cNvPr id="9" name="Picture 10" descr="Картинки по запросу ural federal university">
            <a:extLst>
              <a:ext uri="{FF2B5EF4-FFF2-40B4-BE49-F238E27FC236}">
                <a16:creationId xmlns:a16="http://schemas.microsoft.com/office/drawing/2014/main" id="{04E80900-C68B-1CF3-69C9-70F71A60E2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1255" y="47597"/>
            <a:ext cx="1173919" cy="662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A5F6956-8B5E-35C3-5D82-3FF417EDCAF2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09377" y="96962"/>
            <a:ext cx="1045959" cy="637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75357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17071</TotalTime>
  <Words>1586</Words>
  <Application>Microsoft Office PowerPoint</Application>
  <PresentationFormat>Широкоэкранный</PresentationFormat>
  <Paragraphs>347</Paragraphs>
  <Slides>17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Arial Narrow</vt:lpstr>
      <vt:lpstr>Calibri</vt:lpstr>
      <vt:lpstr>Calibri Light</vt:lpstr>
      <vt:lpstr>Symbol</vt:lpstr>
      <vt:lpstr>Verdana</vt:lpstr>
      <vt:lpstr>Тема Office</vt:lpstr>
      <vt:lpstr>CorelDRAW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Thank you for the attention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Zhanna Belyaeva</cp:lastModifiedBy>
  <cp:revision>355</cp:revision>
  <dcterms:created xsi:type="dcterms:W3CDTF">2021-10-16T09:20:52Z</dcterms:created>
  <dcterms:modified xsi:type="dcterms:W3CDTF">2024-11-12T08:26:40Z</dcterms:modified>
</cp:coreProperties>
</file>