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7" roundtripDataSignature="AMtx7mg76wudr4xfIJh7pDXrYTBjhiJe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bold.fntdata"/><Relationship Id="rId21" Type="http://schemas.openxmlformats.org/officeDocument/2006/relationships/slide" Target="slides/slide16.xml"/><Relationship Id="rId43" Type="http://schemas.openxmlformats.org/officeDocument/2006/relationships/font" Target="fonts/Roboto-regular.fntdata"/><Relationship Id="rId24" Type="http://schemas.openxmlformats.org/officeDocument/2006/relationships/slide" Target="slides/slide19.xml"/><Relationship Id="rId46" Type="http://schemas.openxmlformats.org/officeDocument/2006/relationships/font" Target="fonts/Roboto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" name="Google Shape;4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277e0036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277e0036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277e0036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a277e0036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277e0036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277e0036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277e0036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277e0036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389dd9e0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389dd9e0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a389dd9e0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a389dd9e0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277e0036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a277e0036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277e0036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277e0036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389dd9e0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389dd9e0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389dd9e0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389dd9e0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a28825c4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a28825c4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a389dd9e0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a389dd9e0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a389dd9e0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a389dd9e0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389dd9e0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a389dd9e0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277e0036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a277e0036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389dd9e0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a389dd9e0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389dd9e0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389dd9e0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a389dd9e0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a389dd9e0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389dd9e0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389dd9e0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389dd9e0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389dd9e0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389dd9e0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389dd9e0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28825c43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28825c43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389dd9e0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a389dd9e0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a389dd9e0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a389dd9e0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389dd9e0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a389dd9e0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389dd9e0b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389dd9e0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389dd9e0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a389dd9e0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389dd9e0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389dd9e0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389dd9e0b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a389dd9e0b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f9ed2474772aa7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1f9ed2474772aa7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a389dd9e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a389dd9e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277e0036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a277e0036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277e0036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a277e0036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277e0036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277e0036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277e0036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a277e0036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277e0036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277e0036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" name="Google Shape;29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" name="Google Shape;34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" name="Google Shape;35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news.pressfeed.ru/?s=%D0%BB%D0%B8%D1%87%D0%BD%D1%8B%D0%B9+%D0%B1%D1%80%D0%B5%D0%BD%D0%B4" TargetMode="External"/><Relationship Id="rId4" Type="http://schemas.openxmlformats.org/officeDocument/2006/relationships/hyperlink" Target="https://news.pressfeed.ru/kak-prodvigat-pervoe-lico-kompanii-i-drugie-sovety-po-piaru-intervyu-s-pr-direktorom-banka-fk-otkrytie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7525" y="535300"/>
            <a:ext cx="3965926" cy="39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392850" y="942700"/>
            <a:ext cx="48528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</a:t>
            </a: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индивидуальный</a:t>
            </a: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предприниматель ___ владелец магазина на Wildberries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 бизнес</a:t>
            </a: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консультант, эксперт</a:t>
            </a: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по управлению бизнесом</a:t>
            </a:r>
            <a:endParaRPr b="0" i="0" sz="19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 кандидат экономических наук, </a:t>
            </a:r>
            <a:endParaRPr b="0" i="0" sz="19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 выпускник City Business School</a:t>
            </a:r>
            <a:endParaRPr b="0" i="0" sz="19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 наставник/спикер центра предпринимательства и бизнес-образования Лайк, </a:t>
            </a:r>
            <a:endParaRPr b="0" i="0" sz="19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 руководитель региональных оффлайн бизнес проектов</a:t>
            </a: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9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___ совладелец</a:t>
            </a:r>
            <a:r>
              <a:rPr b="0" i="0" lang="ru-RU" sz="1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консалтингового агентства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544650" y="199000"/>
            <a:ext cx="4179300" cy="74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САИДА ДЖАЛИЛОВА</a:t>
            </a:r>
            <a:endParaRPr b="1" i="0" sz="2400" u="none" cap="none" strike="noStrike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a277e00365_0_35"/>
          <p:cNvSpPr txBox="1"/>
          <p:nvPr>
            <p:ph type="ctrTitle"/>
          </p:nvPr>
        </p:nvSpPr>
        <p:spPr>
          <a:xfrm>
            <a:off x="311700" y="744575"/>
            <a:ext cx="8385600" cy="282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Кому стоит создавать и продвигать личный бренд?</a:t>
            </a:r>
            <a:endParaRPr b="1" sz="44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Всем, кто занимается бизнесом. </a:t>
            </a:r>
            <a:endParaRPr b="1" sz="69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277e00365_0_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9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Не так важно, работаете вы на самого себя или владеете компанией. </a:t>
            </a:r>
            <a:endParaRPr b="1" sz="6800">
              <a:solidFill>
                <a:srgbClr val="980000"/>
              </a:solidFill>
            </a:endParaRPr>
          </a:p>
        </p:txBody>
      </p:sp>
      <p:sp>
        <p:nvSpPr>
          <p:cNvPr id="101" name="Google Shape;101;g2a277e00365_0_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Люди </a:t>
            </a:r>
            <a:r>
              <a:rPr lang="ru-RU" sz="25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покупают </a:t>
            </a:r>
            <a:r>
              <a:rPr lang="ru-RU" sz="25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 людей</a:t>
            </a:r>
            <a:r>
              <a:rPr lang="ru-RU" sz="25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— это правило особенно актуально для среднего, малого и микро бизнеса. </a:t>
            </a:r>
            <a:endParaRPr sz="4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a277e00365_0_47"/>
          <p:cNvSpPr txBox="1"/>
          <p:nvPr>
            <p:ph type="ctrTitle"/>
          </p:nvPr>
        </p:nvSpPr>
        <p:spPr>
          <a:xfrm>
            <a:off x="311700" y="744575"/>
            <a:ext cx="8467800" cy="10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4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Ответим на вопрос:</a:t>
            </a:r>
            <a:endParaRPr b="1" sz="34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g2a277e00365_0_47"/>
          <p:cNvSpPr txBox="1"/>
          <p:nvPr>
            <p:ph idx="1" type="subTitle"/>
          </p:nvPr>
        </p:nvSpPr>
        <p:spPr>
          <a:xfrm>
            <a:off x="364500" y="1452600"/>
            <a:ext cx="8467800" cy="21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 какому адвокату вы обратитесь в первую очередь в случае необходимости — к любому из выдачи Google или к тому, </a:t>
            </a:r>
            <a:r>
              <a:rPr lang="ru-RU" sz="2450" u="sng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которого вам рекомендовали знакомые, у которого десятки кейсов, сайт с множеством ссылок на статьи в крупных СМИ?</a:t>
            </a:r>
            <a:endParaRPr sz="3900" u="sng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277e00365_0_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Скорее всего, </a:t>
            </a:r>
            <a:r>
              <a:rPr lang="ru-RU" sz="3550" u="sng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 второму</a:t>
            </a:r>
            <a:r>
              <a:rPr lang="ru-RU" sz="35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и пусть его услуги будут стоить дороже, чем у первого. </a:t>
            </a:r>
            <a:endParaRPr sz="7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a389dd9e0b_0_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50">
                <a:solidFill>
                  <a:srgbClr val="222222"/>
                </a:solidFill>
                <a:highlight>
                  <a:srgbClr val="FFFFFF"/>
                </a:highlight>
              </a:rPr>
              <a:t>Малый бизнес тратит много денег на продвижение продуктов и услуг </a:t>
            </a:r>
            <a:endParaRPr b="1" sz="6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389dd9e0b_0_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150">
                <a:solidFill>
                  <a:srgbClr val="222222"/>
                </a:solidFill>
                <a:highlight>
                  <a:srgbClr val="FFFFFF"/>
                </a:highlight>
              </a:rPr>
              <a:t>Личный бренд предпринимателя, если им заниматься, может принести не менее значимый эффект, чем деньги.</a:t>
            </a:r>
            <a:endParaRPr b="1" sz="6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277e00365_0_66"/>
          <p:cNvSpPr txBox="1"/>
          <p:nvPr/>
        </p:nvSpPr>
        <p:spPr>
          <a:xfrm>
            <a:off x="228375" y="310625"/>
            <a:ext cx="8130900" cy="49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rgbClr val="980000"/>
                </a:solidFill>
                <a:highlight>
                  <a:schemeClr val="lt1"/>
                </a:highlight>
              </a:rPr>
              <a:t>Персональный бренд </a:t>
            </a:r>
            <a:r>
              <a:rPr b="1" lang="ru-RU" sz="2300">
                <a:solidFill>
                  <a:schemeClr val="dk1"/>
                </a:solidFill>
                <a:highlight>
                  <a:schemeClr val="lt1"/>
                </a:highlight>
              </a:rPr>
              <a:t>помогает привлечь клиентов в свой бизнес, которые готовы платить больше — </a:t>
            </a:r>
            <a:r>
              <a:rPr b="1" lang="ru-RU" sz="2300">
                <a:solidFill>
                  <a:srgbClr val="980000"/>
                </a:solidFill>
                <a:highlight>
                  <a:schemeClr val="lt1"/>
                </a:highlight>
              </a:rPr>
              <a:t>за имя, репутацию, экспертность. </a:t>
            </a:r>
            <a:endParaRPr b="1" sz="2300">
              <a:solidFill>
                <a:srgbClr val="980000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chemeClr val="dk1"/>
                </a:solidFill>
                <a:highlight>
                  <a:schemeClr val="lt1"/>
                </a:highlight>
              </a:rPr>
              <a:t>Таким образом, </a:t>
            </a:r>
            <a:r>
              <a:rPr b="1" lang="ru-RU" sz="2300">
                <a:solidFill>
                  <a:srgbClr val="980000"/>
                </a:solidFill>
                <a:highlight>
                  <a:schemeClr val="lt1"/>
                </a:highlight>
              </a:rPr>
              <a:t>затраты </a:t>
            </a:r>
            <a:r>
              <a:rPr b="1" lang="ru-RU" sz="2300">
                <a:solidFill>
                  <a:schemeClr val="dk1"/>
                </a:solidFill>
                <a:highlight>
                  <a:schemeClr val="lt1"/>
                </a:highlight>
              </a:rPr>
              <a:t>на поиск покупателей </a:t>
            </a:r>
            <a:r>
              <a:rPr b="1" lang="ru-RU" sz="2300">
                <a:solidFill>
                  <a:srgbClr val="980000"/>
                </a:solidFill>
                <a:highlight>
                  <a:schemeClr val="lt1"/>
                </a:highlight>
              </a:rPr>
              <a:t>уменьшаются</a:t>
            </a:r>
            <a:r>
              <a:rPr b="1" lang="ru-RU" sz="2300">
                <a:solidFill>
                  <a:schemeClr val="dk1"/>
                </a:solidFill>
                <a:highlight>
                  <a:schemeClr val="lt1"/>
                </a:highlight>
              </a:rPr>
              <a:t>, а средний чек увеличивается. </a:t>
            </a:r>
            <a:endParaRPr b="1" sz="2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b="1" lang="ru-RU" sz="2300">
                <a:solidFill>
                  <a:schemeClr val="dk1"/>
                </a:solidFill>
                <a:highlight>
                  <a:schemeClr val="lt1"/>
                </a:highlight>
              </a:rPr>
              <a:t>Это особенно важно в сферах с высокой конкуренцией.</a:t>
            </a:r>
            <a:endParaRPr b="1" sz="2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277e00365_0_7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a277e00365_0_75"/>
          <p:cNvSpPr txBox="1"/>
          <p:nvPr>
            <p:ph idx="1" type="subTitle"/>
          </p:nvPr>
        </p:nvSpPr>
        <p:spPr>
          <a:xfrm>
            <a:off x="256875" y="531875"/>
            <a:ext cx="8805900" cy="31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ru-RU" sz="3048">
                <a:solidFill>
                  <a:srgbClr val="980000"/>
                </a:solidFill>
                <a:highlight>
                  <a:srgbClr val="FFFFFF"/>
                </a:highlight>
              </a:rPr>
              <a:t>Формула личного бренда включает: </a:t>
            </a:r>
            <a:endParaRPr b="1" sz="3048">
              <a:solidFill>
                <a:srgbClr val="98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3048">
              <a:solidFill>
                <a:srgbClr val="98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3048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3048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42219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49"/>
              <a:buChar char="●"/>
            </a:pPr>
            <a:r>
              <a:rPr b="1" lang="ru-RU" sz="3048">
                <a:solidFill>
                  <a:srgbClr val="222222"/>
                </a:solidFill>
                <a:highlight>
                  <a:srgbClr val="FFFFFF"/>
                </a:highlight>
              </a:rPr>
              <a:t>личность, </a:t>
            </a:r>
            <a:endParaRPr b="1" sz="3048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42219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49"/>
              <a:buChar char="●"/>
            </a:pPr>
            <a:r>
              <a:rPr b="1" lang="ru-RU" sz="3048">
                <a:solidFill>
                  <a:srgbClr val="222222"/>
                </a:solidFill>
                <a:highlight>
                  <a:srgbClr val="FFFFFF"/>
                </a:highlight>
              </a:rPr>
              <a:t>профессионализм </a:t>
            </a:r>
            <a:endParaRPr b="1" sz="3048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42219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49"/>
              <a:buChar char="●"/>
            </a:pPr>
            <a:r>
              <a:rPr b="1" lang="ru-RU" sz="3048" u="sng">
                <a:solidFill>
                  <a:srgbClr val="222222"/>
                </a:solidFill>
                <a:highlight>
                  <a:srgbClr val="FFFFFF"/>
                </a:highlight>
              </a:rPr>
              <a:t>и влияние</a:t>
            </a:r>
            <a:r>
              <a:rPr b="1" lang="ru-RU" sz="3048">
                <a:solidFill>
                  <a:srgbClr val="222222"/>
                </a:solidFill>
                <a:highlight>
                  <a:srgbClr val="FFFFFF"/>
                </a:highlight>
              </a:rPr>
              <a:t> на бизнес и окружение.</a:t>
            </a:r>
            <a:endParaRPr b="1" sz="439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389dd9e0b_0_29"/>
          <p:cNvSpPr txBox="1"/>
          <p:nvPr>
            <p:ph type="ctrTitle"/>
          </p:nvPr>
        </p:nvSpPr>
        <p:spPr>
          <a:xfrm>
            <a:off x="311708" y="287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3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400">
                <a:solidFill>
                  <a:srgbClr val="222222"/>
                </a:solidFill>
              </a:rPr>
              <a:t>Почему люди важны?</a:t>
            </a:r>
            <a:endParaRPr b="1" sz="24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a389dd9e0b_0_29"/>
          <p:cNvSpPr txBox="1"/>
          <p:nvPr>
            <p:ph idx="1" type="subTitle"/>
          </p:nvPr>
        </p:nvSpPr>
        <p:spPr>
          <a:xfrm>
            <a:off x="311700" y="1845450"/>
            <a:ext cx="8787600" cy="27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50">
                <a:solidFill>
                  <a:srgbClr val="222222"/>
                </a:solidFill>
                <a:highlight>
                  <a:srgbClr val="FFFFFF"/>
                </a:highlight>
              </a:rPr>
              <a:t>В любом деле важны </a:t>
            </a:r>
            <a:r>
              <a:rPr b="1" lang="ru-RU" sz="2250">
                <a:solidFill>
                  <a:srgbClr val="980000"/>
                </a:solidFill>
                <a:highlight>
                  <a:srgbClr val="FFFFFF"/>
                </a:highlight>
              </a:rPr>
              <a:t>люди.</a:t>
            </a:r>
            <a:r>
              <a:rPr lang="ru-RU" sz="22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2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50">
                <a:solidFill>
                  <a:srgbClr val="222222"/>
                </a:solidFill>
                <a:highlight>
                  <a:srgbClr val="FFFFFF"/>
                </a:highlight>
              </a:rPr>
              <a:t>Именно они формируют команду и бизнес. </a:t>
            </a:r>
            <a:endParaRPr sz="22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50">
              <a:solidFill>
                <a:srgbClr val="980000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50">
                <a:solidFill>
                  <a:srgbClr val="980000"/>
                </a:solidFill>
                <a:highlight>
                  <a:srgbClr val="FFFFFF"/>
                </a:highlight>
              </a:rPr>
              <a:t>Окружение бизнеса</a:t>
            </a:r>
            <a:r>
              <a:rPr lang="ru-RU" sz="2250">
                <a:solidFill>
                  <a:srgbClr val="222222"/>
                </a:solidFill>
                <a:highlight>
                  <a:srgbClr val="FFFFFF"/>
                </a:highlight>
              </a:rPr>
              <a:t> — подрядчики, партнеры, инвесторы, сотрудники, клиенты, конкуренты — видит и воспринимает человека, а не продукт.</a:t>
            </a:r>
            <a:endParaRPr sz="3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a389dd9e0b_0_36"/>
          <p:cNvSpPr txBox="1"/>
          <p:nvPr>
            <p:ph type="ctrTitle"/>
          </p:nvPr>
        </p:nvSpPr>
        <p:spPr>
          <a:xfrm>
            <a:off x="201000" y="447650"/>
            <a:ext cx="8649900" cy="31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315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44000"/>
              </a:lnSpc>
              <a:spcBef>
                <a:spcPts val="15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315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44000"/>
              </a:lnSpc>
              <a:spcBef>
                <a:spcPts val="15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5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44000"/>
              </a:lnSpc>
              <a:spcBef>
                <a:spcPts val="15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5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44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-RU" sz="2015">
                <a:solidFill>
                  <a:srgbClr val="222222"/>
                </a:solidFill>
              </a:rPr>
              <a:t>Компания, которая раскрывает </a:t>
            </a:r>
            <a:r>
              <a:rPr lang="ru-RU" sz="2015" u="sng">
                <a:solidFill>
                  <a:srgbClr val="980000"/>
                </a:solidFill>
              </a:rPr>
              <a:t>лица создателей</a:t>
            </a:r>
            <a:r>
              <a:rPr lang="ru-RU" sz="2015">
                <a:solidFill>
                  <a:srgbClr val="222222"/>
                </a:solidFill>
              </a:rPr>
              <a:t>, делится своей историей, ценностями и миссией выигрывает по сравнению с бизнесом, для которого вторично все, кроме красивого сайта и настойчивой рекламы.</a:t>
            </a:r>
            <a:endParaRPr sz="2015">
              <a:solidFill>
                <a:srgbClr val="22222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179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508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a28825c433_0_0"/>
          <p:cNvSpPr txBox="1"/>
          <p:nvPr/>
        </p:nvSpPr>
        <p:spPr>
          <a:xfrm>
            <a:off x="319750" y="1160250"/>
            <a:ext cx="80760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4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Раскрыта разница между </a:t>
            </a:r>
            <a:endParaRPr b="1" sz="34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5555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b="1" lang="ru-RU" sz="345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старым и новым поколением </a:t>
            </a:r>
            <a:r>
              <a:rPr b="1" lang="ru-RU" sz="34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бизнесменов</a:t>
            </a:r>
            <a:endParaRPr b="1" sz="34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389dd9e0b_0_60"/>
          <p:cNvSpPr txBox="1"/>
          <p:nvPr>
            <p:ph type="ctrTitle"/>
          </p:nvPr>
        </p:nvSpPr>
        <p:spPr>
          <a:xfrm>
            <a:off x="320850" y="1176925"/>
            <a:ext cx="8666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1. </a:t>
            </a:r>
            <a:r>
              <a:rPr b="1" lang="ru-RU"/>
              <a:t>ОТ БИЗНЕСА </a:t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К ЛИЧНОМУ БРЕНДУ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389dd9e0b_0_65"/>
          <p:cNvSpPr txBox="1"/>
          <p:nvPr>
            <p:ph idx="1" type="subTitle"/>
          </p:nvPr>
        </p:nvSpPr>
        <p:spPr>
          <a:xfrm>
            <a:off x="694325" y="1279025"/>
            <a:ext cx="8010000" cy="17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00">
                <a:solidFill>
                  <a:schemeClr val="dk1"/>
                </a:solidFill>
              </a:rPr>
              <a:t>2. ОТ ЛИЧНОГО БРЕНДА </a:t>
            </a:r>
            <a:endParaRPr b="1" sz="5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00">
                <a:solidFill>
                  <a:schemeClr val="dk1"/>
                </a:solidFill>
              </a:rPr>
              <a:t>К БИЗНЕСУ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389dd9e0b_0_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ВТОРОЙ ПУТЬ ЛЕГЧЕ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277e00365_0_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КОМАНДА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2a389dd9e0b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3482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a389dd9e0b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9624" y="152400"/>
            <a:ext cx="264994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a389dd9e0b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1969" y="152400"/>
            <a:ext cx="3249631" cy="4332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389dd9e0b_0_7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700"/>
              <a:t>КЛИЕНТЫ</a:t>
            </a:r>
            <a:endParaRPr b="1" sz="5700"/>
          </a:p>
        </p:txBody>
      </p:sp>
      <p:sp>
        <p:nvSpPr>
          <p:cNvPr id="177" name="Google Shape;177;g2a389dd9e0b_0_7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rgbClr val="980000"/>
                </a:solidFill>
              </a:rPr>
              <a:t>ЭФФЕКТ </a:t>
            </a:r>
            <a:r>
              <a:rPr lang="ru-RU" u="sng">
                <a:solidFill>
                  <a:srgbClr val="980000"/>
                </a:solidFill>
              </a:rPr>
              <a:t>АЖИОТАЖА</a:t>
            </a:r>
            <a:endParaRPr u="sng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389dd9e0b_0_1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ИНВЕСТИЦИИ (ПАРТНЕРЫ)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2a389dd9e0b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200" y="97575"/>
            <a:ext cx="223411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a389dd9e0b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844" y="152400"/>
            <a:ext cx="260080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2a389dd9e0b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650" y="88450"/>
            <a:ext cx="260836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a389dd9e0b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937" y="152400"/>
            <a:ext cx="263860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2a389dd9e0b_0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25" y="152400"/>
            <a:ext cx="261214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a389dd9e0b_0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2567" y="207200"/>
            <a:ext cx="265372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a389dd9e0b_0_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8692" y="152400"/>
            <a:ext cx="26159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28825c433_0_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980000"/>
                </a:solidFill>
              </a:rPr>
              <a:t>ЛИЧНЫЙ БРЕНД</a:t>
            </a:r>
            <a:endParaRPr b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389dd9e0b_0_108"/>
          <p:cNvSpPr txBox="1"/>
          <p:nvPr>
            <p:ph type="ctrTitle"/>
          </p:nvPr>
        </p:nvSpPr>
        <p:spPr>
          <a:xfrm>
            <a:off x="320850" y="1176925"/>
            <a:ext cx="8666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1. ОТ БИЗНЕСА </a:t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К ЛИЧНОМУ БРЕНДУ</a:t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2a389dd9e0b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400" y="152400"/>
            <a:ext cx="263860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a389dd9e0b_0_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354" y="152400"/>
            <a:ext cx="2574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a389dd9e0b_0_1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МИССИЯ,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ЦЕННОСТИ КОМПАНИИ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389dd9e0b_0_129"/>
          <p:cNvSpPr txBox="1"/>
          <p:nvPr>
            <p:ph type="ctrTitle"/>
          </p:nvPr>
        </p:nvSpPr>
        <p:spPr>
          <a:xfrm>
            <a:off x="384804" y="1701700"/>
            <a:ext cx="4548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ПАПАХА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ИЗ ТРЕНДА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 БИЗНЕС</a:t>
            </a:r>
            <a:endParaRPr/>
          </a:p>
        </p:txBody>
      </p:sp>
      <p:pic>
        <p:nvPicPr>
          <p:cNvPr id="223" name="Google Shape;223;g2a389dd9e0b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913" y="1249213"/>
            <a:ext cx="2505075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a389dd9e0b_0_1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ОТРИЦАТЕЛЬНОЕ ВОЗДЕЙСТВИЕ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389dd9e0b_0_1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ПРОТИВОРЕЧИТ ЦЕННОСТЯМ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389dd9e0b_0_1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ЛИЧНЫЙ БРЕНД</a:t>
            </a:r>
            <a:endParaRPr b="1"/>
          </a:p>
        </p:txBody>
      </p:sp>
      <p:sp>
        <p:nvSpPr>
          <p:cNvPr id="239" name="Google Shape;239;g2a389dd9e0b_0_1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u="sng">
                <a:solidFill>
                  <a:schemeClr val="dk1"/>
                </a:solidFill>
              </a:rPr>
              <a:t>ЖИВЫЕ ДЕНЬГИ ВСЕГДА</a:t>
            </a:r>
            <a:endParaRPr b="1" u="sng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f9ed2474772aa79_0"/>
          <p:cNvSpPr txBox="1"/>
          <p:nvPr/>
        </p:nvSpPr>
        <p:spPr>
          <a:xfrm>
            <a:off x="311700" y="2834125"/>
            <a:ext cx="8520600" cy="17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Джалилова Саида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business _  logika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1f9ed2474772aa79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66400"/>
            <a:ext cx="2762250" cy="25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f9ed2474772aa79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2975" y="2066400"/>
            <a:ext cx="2529325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a389dd9e0b_0_0"/>
          <p:cNvSpPr txBox="1"/>
          <p:nvPr>
            <p:ph type="ctrTitle"/>
          </p:nvPr>
        </p:nvSpPr>
        <p:spPr>
          <a:xfrm>
            <a:off x="306150" y="552725"/>
            <a:ext cx="8531700" cy="364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980000"/>
                </a:solidFill>
              </a:rPr>
              <a:t>УСПЕШНЫЙ БИЗНЕС</a:t>
            </a:r>
            <a:r>
              <a:rPr lang="ru-RU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/>
              <a:t>Когда </a:t>
            </a:r>
            <a:r>
              <a:rPr b="1" lang="ru-RU" sz="2400">
                <a:highlight>
                  <a:srgbClr val="FFFFFF"/>
                </a:highlight>
              </a:rPr>
              <a:t>человек продвигает продукт через себя</a:t>
            </a:r>
            <a:endParaRPr b="1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a277e00365_0_7"/>
          <p:cNvSpPr txBox="1"/>
          <p:nvPr>
            <p:ph type="ctrTitle"/>
          </p:nvPr>
        </p:nvSpPr>
        <p:spPr>
          <a:xfrm>
            <a:off x="343200" y="465925"/>
            <a:ext cx="8457600" cy="31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ВЛОЖЕНИЯ В СЕБЯ</a:t>
            </a:r>
            <a:br>
              <a:rPr b="1" lang="ru-RU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b="1"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СВОИ ЗНАНИЯ, РЕСУРС, ЗДОРОВЬЕ</a:t>
            </a:r>
            <a:endParaRPr b="1"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30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ВЫДЕЛИТЬ СВОИ КОНКУРЕНТНЫЕ ПРЕИМУЩЕСТВА</a:t>
            </a:r>
            <a:br>
              <a:rPr b="1" lang="ru-RU" sz="230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ru-RU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6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277e00365_0_1"/>
          <p:cNvSpPr txBox="1"/>
          <p:nvPr>
            <p:ph type="ctrTitle"/>
          </p:nvPr>
        </p:nvSpPr>
        <p:spPr>
          <a:xfrm>
            <a:off x="311700" y="744575"/>
            <a:ext cx="8522700" cy="448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300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«Любимчик» аудитории </a:t>
            </a:r>
            <a:endParaRPr b="1" sz="300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Завоевал доверие клиентов</a:t>
            </a:r>
            <a:endParaRPr sz="3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30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ЗАРАБОТАЛ ДЕНЕГ</a:t>
            </a:r>
            <a:br>
              <a:rPr b="1" lang="ru-RU" sz="30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b="1" sz="15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277e00365_0_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Личный бренд — </a:t>
            </a:r>
            <a:endParaRPr b="1" sz="2850">
              <a:solidFill>
                <a:srgbClr val="98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деловая репутация человека в глазах потенциальных партнеров, клиентов и сотрудников. </a:t>
            </a:r>
            <a:endParaRPr sz="6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277e00365_0_18"/>
          <p:cNvSpPr txBox="1"/>
          <p:nvPr>
            <p:ph type="ctrTitle"/>
          </p:nvPr>
        </p:nvSpPr>
        <p:spPr>
          <a:xfrm>
            <a:off x="311700" y="744575"/>
            <a:ext cx="8513400" cy="40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Личный бренд</a:t>
            </a:r>
            <a:r>
              <a:rPr b="1" lang="ru-RU" sz="2650" u="sng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650" u="sng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—</a:t>
            </a:r>
            <a:r>
              <a:rPr lang="ru-RU" sz="26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цельный образ, который создает представление о персоне как о профессионале и эксперте в своем деле, </a:t>
            </a:r>
            <a:endParaRPr sz="26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будь это </a:t>
            </a:r>
            <a:r>
              <a:rPr b="1" lang="ru-RU" sz="26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первое лицо компании</a:t>
            </a:r>
            <a:r>
              <a:rPr lang="ru-RU" sz="26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или владелец небольшого бизнеса. </a:t>
            </a:r>
            <a:endParaRPr sz="6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277e00365_0_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50">
                <a:solidFill>
                  <a:srgbClr val="98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Кому стоит создавать и продвигать личный бренд?</a:t>
            </a:r>
            <a:endParaRPr b="1" sz="83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