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43" r:id="rId1"/>
  </p:sldMasterIdLst>
  <p:notesMasterIdLst>
    <p:notesMasterId r:id="rId14"/>
  </p:notesMasterIdLst>
  <p:sldIdLst>
    <p:sldId id="256" r:id="rId2"/>
    <p:sldId id="543" r:id="rId3"/>
    <p:sldId id="545" r:id="rId4"/>
    <p:sldId id="548" r:id="rId5"/>
    <p:sldId id="549" r:id="rId6"/>
    <p:sldId id="550" r:id="rId7"/>
    <p:sldId id="554" r:id="rId8"/>
    <p:sldId id="551" r:id="rId9"/>
    <p:sldId id="552" r:id="rId10"/>
    <p:sldId id="553" r:id="rId11"/>
    <p:sldId id="529" r:id="rId12"/>
    <p:sldId id="49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4F30CBD-CD0E-4C0C-9AD3-BF7E8E909D35}">
          <p14:sldIdLst>
            <p14:sldId id="256"/>
            <p14:sldId id="543"/>
            <p14:sldId id="545"/>
            <p14:sldId id="548"/>
            <p14:sldId id="549"/>
            <p14:sldId id="550"/>
            <p14:sldId id="554"/>
            <p14:sldId id="551"/>
            <p14:sldId id="552"/>
            <p14:sldId id="553"/>
            <p14:sldId id="529"/>
          </p14:sldIdLst>
        </p14:section>
        <p14:section name="Раздел без заголовка" id="{F17D8449-5A76-4300-8766-9C38BA8119AE}">
          <p14:sldIdLst>
            <p14:sldId id="4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43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8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Высшее</c:v>
                </c:pt>
                <c:pt idx="1">
                  <c:v>сред.профес.</c:v>
                </c:pt>
                <c:pt idx="2">
                  <c:v>сред.общее</c:v>
                </c:pt>
                <c:pt idx="3">
                  <c:v>осн.общее</c:v>
                </c:pt>
                <c:pt idx="4">
                  <c:v>без образования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24.1</c:v>
                </c:pt>
                <c:pt idx="1">
                  <c:v>19.100000000000001</c:v>
                </c:pt>
                <c:pt idx="2">
                  <c:v>38</c:v>
                </c:pt>
                <c:pt idx="3">
                  <c:v>16.899999999999999</c:v>
                </c:pt>
                <c:pt idx="4">
                  <c:v>1.9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1272A4-8F20-442C-953F-6B5AE4F4A6B7}" type="doc">
      <dgm:prSet loTypeId="urn:microsoft.com/office/officeart/2005/8/layout/chevron2" loCatId="list" qsTypeId="urn:microsoft.com/office/officeart/2005/8/quickstyle/simple3" qsCatId="simple" csTypeId="urn:microsoft.com/office/officeart/2005/8/colors/accent1_2#6" csCatId="accent1" phldr="1"/>
      <dgm:spPr/>
      <dgm:t>
        <a:bodyPr/>
        <a:lstStyle/>
        <a:p>
          <a:endParaRPr lang="ru-RU"/>
        </a:p>
      </dgm:t>
    </dgm:pt>
    <dgm:pt modelId="{DB7CEF31-2103-4EF8-BAD0-BB5A31774D0B}">
      <dgm:prSet phldrT="[Текст]" custT="1"/>
      <dgm:spPr/>
      <dgm:t>
        <a:bodyPr/>
        <a:lstStyle/>
        <a:p>
          <a:r>
            <a:rPr lang="ru-RU" sz="2800" b="1" dirty="0" smtClean="0"/>
            <a:t>1.</a:t>
          </a:r>
          <a:endParaRPr lang="ru-RU" sz="2800" b="1" dirty="0"/>
        </a:p>
      </dgm:t>
    </dgm:pt>
    <dgm:pt modelId="{A02CBE16-C7CF-4CDD-BF2B-902D8C3268C8}" type="parTrans" cxnId="{E3A5808A-F5C5-4468-9D24-27146164B6E5}">
      <dgm:prSet/>
      <dgm:spPr/>
      <dgm:t>
        <a:bodyPr/>
        <a:lstStyle/>
        <a:p>
          <a:endParaRPr lang="ru-RU"/>
        </a:p>
      </dgm:t>
    </dgm:pt>
    <dgm:pt modelId="{8464678E-2678-4A98-806D-BFE400D6DED6}" type="sibTrans" cxnId="{E3A5808A-F5C5-4468-9D24-27146164B6E5}">
      <dgm:prSet/>
      <dgm:spPr/>
      <dgm:t>
        <a:bodyPr/>
        <a:lstStyle/>
        <a:p>
          <a:endParaRPr lang="ru-RU"/>
        </a:p>
      </dgm:t>
    </dgm:pt>
    <dgm:pt modelId="{A9B8A75A-F186-47AC-B108-9D5A7E33E5FB}">
      <dgm:prSet phldrT="[Текст]" custT="1"/>
      <dgm:spPr/>
      <dgm:t>
        <a:bodyPr/>
        <a:lstStyle/>
        <a:p>
          <a:pPr marL="0">
            <a:spcAft>
              <a:spcPts val="0"/>
            </a:spcAft>
          </a:pPr>
          <a:r>
            <a:rPr lang="ru-RU" sz="1800" b="1" dirty="0" smtClean="0">
              <a:latin typeface="Verdana" pitchFamily="34" charset="0"/>
              <a:ea typeface="Verdana" pitchFamily="34" charset="0"/>
            </a:rPr>
            <a:t>Реформирование системы подготовки кадров в вузах и колледжах с учетом потребностей локальных рынков труда и конкретных работодателей</a:t>
          </a:r>
          <a:endParaRPr lang="ru-RU" sz="1800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1C04247F-349B-43E7-A981-5A2E7997CCCF}" type="sibTrans" cxnId="{9B7D7DF7-D50F-4E74-A2D5-D52181FF3CD4}">
      <dgm:prSet/>
      <dgm:spPr/>
      <dgm:t>
        <a:bodyPr/>
        <a:lstStyle/>
        <a:p>
          <a:endParaRPr lang="ru-RU"/>
        </a:p>
      </dgm:t>
    </dgm:pt>
    <dgm:pt modelId="{71A754F5-CBE9-47B4-9FA0-3411E1C78AEF}" type="parTrans" cxnId="{9B7D7DF7-D50F-4E74-A2D5-D52181FF3CD4}">
      <dgm:prSet/>
      <dgm:spPr/>
      <dgm:t>
        <a:bodyPr/>
        <a:lstStyle/>
        <a:p>
          <a:endParaRPr lang="ru-RU"/>
        </a:p>
      </dgm:t>
    </dgm:pt>
    <dgm:pt modelId="{C9ED02E2-726E-43BF-A2B9-04EFD79E0148}">
      <dgm:prSet phldrT="[Текст]" custT="1"/>
      <dgm:spPr/>
      <dgm:t>
        <a:bodyPr/>
        <a:lstStyle/>
        <a:p>
          <a:r>
            <a:rPr lang="ru-RU" sz="2800" b="1" dirty="0" smtClean="0"/>
            <a:t>2.</a:t>
          </a:r>
          <a:endParaRPr lang="ru-RU" sz="2800" b="1" dirty="0"/>
        </a:p>
      </dgm:t>
    </dgm:pt>
    <dgm:pt modelId="{E7CCD6A1-3EAF-43B3-98F3-8F7A8F26A5E0}" type="sibTrans" cxnId="{0C380FF8-DFD3-4636-BFB0-FDE2AA0C489C}">
      <dgm:prSet/>
      <dgm:spPr/>
      <dgm:t>
        <a:bodyPr/>
        <a:lstStyle/>
        <a:p>
          <a:endParaRPr lang="ru-RU"/>
        </a:p>
      </dgm:t>
    </dgm:pt>
    <dgm:pt modelId="{6A02A9F9-DD32-4E41-9900-6D31759A8126}" type="parTrans" cxnId="{0C380FF8-DFD3-4636-BFB0-FDE2AA0C489C}">
      <dgm:prSet/>
      <dgm:spPr/>
      <dgm:t>
        <a:bodyPr/>
        <a:lstStyle/>
        <a:p>
          <a:endParaRPr lang="ru-RU"/>
        </a:p>
      </dgm:t>
    </dgm:pt>
    <dgm:pt modelId="{E2B377C3-7FEE-42C9-A7BE-E3037BF8ECBE}">
      <dgm:prSet phldrT="[Текст]" custT="1"/>
      <dgm:spPr/>
      <dgm:t>
        <a:bodyPr/>
        <a:lstStyle/>
        <a:p>
          <a:r>
            <a:rPr lang="ru-RU" sz="1800" b="1" dirty="0" smtClean="0">
              <a:latin typeface="Verdana" pitchFamily="34" charset="0"/>
              <a:ea typeface="Verdana" pitchFamily="34" charset="0"/>
            </a:rPr>
            <a:t>Создание системы повышения трудовой и профессиональной мотивации молодых людей к получению профессии по востребованным специальностям на современном рынке труда </a:t>
          </a:r>
          <a:endParaRPr lang="ru-RU" sz="1800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311B45F6-8B22-4267-B119-40F52BF79FA0}" type="sibTrans" cxnId="{D7245943-FFCE-4425-A280-E33D5D2D343D}">
      <dgm:prSet/>
      <dgm:spPr/>
      <dgm:t>
        <a:bodyPr/>
        <a:lstStyle/>
        <a:p>
          <a:endParaRPr lang="ru-RU"/>
        </a:p>
      </dgm:t>
    </dgm:pt>
    <dgm:pt modelId="{065DDBF1-821E-43CD-9575-564E937E8B3F}" type="parTrans" cxnId="{D7245943-FFCE-4425-A280-E33D5D2D343D}">
      <dgm:prSet/>
      <dgm:spPr/>
      <dgm:t>
        <a:bodyPr/>
        <a:lstStyle/>
        <a:p>
          <a:endParaRPr lang="ru-RU"/>
        </a:p>
      </dgm:t>
    </dgm:pt>
    <dgm:pt modelId="{0C6B636E-CAA5-4D27-BF40-9A881A18DADD}">
      <dgm:prSet phldrT="[Текст]" custT="1"/>
      <dgm:spPr/>
      <dgm:t>
        <a:bodyPr/>
        <a:lstStyle/>
        <a:p>
          <a:r>
            <a:rPr lang="ru-RU" sz="1800" b="1" dirty="0" smtClean="0">
              <a:latin typeface="Verdana" pitchFamily="34" charset="0"/>
              <a:ea typeface="Verdana" pitchFamily="34" charset="0"/>
            </a:rPr>
            <a:t>Развитие институтов партнерства государства, предпринимательского сектора и учебных заведений в целях повышения эффективности подготовки кадров</a:t>
          </a:r>
          <a:endParaRPr lang="ru-RU" sz="1800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49DB723B-7DCF-4E00-B26E-C3D0AAA476FA}" type="sibTrans" cxnId="{9F9F7504-BEB6-47B8-82A1-ECD52E84BA5C}">
      <dgm:prSet/>
      <dgm:spPr/>
      <dgm:t>
        <a:bodyPr/>
        <a:lstStyle/>
        <a:p>
          <a:endParaRPr lang="ru-RU"/>
        </a:p>
      </dgm:t>
    </dgm:pt>
    <dgm:pt modelId="{64960B4D-CEC0-485D-A990-755C77E9D7D0}" type="parTrans" cxnId="{9F9F7504-BEB6-47B8-82A1-ECD52E84BA5C}">
      <dgm:prSet/>
      <dgm:spPr/>
      <dgm:t>
        <a:bodyPr/>
        <a:lstStyle/>
        <a:p>
          <a:endParaRPr lang="ru-RU"/>
        </a:p>
      </dgm:t>
    </dgm:pt>
    <dgm:pt modelId="{EC4CDA45-B345-40CC-B722-0024293FD7D7}">
      <dgm:prSet phldrT="[Текст]" custT="1"/>
      <dgm:spPr/>
      <dgm:t>
        <a:bodyPr/>
        <a:lstStyle/>
        <a:p>
          <a:r>
            <a:rPr lang="ru-RU" sz="2800" b="1" dirty="0" smtClean="0"/>
            <a:t>3.</a:t>
          </a:r>
          <a:endParaRPr lang="ru-RU" sz="2800" b="1" dirty="0"/>
        </a:p>
      </dgm:t>
    </dgm:pt>
    <dgm:pt modelId="{B663B938-4700-46BE-A061-CA264ABB5B2B}" type="sibTrans" cxnId="{95A13AD3-58F6-411C-95DA-C5E4F8661719}">
      <dgm:prSet/>
      <dgm:spPr/>
      <dgm:t>
        <a:bodyPr/>
        <a:lstStyle/>
        <a:p>
          <a:endParaRPr lang="ru-RU"/>
        </a:p>
      </dgm:t>
    </dgm:pt>
    <dgm:pt modelId="{589A302B-BC00-438F-BA97-B4F9B6180D0A}" type="parTrans" cxnId="{95A13AD3-58F6-411C-95DA-C5E4F8661719}">
      <dgm:prSet/>
      <dgm:spPr/>
      <dgm:t>
        <a:bodyPr/>
        <a:lstStyle/>
        <a:p>
          <a:endParaRPr lang="ru-RU"/>
        </a:p>
      </dgm:t>
    </dgm:pt>
    <dgm:pt modelId="{DEF3E193-8C98-4EC5-BBFE-E23F352A974A}" type="pres">
      <dgm:prSet presAssocID="{E71272A4-8F20-442C-953F-6B5AE4F4A6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33D960-B9D8-417C-8D94-1C33FD6449C9}" type="pres">
      <dgm:prSet presAssocID="{DB7CEF31-2103-4EF8-BAD0-BB5A31774D0B}" presName="composite" presStyleCnt="0"/>
      <dgm:spPr/>
    </dgm:pt>
    <dgm:pt modelId="{7059134F-60BF-4DED-90AC-8711DB73F9CC}" type="pres">
      <dgm:prSet presAssocID="{DB7CEF31-2103-4EF8-BAD0-BB5A31774D0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818462-FBB8-4915-8175-503C89AF30B1}" type="pres">
      <dgm:prSet presAssocID="{DB7CEF31-2103-4EF8-BAD0-BB5A31774D0B}" presName="descendantText" presStyleLbl="alignAcc1" presStyleIdx="0" presStyleCnt="3" custScaleY="1224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45F84C-A04E-437F-A4F3-7B3A2FE5470C}" type="pres">
      <dgm:prSet presAssocID="{8464678E-2678-4A98-806D-BFE400D6DED6}" presName="sp" presStyleCnt="0"/>
      <dgm:spPr/>
    </dgm:pt>
    <dgm:pt modelId="{3C05CEB5-F058-409C-8975-2E31188D2E59}" type="pres">
      <dgm:prSet presAssocID="{C9ED02E2-726E-43BF-A2B9-04EFD79E0148}" presName="composite" presStyleCnt="0"/>
      <dgm:spPr/>
    </dgm:pt>
    <dgm:pt modelId="{40EB46D5-3A43-44CE-9ED1-A64E9DC1E5B4}" type="pres">
      <dgm:prSet presAssocID="{C9ED02E2-726E-43BF-A2B9-04EFD79E014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F151C0-AC64-4C41-8978-F064E3AB8E55}" type="pres">
      <dgm:prSet presAssocID="{C9ED02E2-726E-43BF-A2B9-04EFD79E0148}" presName="descendantText" presStyleLbl="alignAcc1" presStyleIdx="1" presStyleCnt="3" custScaleY="1337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D0A033-1AFA-43B3-B013-A2E85A7718A1}" type="pres">
      <dgm:prSet presAssocID="{E7CCD6A1-3EAF-43B3-98F3-8F7A8F26A5E0}" presName="sp" presStyleCnt="0"/>
      <dgm:spPr/>
    </dgm:pt>
    <dgm:pt modelId="{96E63ED0-AFC7-4254-B551-5E6BE769A801}" type="pres">
      <dgm:prSet presAssocID="{EC4CDA45-B345-40CC-B722-0024293FD7D7}" presName="composite" presStyleCnt="0"/>
      <dgm:spPr/>
    </dgm:pt>
    <dgm:pt modelId="{3BA679A7-C9EF-48E7-8616-8837823DF7A5}" type="pres">
      <dgm:prSet presAssocID="{EC4CDA45-B345-40CC-B722-0024293FD7D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A1D585-0E8B-4754-9888-601CBA6DF305}" type="pres">
      <dgm:prSet presAssocID="{EC4CDA45-B345-40CC-B722-0024293FD7D7}" presName="descendantText" presStyleLbl="alignAcc1" presStyleIdx="2" presStyleCnt="3" custScaleY="1247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50410D-493F-4117-B106-57909EC14D6A}" type="presOf" srcId="{C9ED02E2-726E-43BF-A2B9-04EFD79E0148}" destId="{40EB46D5-3A43-44CE-9ED1-A64E9DC1E5B4}" srcOrd="0" destOrd="0" presId="urn:microsoft.com/office/officeart/2005/8/layout/chevron2"/>
    <dgm:cxn modelId="{54400A16-2B22-44D2-A248-95D331FE56DC}" type="presOf" srcId="{E2B377C3-7FEE-42C9-A7BE-E3037BF8ECBE}" destId="{D4F151C0-AC64-4C41-8978-F064E3AB8E55}" srcOrd="0" destOrd="0" presId="urn:microsoft.com/office/officeart/2005/8/layout/chevron2"/>
    <dgm:cxn modelId="{434A0021-4B3C-4190-96FF-F9F577938613}" type="presOf" srcId="{E71272A4-8F20-442C-953F-6B5AE4F4A6B7}" destId="{DEF3E193-8C98-4EC5-BBFE-E23F352A974A}" srcOrd="0" destOrd="0" presId="urn:microsoft.com/office/officeart/2005/8/layout/chevron2"/>
    <dgm:cxn modelId="{9F9F7504-BEB6-47B8-82A1-ECD52E84BA5C}" srcId="{EC4CDA45-B345-40CC-B722-0024293FD7D7}" destId="{0C6B636E-CAA5-4D27-BF40-9A881A18DADD}" srcOrd="0" destOrd="0" parTransId="{64960B4D-CEC0-485D-A990-755C77E9D7D0}" sibTransId="{49DB723B-7DCF-4E00-B26E-C3D0AAA476FA}"/>
    <dgm:cxn modelId="{9125205E-ED80-4BBF-AE95-BFCB9C065849}" type="presOf" srcId="{EC4CDA45-B345-40CC-B722-0024293FD7D7}" destId="{3BA679A7-C9EF-48E7-8616-8837823DF7A5}" srcOrd="0" destOrd="0" presId="urn:microsoft.com/office/officeart/2005/8/layout/chevron2"/>
    <dgm:cxn modelId="{B10C9073-9B7B-4E03-A8A5-FF28CD0F0689}" type="presOf" srcId="{0C6B636E-CAA5-4D27-BF40-9A881A18DADD}" destId="{87A1D585-0E8B-4754-9888-601CBA6DF305}" srcOrd="0" destOrd="0" presId="urn:microsoft.com/office/officeart/2005/8/layout/chevron2"/>
    <dgm:cxn modelId="{9B7D7DF7-D50F-4E74-A2D5-D52181FF3CD4}" srcId="{DB7CEF31-2103-4EF8-BAD0-BB5A31774D0B}" destId="{A9B8A75A-F186-47AC-B108-9D5A7E33E5FB}" srcOrd="0" destOrd="0" parTransId="{71A754F5-CBE9-47B4-9FA0-3411E1C78AEF}" sibTransId="{1C04247F-349B-43E7-A981-5A2E7997CCCF}"/>
    <dgm:cxn modelId="{0C380FF8-DFD3-4636-BFB0-FDE2AA0C489C}" srcId="{E71272A4-8F20-442C-953F-6B5AE4F4A6B7}" destId="{C9ED02E2-726E-43BF-A2B9-04EFD79E0148}" srcOrd="1" destOrd="0" parTransId="{6A02A9F9-DD32-4E41-9900-6D31759A8126}" sibTransId="{E7CCD6A1-3EAF-43B3-98F3-8F7A8F26A5E0}"/>
    <dgm:cxn modelId="{E3A5808A-F5C5-4468-9D24-27146164B6E5}" srcId="{E71272A4-8F20-442C-953F-6B5AE4F4A6B7}" destId="{DB7CEF31-2103-4EF8-BAD0-BB5A31774D0B}" srcOrd="0" destOrd="0" parTransId="{A02CBE16-C7CF-4CDD-BF2B-902D8C3268C8}" sibTransId="{8464678E-2678-4A98-806D-BFE400D6DED6}"/>
    <dgm:cxn modelId="{D59B06F4-0EB6-46CA-ACA8-884F48B5A926}" type="presOf" srcId="{DB7CEF31-2103-4EF8-BAD0-BB5A31774D0B}" destId="{7059134F-60BF-4DED-90AC-8711DB73F9CC}" srcOrd="0" destOrd="0" presId="urn:microsoft.com/office/officeart/2005/8/layout/chevron2"/>
    <dgm:cxn modelId="{95A13AD3-58F6-411C-95DA-C5E4F8661719}" srcId="{E71272A4-8F20-442C-953F-6B5AE4F4A6B7}" destId="{EC4CDA45-B345-40CC-B722-0024293FD7D7}" srcOrd="2" destOrd="0" parTransId="{589A302B-BC00-438F-BA97-B4F9B6180D0A}" sibTransId="{B663B938-4700-46BE-A061-CA264ABB5B2B}"/>
    <dgm:cxn modelId="{02F2089A-0270-4FD9-80F8-2E4C9AF47AD6}" type="presOf" srcId="{A9B8A75A-F186-47AC-B108-9D5A7E33E5FB}" destId="{8E818462-FBB8-4915-8175-503C89AF30B1}" srcOrd="0" destOrd="0" presId="urn:microsoft.com/office/officeart/2005/8/layout/chevron2"/>
    <dgm:cxn modelId="{D7245943-FFCE-4425-A280-E33D5D2D343D}" srcId="{C9ED02E2-726E-43BF-A2B9-04EFD79E0148}" destId="{E2B377C3-7FEE-42C9-A7BE-E3037BF8ECBE}" srcOrd="0" destOrd="0" parTransId="{065DDBF1-821E-43CD-9575-564E937E8B3F}" sibTransId="{311B45F6-8B22-4267-B119-40F52BF79FA0}"/>
    <dgm:cxn modelId="{B8CC151A-80BE-4F89-A73D-D5383B7CC8A4}" type="presParOf" srcId="{DEF3E193-8C98-4EC5-BBFE-E23F352A974A}" destId="{2533D960-B9D8-417C-8D94-1C33FD6449C9}" srcOrd="0" destOrd="0" presId="urn:microsoft.com/office/officeart/2005/8/layout/chevron2"/>
    <dgm:cxn modelId="{D1DEBC0F-38DB-46E5-B30D-14278E3ED36C}" type="presParOf" srcId="{2533D960-B9D8-417C-8D94-1C33FD6449C9}" destId="{7059134F-60BF-4DED-90AC-8711DB73F9CC}" srcOrd="0" destOrd="0" presId="urn:microsoft.com/office/officeart/2005/8/layout/chevron2"/>
    <dgm:cxn modelId="{698815E0-1C20-42DC-A80D-AAA7F1F70AEA}" type="presParOf" srcId="{2533D960-B9D8-417C-8D94-1C33FD6449C9}" destId="{8E818462-FBB8-4915-8175-503C89AF30B1}" srcOrd="1" destOrd="0" presId="urn:microsoft.com/office/officeart/2005/8/layout/chevron2"/>
    <dgm:cxn modelId="{C517A670-6402-4245-9631-36EE4B43FEFC}" type="presParOf" srcId="{DEF3E193-8C98-4EC5-BBFE-E23F352A974A}" destId="{9A45F84C-A04E-437F-A4F3-7B3A2FE5470C}" srcOrd="1" destOrd="0" presId="urn:microsoft.com/office/officeart/2005/8/layout/chevron2"/>
    <dgm:cxn modelId="{1DA8FBBC-6DFA-459B-8D52-DB6D59BA323B}" type="presParOf" srcId="{DEF3E193-8C98-4EC5-BBFE-E23F352A974A}" destId="{3C05CEB5-F058-409C-8975-2E31188D2E59}" srcOrd="2" destOrd="0" presId="urn:microsoft.com/office/officeart/2005/8/layout/chevron2"/>
    <dgm:cxn modelId="{B92293AF-2434-405E-B5BC-A40D2BE77850}" type="presParOf" srcId="{3C05CEB5-F058-409C-8975-2E31188D2E59}" destId="{40EB46D5-3A43-44CE-9ED1-A64E9DC1E5B4}" srcOrd="0" destOrd="0" presId="urn:microsoft.com/office/officeart/2005/8/layout/chevron2"/>
    <dgm:cxn modelId="{31B331F0-FC6E-4EC0-903A-AF596B95B0BD}" type="presParOf" srcId="{3C05CEB5-F058-409C-8975-2E31188D2E59}" destId="{D4F151C0-AC64-4C41-8978-F064E3AB8E55}" srcOrd="1" destOrd="0" presId="urn:microsoft.com/office/officeart/2005/8/layout/chevron2"/>
    <dgm:cxn modelId="{4CC8E7BE-FC02-4BC8-8A63-DD3CD9C83310}" type="presParOf" srcId="{DEF3E193-8C98-4EC5-BBFE-E23F352A974A}" destId="{7BD0A033-1AFA-43B3-B013-A2E85A7718A1}" srcOrd="3" destOrd="0" presId="urn:microsoft.com/office/officeart/2005/8/layout/chevron2"/>
    <dgm:cxn modelId="{22173510-ACF8-4251-B4F6-3FB76D03247E}" type="presParOf" srcId="{DEF3E193-8C98-4EC5-BBFE-E23F352A974A}" destId="{96E63ED0-AFC7-4254-B551-5E6BE769A801}" srcOrd="4" destOrd="0" presId="urn:microsoft.com/office/officeart/2005/8/layout/chevron2"/>
    <dgm:cxn modelId="{5712AD2A-62C1-4D48-A073-4F706356286C}" type="presParOf" srcId="{96E63ED0-AFC7-4254-B551-5E6BE769A801}" destId="{3BA679A7-C9EF-48E7-8616-8837823DF7A5}" srcOrd="0" destOrd="0" presId="urn:microsoft.com/office/officeart/2005/8/layout/chevron2"/>
    <dgm:cxn modelId="{E08FEE37-AEC3-4FD2-8184-001BF16B90E8}" type="presParOf" srcId="{96E63ED0-AFC7-4254-B551-5E6BE769A801}" destId="{87A1D585-0E8B-4754-9888-601CBA6DF30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59134F-60BF-4DED-90AC-8711DB73F9CC}">
      <dsp:nvSpPr>
        <dsp:cNvPr id="0" name=""/>
        <dsp:cNvSpPr/>
      </dsp:nvSpPr>
      <dsp:spPr>
        <a:xfrm rot="5400000">
          <a:off x="-243943" y="368893"/>
          <a:ext cx="1626290" cy="113840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1.</a:t>
          </a:r>
          <a:endParaRPr lang="ru-RU" sz="2800" b="1" kern="1200" dirty="0"/>
        </a:p>
      </dsp:txBody>
      <dsp:txXfrm rot="-5400000">
        <a:off x="1" y="694152"/>
        <a:ext cx="1138403" cy="487887"/>
      </dsp:txXfrm>
    </dsp:sp>
    <dsp:sp modelId="{8E818462-FBB8-4915-8175-503C89AF30B1}">
      <dsp:nvSpPr>
        <dsp:cNvPr id="0" name=""/>
        <dsp:cNvSpPr/>
      </dsp:nvSpPr>
      <dsp:spPr>
        <a:xfrm rot="5400000">
          <a:off x="4180836" y="-3036120"/>
          <a:ext cx="1294362" cy="73792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0" lvl="1" indent="-17145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800" b="1" kern="1200" dirty="0" smtClean="0">
              <a:latin typeface="Verdana" pitchFamily="34" charset="0"/>
              <a:ea typeface="Verdana" pitchFamily="34" charset="0"/>
            </a:rPr>
            <a:t>Реформирование системы подготовки кадров в вузах и колледжах с учетом потребностей локальных рынков труда и конкретных работодателей</a:t>
          </a:r>
          <a:endParaRPr lang="ru-RU" sz="18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-5400000">
        <a:off x="1138403" y="69499"/>
        <a:ext cx="7316042" cy="1167990"/>
      </dsp:txXfrm>
    </dsp:sp>
    <dsp:sp modelId="{40EB46D5-3A43-44CE-9ED1-A64E9DC1E5B4}">
      <dsp:nvSpPr>
        <dsp:cNvPr id="0" name=""/>
        <dsp:cNvSpPr/>
      </dsp:nvSpPr>
      <dsp:spPr>
        <a:xfrm rot="5400000">
          <a:off x="-243943" y="1998378"/>
          <a:ext cx="1626290" cy="113840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2.</a:t>
          </a:r>
          <a:endParaRPr lang="ru-RU" sz="2800" b="1" kern="1200" dirty="0"/>
        </a:p>
      </dsp:txBody>
      <dsp:txXfrm rot="-5400000">
        <a:off x="1" y="2323637"/>
        <a:ext cx="1138403" cy="487887"/>
      </dsp:txXfrm>
    </dsp:sp>
    <dsp:sp modelId="{D4F151C0-AC64-4C41-8978-F064E3AB8E55}">
      <dsp:nvSpPr>
        <dsp:cNvPr id="0" name=""/>
        <dsp:cNvSpPr/>
      </dsp:nvSpPr>
      <dsp:spPr>
        <a:xfrm rot="5400000">
          <a:off x="4120941" y="-1406635"/>
          <a:ext cx="1414152" cy="73792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Verdana" pitchFamily="34" charset="0"/>
              <a:ea typeface="Verdana" pitchFamily="34" charset="0"/>
            </a:rPr>
            <a:t>Создание системы повышения трудовой и профессиональной мотивации молодых людей к получению профессии по востребованным специальностям на современном рынке труда </a:t>
          </a:r>
          <a:endParaRPr lang="ru-RU" sz="18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-5400000">
        <a:off x="1138404" y="1644935"/>
        <a:ext cx="7310195" cy="1276086"/>
      </dsp:txXfrm>
    </dsp:sp>
    <dsp:sp modelId="{3BA679A7-C9EF-48E7-8616-8837823DF7A5}">
      <dsp:nvSpPr>
        <dsp:cNvPr id="0" name=""/>
        <dsp:cNvSpPr/>
      </dsp:nvSpPr>
      <dsp:spPr>
        <a:xfrm rot="5400000">
          <a:off x="-243943" y="3579892"/>
          <a:ext cx="1626290" cy="113840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3.</a:t>
          </a:r>
          <a:endParaRPr lang="ru-RU" sz="2800" b="1" kern="1200" dirty="0"/>
        </a:p>
      </dsp:txBody>
      <dsp:txXfrm rot="-5400000">
        <a:off x="1" y="3905151"/>
        <a:ext cx="1138403" cy="487887"/>
      </dsp:txXfrm>
    </dsp:sp>
    <dsp:sp modelId="{87A1D585-0E8B-4754-9888-601CBA6DF305}">
      <dsp:nvSpPr>
        <dsp:cNvPr id="0" name=""/>
        <dsp:cNvSpPr/>
      </dsp:nvSpPr>
      <dsp:spPr>
        <a:xfrm rot="5400000">
          <a:off x="4168912" y="174879"/>
          <a:ext cx="1318210" cy="73792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Verdana" pitchFamily="34" charset="0"/>
              <a:ea typeface="Verdana" pitchFamily="34" charset="0"/>
            </a:rPr>
            <a:t>Развитие институтов партнерства государства, предпринимательского сектора и учебных заведений в целях повышения эффективности подготовки кадров</a:t>
          </a:r>
          <a:endParaRPr lang="ru-RU" sz="18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-5400000">
        <a:off x="1138403" y="3269738"/>
        <a:ext cx="7314878" cy="11895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9E49A8A-D504-40A5-984B-E6A0175F9D1C}" type="datetimeFigureOut">
              <a:rPr lang="ru-RU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9E2385F-EA6A-44EE-AF2A-0EC667559C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3069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E2385F-EA6A-44EE-AF2A-0EC667559C7D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922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E2385F-EA6A-44EE-AF2A-0EC667559C7D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754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C4DE7C-E94C-4201-B7F6-BC35C3C1C5EE}" type="datetimeFigureOut">
              <a:rPr lang="ru-RU" smtClean="0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E1FC5-5872-413E-AEA8-6941FFB29A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49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A123E8-8DF3-4E3D-AF5F-896C65BCA96B}" type="datetimeFigureOut">
              <a:rPr lang="ru-RU" smtClean="0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07001B-F727-465D-A471-559A5C453CF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993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6E7017-EC2A-448A-B229-807AA409E3F4}" type="datetimeFigureOut">
              <a:rPr lang="ru-RU" smtClean="0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9C46A-358D-4999-86CE-C2C5D60C96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390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BB989E-5C16-41CC-8AA3-F1E310B385A1}" type="datetimeFigureOut">
              <a:rPr lang="ru-RU" smtClean="0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0B7B2C-BB76-4AB0-9DA3-F64AF08E35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170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2ACA69-8F31-41DF-90AE-8C9E22982F05}" type="datetimeFigureOut">
              <a:rPr lang="ru-RU" smtClean="0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705CA-5763-4E29-810C-3B8312DE8CF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929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AA56B-3A08-4897-ABD0-E83D742DFC08}" type="datetimeFigureOut">
              <a:rPr lang="ru-RU" smtClean="0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1E7A8E-385B-40C3-8B2E-AD2164F2BB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3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9F53BF-1FE8-4277-A7F7-345FCFC9114F}" type="datetimeFigureOut">
              <a:rPr lang="ru-RU" smtClean="0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0B20B8-CA70-4A17-AEA9-C74C1E4A08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03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57FB43-643E-440B-8B00-6CEDB79EB7BD}" type="datetimeFigureOut">
              <a:rPr lang="ru-RU" smtClean="0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68C065-9375-404C-A74B-04A8D445A0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76AE9E-E97F-4DA4-A40E-7F2E64B39918}" type="datetimeFigureOut">
              <a:rPr lang="ru-RU" smtClean="0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C1A843-8280-4CD9-89A4-4048B86DADE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94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4D9358-0BB4-4EB4-B1F4-D1F7C3B41FFD}" type="datetimeFigureOut">
              <a:rPr lang="ru-RU" smtClean="0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CFBCD-8F4E-428F-AD24-ECF168F68E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117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B0D25F-CA9C-4D90-A57E-3854B6814FD4}" type="datetimeFigureOut">
              <a:rPr lang="ru-RU" smtClean="0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BCA27-8B0B-41EE-B59F-2C3E9EFEF0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536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118FC2-74C5-4063-94B4-151F9F6AB560}" type="datetimeFigureOut">
              <a:rPr lang="ru-RU" smtClean="0"/>
              <a:pPr>
                <a:defRPr/>
              </a:pPr>
              <a:t>07.12.2023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C5EC4F-569F-41B4-8858-B68534BC95E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1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/>
              <a:t/>
            </a:r>
            <a:br>
              <a:rPr lang="ru-RU" sz="6000" dirty="0"/>
            </a:br>
            <a:endParaRPr lang="ru-RU" dirty="0"/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8280920" cy="5976664"/>
          </a:xfrm>
        </p:spPr>
        <p:txBody>
          <a:bodyPr>
            <a:normAutofit/>
          </a:bodyPr>
          <a:lstStyle/>
          <a:p>
            <a:pPr marR="0" algn="r"/>
            <a:endParaRPr lang="ru-RU" b="1" dirty="0" smtClean="0"/>
          </a:p>
          <a:p>
            <a:pPr marR="0" algn="r"/>
            <a:endParaRPr lang="ru-RU" b="1" dirty="0" smtClean="0"/>
          </a:p>
          <a:p>
            <a:pPr marR="0" algn="ctr"/>
            <a:r>
              <a:rPr lang="ru-RU" sz="2800" b="1" dirty="0" smtClean="0">
                <a:solidFill>
                  <a:srgbClr val="00B0F0"/>
                </a:solidFill>
              </a:rPr>
              <a:t>РОЛЬ ПРОФЕССИОНАЛЬНОГО ОБРАЗОВАНИЯ В ПОДГОТОВКЕ КВАЛИФИЦИРОВАННЫХ СПЕЦИАЛИСТОВ ДЛЯ РЕГИОНАЛЬНОГО РЫНКА ТРУДА</a:t>
            </a:r>
          </a:p>
          <a:p>
            <a:pPr marR="0" algn="r"/>
            <a:endParaRPr lang="ru-RU" b="1" dirty="0" smtClean="0"/>
          </a:p>
          <a:p>
            <a:pPr marR="0" algn="r"/>
            <a:endParaRPr lang="ru-RU" dirty="0"/>
          </a:p>
          <a:p>
            <a:pPr marR="0" algn="r"/>
            <a:r>
              <a:rPr lang="ru-RU" sz="2000" b="1" dirty="0" smtClean="0"/>
              <a:t>МАЛЛАЕВА </a:t>
            </a:r>
            <a:r>
              <a:rPr lang="ru-RU" sz="2000" b="1" dirty="0" err="1" smtClean="0"/>
              <a:t>м.и</a:t>
            </a:r>
            <a:r>
              <a:rPr lang="ru-RU" sz="2000" b="1" dirty="0" smtClean="0"/>
              <a:t>.</a:t>
            </a:r>
          </a:p>
          <a:p>
            <a:pPr marR="0" algn="r"/>
            <a:r>
              <a:rPr lang="ru-RU" b="1" cap="none" dirty="0" smtClean="0"/>
              <a:t>канд. </a:t>
            </a:r>
            <a:r>
              <a:rPr lang="ru-RU" b="1" cap="none" dirty="0" err="1" smtClean="0"/>
              <a:t>экон</a:t>
            </a:r>
            <a:r>
              <a:rPr lang="ru-RU" b="1" cap="none" dirty="0" smtClean="0"/>
              <a:t>. наук, доцент</a:t>
            </a:r>
          </a:p>
          <a:p>
            <a:pPr marR="0" algn="r"/>
            <a:r>
              <a:rPr lang="ru-RU" sz="2000" b="1" dirty="0" smtClean="0"/>
              <a:t>Д</a:t>
            </a:r>
            <a:r>
              <a:rPr lang="ru-RU" sz="2000" b="1" cap="none" dirty="0" smtClean="0"/>
              <a:t>агестанский государственный </a:t>
            </a:r>
          </a:p>
          <a:p>
            <a:pPr marR="0" algn="r"/>
            <a:r>
              <a:rPr lang="ru-RU" b="1" cap="none" dirty="0"/>
              <a:t>у</a:t>
            </a:r>
            <a:r>
              <a:rPr lang="ru-RU" b="1" cap="none" dirty="0" smtClean="0"/>
              <a:t>ниверситет, г. Махачкала</a:t>
            </a:r>
            <a:endParaRPr lang="ru-RU" sz="2000" b="1" cap="none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6769" y="660541"/>
            <a:ext cx="8553245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Показатели подготовки специалистов высшей квалификации в Республике Дагестан, чел.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545780"/>
              </p:ext>
            </p:extLst>
          </p:nvPr>
        </p:nvGraphicFramePr>
        <p:xfrm>
          <a:off x="467544" y="1916830"/>
          <a:ext cx="8136904" cy="43924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1030"/>
                <a:gridCol w="2971597"/>
                <a:gridCol w="2226257"/>
                <a:gridCol w="1808020"/>
              </a:tblGrid>
              <a:tr h="6322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Численность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(на конец года)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Прием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Выпуск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078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Подготовка научно-педагогических кадров в аспирантуре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6591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2010</a:t>
                      </a:r>
                      <a:endParaRPr lang="ru-RU" sz="1100">
                        <a:effectLst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2015</a:t>
                      </a:r>
                      <a:endParaRPr lang="ru-RU" sz="1100">
                        <a:effectLst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201</a:t>
                      </a:r>
                      <a:r>
                        <a:rPr lang="en-US" sz="12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1045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844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604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358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260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256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246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</a:tr>
              <a:tr h="30784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537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</a:tr>
              <a:tr h="30784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553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</a:tr>
              <a:tr h="3078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Подготовка научно-педагогических кадров в докторантуре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65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2010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2015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49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</a:tr>
              <a:tr h="3078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r>
                        <a:rPr lang="ru-RU" sz="12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</a:tr>
              <a:tr h="3078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580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</a:rPr>
              <a:t>Направления дальнейшего развития системы профессионального образования 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173560"/>
              </p:ext>
            </p:extLst>
          </p:nvPr>
        </p:nvGraphicFramePr>
        <p:xfrm>
          <a:off x="395536" y="1628800"/>
          <a:ext cx="851763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407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59134F-60BF-4DED-90AC-8711DB73F9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818462-FBB8-4915-8175-503C89AF30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EB46D5-3A43-44CE-9ED1-A64E9DC1E5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F151C0-AC64-4C41-8978-F064E3AB8E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BA679A7-C9EF-48E7-8616-8837823DF7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7A1D585-0E8B-4754-9888-601CBA6DF3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4000" b="1" dirty="0" smtClean="0"/>
              <a:t>СПАСИБО </a:t>
            </a:r>
            <a:br>
              <a:rPr lang="ru-RU" sz="4000" b="1" dirty="0" smtClean="0"/>
            </a:br>
            <a:r>
              <a:rPr lang="ru-RU" sz="4000" b="1" dirty="0" smtClean="0"/>
              <a:t>ЗА </a:t>
            </a:r>
            <a:br>
              <a:rPr lang="ru-RU" sz="4000" b="1" dirty="0" smtClean="0"/>
            </a:br>
            <a:r>
              <a:rPr lang="ru-RU" sz="4000" b="1" dirty="0" smtClean="0"/>
              <a:t>ВНИМАНИЕ!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51549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8119738" cy="3839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>Основные показатели развития системы профессионального образования в Республике Дагестан</a:t>
            </a:r>
            <a:endParaRPr lang="ru-RU" sz="2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8017925"/>
              </p:ext>
            </p:extLst>
          </p:nvPr>
        </p:nvGraphicFramePr>
        <p:xfrm>
          <a:off x="251518" y="1484783"/>
          <a:ext cx="8712971" cy="4680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93786"/>
                <a:gridCol w="963837"/>
                <a:gridCol w="963837"/>
                <a:gridCol w="963837"/>
                <a:gridCol w="963837"/>
                <a:gridCol w="963837"/>
              </a:tblGrid>
              <a:tr h="7903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2010/11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2015/16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2017/18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2019/20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2021/22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723"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</a:rPr>
                        <a:t>Высшие учебные заведения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03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число </a:t>
                      </a:r>
                      <a:r>
                        <a:rPr lang="ru-RU" sz="1600" b="1" dirty="0" smtClean="0">
                          <a:effectLst/>
                        </a:rPr>
                        <a:t>образовательных организаций </a:t>
                      </a:r>
                      <a:r>
                        <a:rPr lang="ru-RU" sz="1600" b="1" dirty="0">
                          <a:effectLst/>
                        </a:rPr>
                        <a:t>ВО, ед.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58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r>
                        <a:rPr lang="ru-RU" sz="1600" b="1" dirty="0" smtClean="0">
                          <a:effectLst/>
                        </a:rPr>
                        <a:t>35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в </a:t>
                      </a:r>
                      <a:r>
                        <a:rPr lang="ru-RU" sz="1600" b="1" dirty="0" err="1">
                          <a:effectLst/>
                        </a:rPr>
                        <a:t>т.ч</a:t>
                      </a:r>
                      <a:r>
                        <a:rPr lang="ru-RU" sz="1600" b="1" dirty="0">
                          <a:effectLst/>
                        </a:rPr>
                        <a:t>. государственных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6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7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6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r>
                        <a:rPr lang="ru-RU" sz="1600" b="1" dirty="0" smtClean="0">
                          <a:effectLst/>
                        </a:rPr>
                        <a:t>6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6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студентов - всего, тыс. чел.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108,1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71,0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r>
                        <a:rPr lang="ru-RU" sz="1600" b="1" dirty="0" smtClean="0">
                          <a:effectLst/>
                        </a:rPr>
                        <a:t>55,4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51,6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51,3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723"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</a:rPr>
                        <a:t>Средние профессиональные учебные заведения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03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число </a:t>
                      </a:r>
                      <a:r>
                        <a:rPr lang="ru-RU" sz="1600" b="1" dirty="0" smtClean="0">
                          <a:effectLst/>
                        </a:rPr>
                        <a:t>образовательных </a:t>
                      </a:r>
                      <a:r>
                        <a:rPr lang="ru-RU" sz="1600" b="1" dirty="0">
                          <a:effectLst/>
                        </a:rPr>
                        <a:t>организаций СПО, </a:t>
                      </a:r>
                      <a:r>
                        <a:rPr lang="ru-RU" sz="1600" b="1" dirty="0" err="1">
                          <a:effectLst/>
                        </a:rPr>
                        <a:t>ед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38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78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77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в т.ч. государственных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43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студентов - всего, тыс. чел.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27,2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33,4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46,7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64,0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70,2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20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8119738" cy="528010"/>
          </a:xfrm>
        </p:spPr>
        <p:txBody>
          <a:bodyPr>
            <a:noAutofit/>
          </a:bodyPr>
          <a:lstStyle/>
          <a:p>
            <a:pPr marL="450215" algn="ctr">
              <a:spcAft>
                <a:spcPts val="0"/>
              </a:spcAft>
            </a:pPr>
            <a:r>
              <a:rPr lang="ru-RU" sz="2000" b="1" dirty="0"/>
              <a:t>Новые образовательные программы подготовки специалистов в </a:t>
            </a:r>
            <a:r>
              <a:rPr lang="ru-RU" sz="2000" b="1" dirty="0" smtClean="0"/>
              <a:t>Дагестанском государственном университете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2022 г.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000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6423507"/>
              </p:ext>
            </p:extLst>
          </p:nvPr>
        </p:nvGraphicFramePr>
        <p:xfrm>
          <a:off x="251520" y="1556793"/>
          <a:ext cx="8712968" cy="49922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86076"/>
                <a:gridCol w="2400167"/>
                <a:gridCol w="2526725"/>
              </a:tblGrid>
              <a:tr h="1927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Программы магистратуры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5" marR="544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Программы СПО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5" marR="544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Программы ДПО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5" marR="54455" marT="0" marB="0"/>
                </a:tc>
              </a:tr>
              <a:tr h="47758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Финансовый аналитик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Бухгалтерский учет и надзор в государственном секторе экономики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Физика </a:t>
                      </a:r>
                      <a:r>
                        <a:rPr lang="ru-RU" sz="1200" b="1" dirty="0" err="1">
                          <a:effectLst/>
                        </a:rPr>
                        <a:t>наносистем</a:t>
                      </a:r>
                      <a:endParaRPr lang="ru-RU" sz="1200" b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Энергоустановки на основе возобновляемых видов энергии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Физическая электроника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Технологии разработки безопасного программного обеспечения информационных систем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Безопасность компьютерных систем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Цифровая экономика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Искусственный интеллект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Управление проектами и программами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Стратегическое управление персоналом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Анализ больших данных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Фитобиология и основы ландшафтного дизайна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Рекреационная география и туризм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Экологическая безопасность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Охрана окружающей среды и рациональное использование природных ресурсов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5" marR="544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Информационные системы и программирование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Обеспечение информационной безопасности автоматизированных систем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Право и организация социального обеспечения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Экономика и бухгалтерский учет (по отраслям)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Правоохранительная деятельность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Рациональное использование </a:t>
                      </a:r>
                      <a:r>
                        <a:rPr lang="ru-RU" sz="1200" b="1" dirty="0" err="1">
                          <a:effectLst/>
                        </a:rPr>
                        <a:t>природохозяйственных</a:t>
                      </a:r>
                      <a:r>
                        <a:rPr lang="ru-RU" sz="1200" b="1" dirty="0">
                          <a:effectLst/>
                        </a:rPr>
                        <a:t> комплексов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Экологическая безопасность природных комплексов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5" marR="544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Экология и рациональное природопользование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Обеспечение экологической безопасности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Экономическая безопасность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Иностранный язык: деловая и межкультурная коммуникация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Информационные системы и технологии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Специалист по </a:t>
                      </a:r>
                      <a:r>
                        <a:rPr lang="ru-RU" sz="1200" b="1" dirty="0" err="1">
                          <a:effectLst/>
                        </a:rPr>
                        <a:t>Data</a:t>
                      </a:r>
                      <a:r>
                        <a:rPr lang="ru-RU" sz="1200" b="1" dirty="0">
                          <a:effectLst/>
                        </a:rPr>
                        <a:t> </a:t>
                      </a:r>
                      <a:r>
                        <a:rPr lang="ru-RU" sz="1200" b="1" dirty="0" err="1">
                          <a:effectLst/>
                        </a:rPr>
                        <a:t>Science</a:t>
                      </a:r>
                      <a:endParaRPr lang="ru-RU" sz="1200" b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Инженер по кадастровому учету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Биохимия – функциональная </a:t>
                      </a:r>
                      <a:r>
                        <a:rPr lang="ru-RU" sz="1200" b="1" dirty="0" err="1">
                          <a:effectLst/>
                        </a:rPr>
                        <a:t>нутрициология</a:t>
                      </a:r>
                      <a:endParaRPr lang="ru-RU" sz="1200" b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Менеджер логистических процессов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Цифровая трансформация логистических систем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5" marR="5445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55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888050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Численность слушателей по программам ДПО, РД, чел</a:t>
            </a:r>
            <a:r>
              <a:rPr lang="ru-RU" sz="3200" b="1" dirty="0" smtClean="0">
                <a:solidFill>
                  <a:srgbClr val="FF0000"/>
                </a:solidFill>
              </a:rPr>
              <a:t>.</a:t>
            </a: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1268760"/>
            <a:ext cx="8352928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53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b="1" dirty="0" smtClean="0"/>
              <a:t>Расходы консолидированного бюджета РД на образование, млрд. рублей</a:t>
            </a:r>
            <a:endParaRPr lang="ru-RU" sz="20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2465" y="2394859"/>
            <a:ext cx="5499069" cy="3212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4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8047730" cy="1400530"/>
          </a:xfrm>
        </p:spPr>
        <p:txBody>
          <a:bodyPr/>
          <a:lstStyle/>
          <a:p>
            <a:pPr algn="ctr"/>
            <a:r>
              <a:rPr lang="ru-RU" sz="2000" b="1" dirty="0"/>
              <a:t>Структура доходов </a:t>
            </a:r>
            <a:r>
              <a:rPr lang="ru-RU" sz="2000" b="1" dirty="0" smtClean="0"/>
              <a:t>по </a:t>
            </a:r>
            <a:r>
              <a:rPr lang="ru-RU" sz="2000" b="1" dirty="0"/>
              <a:t>источникам формирования, </a:t>
            </a:r>
            <a:r>
              <a:rPr lang="ru-RU" sz="2000" b="1" dirty="0" smtClean="0"/>
              <a:t>ДГУ, </a:t>
            </a:r>
            <a:r>
              <a:rPr lang="ru-RU" sz="2000" b="1" dirty="0" err="1" smtClean="0"/>
              <a:t>тыс.руб</a:t>
            </a:r>
            <a:r>
              <a:rPr lang="ru-RU" sz="2000" b="1" dirty="0"/>
              <a:t>.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2349995"/>
              </p:ext>
            </p:extLst>
          </p:nvPr>
        </p:nvGraphicFramePr>
        <p:xfrm>
          <a:off x="484710" y="2636912"/>
          <a:ext cx="8191746" cy="27603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0582"/>
                <a:gridCol w="2730582"/>
                <a:gridCol w="2730582"/>
              </a:tblGrid>
              <a:tr h="5374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2021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2022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187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Средства Федерального бюджета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808666,88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867838,44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041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Приносящая доход деятельность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395080,97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469010,85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6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67202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146" name="Picture 2" descr="https://akvobr.ru/data/ckfinder/images/dagestan_2_3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568952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83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Выпуск и трудоустройство, ДГУ, 2022 г.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84710" y="1268760"/>
            <a:ext cx="3641102" cy="636240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Всего, чел.</a:t>
            </a:r>
            <a:endParaRPr lang="ru-RU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99058372"/>
              </p:ext>
            </p:extLst>
          </p:nvPr>
        </p:nvGraphicFramePr>
        <p:xfrm>
          <a:off x="107504" y="2132858"/>
          <a:ext cx="4248472" cy="4392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0151"/>
                <a:gridCol w="847420"/>
                <a:gridCol w="846967"/>
                <a:gridCol w="846967"/>
                <a:gridCol w="846967"/>
              </a:tblGrid>
              <a:tr h="330272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Программы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Выпуск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Из него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42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Продолжают обучение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Получили направление на работу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661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всего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По целевым договорам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</a:tr>
              <a:tr h="673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Бакалавриат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1376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682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514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</a:tr>
              <a:tr h="673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Специалитет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86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40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22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</a:tr>
              <a:tr h="673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Магистратура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378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30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310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87" marR="42087" marT="0" marB="0"/>
                </a:tc>
              </a:tr>
            </a:tbl>
          </a:graphicData>
        </a:graphic>
      </p:graphicFrame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572000" y="1268760"/>
            <a:ext cx="3888432" cy="636240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% от общего числа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629150" y="3211635"/>
            <a:ext cx="3887788" cy="2271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7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67970"/>
          </a:xfrm>
        </p:spPr>
        <p:txBody>
          <a:bodyPr>
            <a:normAutofit fontScale="90000"/>
          </a:bodyPr>
          <a:lstStyle/>
          <a:p>
            <a:pPr algn="ctr"/>
            <a:endParaRPr lang="ru-RU" sz="2000" dirty="0"/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323528" y="1412776"/>
            <a:ext cx="4032448" cy="648072"/>
          </a:xfrm>
        </p:spPr>
        <p:txBody>
          <a:bodyPr>
            <a:normAutofit fontScale="85000" lnSpcReduction="10000"/>
          </a:bodyPr>
          <a:lstStyle/>
          <a:p>
            <a:r>
              <a:rPr lang="ru-RU" sz="2000" b="1" dirty="0">
                <a:solidFill>
                  <a:srgbClr val="EBEBEB"/>
                </a:solidFill>
              </a:rPr>
              <a:t>Структура безработицы по возрастным группам населения за 2022 г., %</a:t>
            </a:r>
            <a:endParaRPr lang="ru-RU" dirty="0"/>
          </a:p>
        </p:txBody>
      </p:sp>
      <p:pic>
        <p:nvPicPr>
          <p:cNvPr id="20" name="Объект 19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0238" y="3532447"/>
            <a:ext cx="3868737" cy="1629844"/>
          </a:xfrm>
          <a:prstGeom prst="rect">
            <a:avLst/>
          </a:prstGeom>
        </p:spPr>
      </p:pic>
      <p:sp>
        <p:nvSpPr>
          <p:cNvPr id="12" name="Текст 11"/>
          <p:cNvSpPr>
            <a:spLocks noGrp="1"/>
          </p:cNvSpPr>
          <p:nvPr>
            <p:ph type="body" sz="quarter" idx="3"/>
          </p:nvPr>
        </p:nvSpPr>
        <p:spPr>
          <a:xfrm>
            <a:off x="5076056" y="1268760"/>
            <a:ext cx="3528392" cy="57606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Доля безработных в РД по уровням образования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449672438"/>
              </p:ext>
            </p:extLst>
          </p:nvPr>
        </p:nvGraphicFramePr>
        <p:xfrm>
          <a:off x="5436096" y="2204864"/>
          <a:ext cx="352839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6905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6988</TotalTime>
  <Words>506</Words>
  <Application>Microsoft Office PowerPoint</Application>
  <PresentationFormat>Экран (4:3)</PresentationFormat>
  <Paragraphs>191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Verdana</vt:lpstr>
      <vt:lpstr>Тема Office</vt:lpstr>
      <vt:lpstr>                                     </vt:lpstr>
      <vt:lpstr>Основные показатели развития системы профессионального образования в Республике Дагестан</vt:lpstr>
      <vt:lpstr>Новые образовательные программы подготовки специалистов в Дагестанском государственном университете, 2022 г. </vt:lpstr>
      <vt:lpstr>Численность слушателей по программам ДПО, РД, чел.</vt:lpstr>
      <vt:lpstr>Расходы консолидированного бюджета РД на образование, млрд. рублей</vt:lpstr>
      <vt:lpstr>Структура доходов по источникам формирования, ДГУ, тыс.руб.</vt:lpstr>
      <vt:lpstr>Презентация PowerPoint</vt:lpstr>
      <vt:lpstr>Выпуск и трудоустройство, ДГУ, 2022 г.</vt:lpstr>
      <vt:lpstr>Презентация PowerPoint</vt:lpstr>
      <vt:lpstr>Показатели подготовки специалистов высшей квалификации в Республике Дагестан, чел. </vt:lpstr>
      <vt:lpstr>Направления дальнейшего развития системы профессионального образования 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KAJ</dc:creator>
  <cp:lastModifiedBy>Ashraff</cp:lastModifiedBy>
  <cp:revision>287</cp:revision>
  <dcterms:created xsi:type="dcterms:W3CDTF">2013-09-20T19:17:53Z</dcterms:created>
  <dcterms:modified xsi:type="dcterms:W3CDTF">2023-12-07T10:11:33Z</dcterms:modified>
</cp:coreProperties>
</file>