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21" r:id="rId1"/>
  </p:sldMasterIdLst>
  <p:sldIdLst>
    <p:sldId id="259" r:id="rId2"/>
    <p:sldId id="277" r:id="rId3"/>
    <p:sldId id="263" r:id="rId4"/>
    <p:sldId id="268" r:id="rId5"/>
    <p:sldId id="269" r:id="rId6"/>
    <p:sldId id="273" r:id="rId7"/>
    <p:sldId id="283" r:id="rId8"/>
    <p:sldId id="274" r:id="rId9"/>
    <p:sldId id="275" r:id="rId10"/>
    <p:sldId id="280" r:id="rId11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51" autoAdjust="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outlineViewPr>
    <p:cViewPr>
      <p:scale>
        <a:sx n="33" d="100"/>
        <a:sy n="33" d="100"/>
      </p:scale>
      <p:origin x="0" y="-68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3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70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11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8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59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27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60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22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92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16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22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2F990-60E4-49E1-BABD-75F946AB1B43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693DB-0A02-40E5-B42F-9140BA5B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4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22" r:id="rId1"/>
    <p:sldLayoutId id="2147485423" r:id="rId2"/>
    <p:sldLayoutId id="2147485424" r:id="rId3"/>
    <p:sldLayoutId id="2147485425" r:id="rId4"/>
    <p:sldLayoutId id="2147485426" r:id="rId5"/>
    <p:sldLayoutId id="2147485427" r:id="rId6"/>
    <p:sldLayoutId id="2147485428" r:id="rId7"/>
    <p:sldLayoutId id="2147485429" r:id="rId8"/>
    <p:sldLayoutId id="2147485430" r:id="rId9"/>
    <p:sldLayoutId id="2147485431" r:id="rId10"/>
    <p:sldLayoutId id="21474854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31520" y="116379"/>
            <a:ext cx="10931236" cy="129678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1800" b="1" dirty="0"/>
              <a:t/>
            </a:r>
            <a:br>
              <a:rPr lang="ru-RU" altLang="ru-RU" sz="1800" b="1" dirty="0"/>
            </a:br>
            <a:r>
              <a:rPr lang="ru-RU" altLang="ru-RU" sz="1800" b="1" dirty="0"/>
              <a:t>    </a:t>
            </a:r>
            <a:br>
              <a:rPr lang="ru-RU" altLang="ru-RU" sz="1800" b="1" dirty="0"/>
            </a:br>
            <a:r>
              <a:rPr lang="ru-RU" altLang="ru-RU" sz="2700" b="1" dirty="0">
                <a:solidFill>
                  <a:schemeClr val="tx2"/>
                </a:solidFill>
              </a:rPr>
              <a:t>                  </a:t>
            </a:r>
            <a:r>
              <a:rPr lang="ru-RU" altLang="ru-RU" sz="27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РОССИЙСКАЯ АССОЦИАЦИЯ БИЗНЕС-ОБРАЗОВАНИЯ</a:t>
            </a:r>
            <a:br>
              <a:rPr lang="ru-RU" altLang="ru-RU" sz="27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altLang="ru-RU" sz="27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(РАБО)</a:t>
            </a:r>
            <a:br>
              <a:rPr lang="ru-RU" altLang="ru-RU" sz="27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ru-RU" altLang="ru-RU" sz="27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1413163"/>
            <a:ext cx="10330962" cy="5137105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sz="4300" b="1" dirty="0">
                <a:latin typeface="Arial Black" panose="020B0A04020102020204" pitchFamily="34" charset="0"/>
              </a:rPr>
              <a:t>ПРОЕКТ</a:t>
            </a:r>
            <a:endParaRPr lang="ru-RU" sz="4300" dirty="0">
              <a:latin typeface="Arial Black" panose="020B0A04020102020204" pitchFamily="34" charset="0"/>
            </a:endParaRPr>
          </a:p>
          <a:p>
            <a:pPr>
              <a:defRPr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«Разработка стратегических направлений развития Российской Ассоциации бизнес-образования (РАБО)</a:t>
            </a:r>
          </a:p>
          <a:p>
            <a:pPr>
              <a:defRPr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на 2024-2030 годы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>
              <a:defRPr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altLang="ru-RU" sz="3000" b="1" dirty="0" smtClean="0">
                <a:latin typeface="Arial Black" panose="020B0A04020102020204" pitchFamily="34" charset="0"/>
              </a:rPr>
              <a:t>ПЕРВЫЕ </a:t>
            </a:r>
            <a:r>
              <a:rPr lang="ru-RU" altLang="ru-RU" sz="3000" b="1" dirty="0">
                <a:latin typeface="Arial Black" panose="020B0A04020102020204" pitchFamily="34" charset="0"/>
              </a:rPr>
              <a:t>ИТОГИ РАБОЧЕЙ ГРУППЫ</a:t>
            </a:r>
          </a:p>
          <a:p>
            <a:pPr>
              <a:defRPr/>
            </a:pPr>
            <a:r>
              <a:rPr lang="ru-RU" altLang="ru-RU" sz="3000" b="1" dirty="0" smtClean="0">
                <a:latin typeface="Arial Black" panose="020B0A04020102020204" pitchFamily="34" charset="0"/>
              </a:rPr>
              <a:t>Л.И</a:t>
            </a:r>
            <a:r>
              <a:rPr lang="ru-RU" altLang="ru-RU" sz="3000" b="1" dirty="0">
                <a:latin typeface="Arial Black" panose="020B0A04020102020204" pitchFamily="34" charset="0"/>
              </a:rPr>
              <a:t>. ЕВЕНКО</a:t>
            </a:r>
          </a:p>
          <a:p>
            <a:pPr>
              <a:defRPr/>
            </a:pPr>
            <a:endParaRPr lang="ru-RU" altLang="ru-RU" b="1" dirty="0" smtClean="0"/>
          </a:p>
          <a:p>
            <a:pPr>
              <a:defRPr/>
            </a:pPr>
            <a:endParaRPr lang="ru-RU" altLang="ru-RU" b="1" dirty="0"/>
          </a:p>
          <a:p>
            <a:pPr>
              <a:defRPr/>
            </a:pPr>
            <a:endParaRPr lang="ru-RU" alt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ru-RU" alt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alt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08 </a:t>
            </a:r>
            <a:r>
              <a:rPr lang="ru-RU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ДЕКАБРЯ 2023 г.</a:t>
            </a:r>
          </a:p>
          <a:p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751" y="116378"/>
            <a:ext cx="1008062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7700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331" y="281354"/>
            <a:ext cx="10817470" cy="58029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Black" panose="020B0A04020102020204" pitchFamily="34" charset="0"/>
              </a:rPr>
              <a:t>ПРЕДЛОЖЕННЫЕ ТЕМЫ ДЛЯ ОБСУЖДЕНИЙ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6137" y="861646"/>
            <a:ext cx="10597663" cy="5882054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smtClean="0"/>
              <a:t>изменение условий в связи с отменой американо-</a:t>
            </a:r>
            <a:r>
              <a:rPr lang="ru-RU" sz="2000" dirty="0" err="1" smtClean="0"/>
              <a:t>центричных</a:t>
            </a:r>
            <a:r>
              <a:rPr lang="ru-RU" sz="2000" dirty="0" smtClean="0"/>
              <a:t> подходов;</a:t>
            </a:r>
          </a:p>
          <a:p>
            <a:r>
              <a:rPr lang="ru-RU" sz="2000" dirty="0" smtClean="0"/>
              <a:t>Восток: новые темы, программы, литература;</a:t>
            </a:r>
          </a:p>
          <a:p>
            <a:r>
              <a:rPr lang="ru-RU" sz="2000" dirty="0" smtClean="0"/>
              <a:t>опыт российско-китайских программ обучения;</a:t>
            </a:r>
          </a:p>
          <a:p>
            <a:r>
              <a:rPr lang="ru-RU" sz="2000" dirty="0" smtClean="0"/>
              <a:t>евразийская модель менеджмента;</a:t>
            </a:r>
          </a:p>
          <a:p>
            <a:r>
              <a:rPr lang="ru-RU" sz="2000" dirty="0" smtClean="0"/>
              <a:t>русская модель менеджмента;</a:t>
            </a:r>
          </a:p>
          <a:p>
            <a:r>
              <a:rPr lang="ru-RU" sz="2000" dirty="0" smtClean="0"/>
              <a:t>радикальное воздействие </a:t>
            </a:r>
            <a:r>
              <a:rPr lang="ru-RU" sz="2000" dirty="0" err="1" smtClean="0"/>
              <a:t>цифровизации</a:t>
            </a:r>
            <a:r>
              <a:rPr lang="ru-RU" sz="2000" dirty="0" smtClean="0"/>
              <a:t>, новые требования к компетенциям менеджеров;</a:t>
            </a:r>
          </a:p>
          <a:p>
            <a:r>
              <a:rPr lang="ru-RU" sz="2000" dirty="0" smtClean="0"/>
              <a:t>формы интерактивного и группового обучения;</a:t>
            </a:r>
          </a:p>
          <a:p>
            <a:r>
              <a:rPr lang="ru-RU" sz="2000" dirty="0" smtClean="0"/>
              <a:t>сетевое обучение;</a:t>
            </a:r>
          </a:p>
          <a:p>
            <a:r>
              <a:rPr lang="ru-RU" sz="2000" dirty="0" smtClean="0"/>
              <a:t>маркетинг имиджа РАБО;</a:t>
            </a:r>
          </a:p>
          <a:p>
            <a:r>
              <a:rPr lang="ru-RU" sz="2000" dirty="0" smtClean="0"/>
              <a:t>работа с зарубежными партнерами кросс-культурный аспект;</a:t>
            </a:r>
          </a:p>
          <a:p>
            <a:r>
              <a:rPr lang="ru-RU" sz="2000" dirty="0" smtClean="0"/>
              <a:t>импорт преподавателей;</a:t>
            </a:r>
          </a:p>
          <a:p>
            <a:r>
              <a:rPr lang="ru-RU" sz="2000" dirty="0" smtClean="0"/>
              <a:t>экспорт российского БО;</a:t>
            </a:r>
          </a:p>
          <a:p>
            <a:r>
              <a:rPr lang="ru-RU" sz="2000" dirty="0" smtClean="0"/>
              <a:t>стандарты российской аккредитации БО;</a:t>
            </a:r>
          </a:p>
          <a:p>
            <a:r>
              <a:rPr lang="ru-RU" sz="2000" dirty="0" smtClean="0"/>
              <a:t>мониторинг новых потребностей в БО;</a:t>
            </a:r>
          </a:p>
          <a:p>
            <a:r>
              <a:rPr lang="ru-RU" sz="2000" dirty="0" smtClean="0"/>
              <a:t>комплектование банка лучших практик;</a:t>
            </a:r>
          </a:p>
          <a:p>
            <a:r>
              <a:rPr lang="ru-RU" sz="2000" dirty="0" smtClean="0"/>
              <a:t>комплектование банка российских кейсов;</a:t>
            </a:r>
          </a:p>
          <a:p>
            <a:r>
              <a:rPr lang="ru-RU" sz="2000" dirty="0" smtClean="0"/>
              <a:t>учет отраслевых особенностей БО.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8835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346" y="219809"/>
            <a:ext cx="10606454" cy="9671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Arial Black" panose="020B0A04020102020204" pitchFamily="34" charset="0"/>
              </a:rPr>
              <a:t/>
            </a:r>
            <a:br>
              <a:rPr lang="ru-RU" sz="3100" b="1" dirty="0" smtClean="0">
                <a:latin typeface="Arial Black" panose="020B0A04020102020204" pitchFamily="34" charset="0"/>
              </a:rPr>
            </a:br>
            <a:r>
              <a:rPr lang="ru-RU" sz="3100" b="1" dirty="0" smtClean="0">
                <a:latin typeface="Arial Black" panose="020B0A04020102020204" pitchFamily="34" charset="0"/>
              </a:rPr>
              <a:t>ПЛАН-ГРАФИК</a:t>
            </a:r>
            <a:r>
              <a:rPr lang="ru-RU" b="1" dirty="0" smtClean="0">
                <a:latin typeface="Arial Black" panose="020B0A04020102020204" pitchFamily="34" charset="0"/>
              </a:rPr>
              <a:t/>
            </a:r>
            <a:br>
              <a:rPr lang="ru-RU" b="1" dirty="0" smtClean="0">
                <a:latin typeface="Arial Black" panose="020B0A04020102020204" pitchFamily="34" charset="0"/>
              </a:rPr>
            </a:br>
            <a:r>
              <a:rPr lang="ru-RU" sz="2200" b="1" dirty="0" smtClean="0"/>
              <a:t>реализации проекта «Разработка стратегических направлений развития Российской Ассоциации бизнес-образования (РАБО) на 2024-2030 годы»:</a:t>
            </a:r>
            <a:br>
              <a:rPr lang="ru-RU" sz="2200" b="1" dirty="0" smtClean="0"/>
            </a:br>
            <a:endParaRPr lang="ru-RU" sz="2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1334229"/>
              </p:ext>
            </p:extLst>
          </p:nvPr>
        </p:nvGraphicFramePr>
        <p:xfrm>
          <a:off x="422032" y="1253336"/>
          <a:ext cx="11417544" cy="5113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7910">
                  <a:extLst>
                    <a:ext uri="{9D8B030D-6E8A-4147-A177-3AD203B41FA5}">
                      <a16:colId xmlns:a16="http://schemas.microsoft.com/office/drawing/2014/main" val="1750868481"/>
                    </a:ext>
                  </a:extLst>
                </a:gridCol>
                <a:gridCol w="6938257">
                  <a:extLst>
                    <a:ext uri="{9D8B030D-6E8A-4147-A177-3AD203B41FA5}">
                      <a16:colId xmlns:a16="http://schemas.microsoft.com/office/drawing/2014/main" val="2291285191"/>
                    </a:ext>
                  </a:extLst>
                </a:gridCol>
                <a:gridCol w="3401377">
                  <a:extLst>
                    <a:ext uri="{9D8B030D-6E8A-4147-A177-3AD203B41FA5}">
                      <a16:colId xmlns:a16="http://schemas.microsoft.com/office/drawing/2014/main" val="1573635521"/>
                    </a:ext>
                  </a:extLst>
                </a:gridCol>
              </a:tblGrid>
              <a:tr h="432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№ п/п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Этап проекта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Срок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extLst>
                  <a:ext uri="{0D108BD9-81ED-4DB2-BD59-A6C34878D82A}">
                    <a16:rowId xmlns:a16="http://schemas.microsoft.com/office/drawing/2014/main" val="783509205"/>
                  </a:ext>
                </a:extLst>
              </a:tr>
              <a:tr h="86413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Начало проекта, утверждение плана-графика, создание рабочей группы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Октябрь 2023 г.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extLst>
                  <a:ext uri="{0D108BD9-81ED-4DB2-BD59-A6C34878D82A}">
                    <a16:rowId xmlns:a16="http://schemas.microsoft.com/office/drawing/2014/main" val="39834156"/>
                  </a:ext>
                </a:extLst>
              </a:tr>
              <a:tr h="559288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Сбор предложений членов РАБО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Ноябрь-декабрь 2023 г.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extLst>
                  <a:ext uri="{0D108BD9-81ED-4DB2-BD59-A6C34878D82A}">
                    <a16:rowId xmlns:a16="http://schemas.microsoft.com/office/drawing/2014/main" val="2578353905"/>
                  </a:ext>
                </a:extLst>
              </a:tr>
              <a:tr h="432071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Проведение стратегической сессии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Январь 2024 г.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extLst>
                  <a:ext uri="{0D108BD9-81ED-4DB2-BD59-A6C34878D82A}">
                    <a16:rowId xmlns:a16="http://schemas.microsoft.com/office/drawing/2014/main" val="2049710528"/>
                  </a:ext>
                </a:extLst>
              </a:tr>
              <a:tr h="86413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Рассмотрение и принятие формулировки стратегических направлений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Февраль 2024 г.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extLst>
                  <a:ext uri="{0D108BD9-81ED-4DB2-BD59-A6C34878D82A}">
                    <a16:rowId xmlns:a16="http://schemas.microsoft.com/office/drawing/2014/main" val="1464154398"/>
                  </a:ext>
                </a:extLst>
              </a:tr>
              <a:tr h="1074267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Рассмотрение и официальное утверждение стратегических направлений общим собранием РАБО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Апрель 2024 г.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extLst>
                  <a:ext uri="{0D108BD9-81ED-4DB2-BD59-A6C34878D82A}">
                    <a16:rowId xmlns:a16="http://schemas.microsoft.com/office/drawing/2014/main" val="2724703177"/>
                  </a:ext>
                </a:extLst>
              </a:tr>
              <a:tr h="86413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Организация и мониторинг реализации стратегии РАБО 2024-2030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>
                          <a:effectLst/>
                        </a:rPr>
                        <a:t> </a:t>
                      </a:r>
                      <a:r>
                        <a:rPr lang="ru-RU" sz="2400" b="0" dirty="0" smtClean="0">
                          <a:effectLst/>
                        </a:rPr>
                        <a:t>2024-2030</a:t>
                      </a:r>
                      <a:endParaRPr lang="ru-RU" sz="24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822" marR="62822" marT="0" marB="0"/>
                </a:tc>
                <a:extLst>
                  <a:ext uri="{0D108BD9-81ED-4DB2-BD59-A6C34878D82A}">
                    <a16:rowId xmlns:a16="http://schemas.microsoft.com/office/drawing/2014/main" val="4288859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40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1604" y="394533"/>
            <a:ext cx="116378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ДВЕ</a:t>
            </a:r>
            <a:r>
              <a:rPr lang="ru-RU" sz="3200" b="1" dirty="0"/>
              <a:t> </a:t>
            </a:r>
            <a:r>
              <a:rPr lang="ru-RU" sz="3200" b="1" dirty="0">
                <a:latin typeface="Arial Black" panose="020B0A04020102020204" pitchFamily="34" charset="0"/>
              </a:rPr>
              <a:t>ПОЛЯРНЫЕ ТОЧКИ ЗРЕНИЯ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65019" y="1720737"/>
            <a:ext cx="11030989" cy="431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 fontAlgn="base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РАБО НЕ НУЖНА СТРАТЕГИЯ  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endParaRPr lang="ru-RU" altLang="ru-RU" sz="2800" dirty="0" smtClean="0">
              <a:latin typeface="Arial Black" panose="020B0A04020102020204" pitchFamily="34" charset="0"/>
            </a:endParaRPr>
          </a:p>
          <a:p>
            <a:pPr algn="just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endParaRPr lang="ru-RU" altLang="ru-RU" sz="2800" dirty="0" smtClean="0"/>
          </a:p>
          <a:p>
            <a:pPr marL="742950" indent="-7429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ОТСУТСТВИЕ СТРАТЕГИИ – ГРУБОЕ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НАРУШЕНИЕ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УСТАВА РАБО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latin typeface="Arial Black" panose="020B0A04020102020204" pitchFamily="34" charset="0"/>
              </a:rPr>
              <a:t>     </a:t>
            </a:r>
            <a:endParaRPr lang="ru-RU" altLang="ru-RU" sz="2800" dirty="0" smtClean="0">
              <a:latin typeface="Arial Black" panose="020B0A040201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ВОПРОС: ЧТО ТАКОЕ РАБО?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		       МИССИЯ РАБО</a:t>
            </a:r>
            <a:r>
              <a:rPr lang="ru-RU" altLang="ru-RU" sz="2800" dirty="0">
                <a:latin typeface="Arial Black" panose="020B0A040201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0744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100" y="141957"/>
            <a:ext cx="10553700" cy="150220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Arial Black" panose="020B0A04020102020204" pitchFamily="34" charset="0"/>
              </a:rPr>
              <a:t>АРХИПЕЛАГ БО:</a:t>
            </a:r>
            <a:br>
              <a:rPr lang="ru-RU" sz="3200" b="1" dirty="0" smtClean="0">
                <a:latin typeface="Arial Black" panose="020B0A04020102020204" pitchFamily="34" charset="0"/>
              </a:rPr>
            </a:br>
            <a:r>
              <a:rPr lang="ru-RU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БО – подготовка, переподготовка, </a:t>
            </a:r>
            <a:r>
              <a:rPr lang="ru-RU" sz="28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повышение </a:t>
            </a:r>
            <a:r>
              <a:rPr lang="ru-RU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квалификации </a:t>
            </a:r>
            <a:r>
              <a:rPr lang="ru-RU" sz="28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кадров для </a:t>
            </a:r>
            <a:r>
              <a:rPr lang="ru-RU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рыночной экономики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924051"/>
            <a:ext cx="10799885" cy="4529504"/>
          </a:xfrm>
        </p:spPr>
        <p:txBody>
          <a:bodyPr>
            <a:no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школы бизнеса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независимые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ОУ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ДПО;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факультеты высшего и ДПО в составе университетов;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корпоративные университеты;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тренинговые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консультативные,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исследовательские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центры;</a:t>
            </a:r>
          </a:p>
          <a:p>
            <a:pPr marL="0" indent="0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государственные органы регулирования ДПО.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5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077" y="105509"/>
            <a:ext cx="10298723" cy="72976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ДВЕ </a:t>
            </a:r>
            <a:r>
              <a:rPr lang="ru-RU" sz="3200" b="1" dirty="0" smtClean="0">
                <a:latin typeface="Arial Black" panose="020B0A04020102020204" pitchFamily="34" charset="0"/>
              </a:rPr>
              <a:t>ПАРАДИГМЫ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969" y="914401"/>
            <a:ext cx="10632831" cy="259373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u-RU" altLang="ru-RU" sz="33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ru-RU" altLang="ru-RU" sz="8000" dirty="0">
                <a:latin typeface="Arial Black" panose="020B0A04020102020204" pitchFamily="34" charset="0"/>
              </a:rPr>
              <a:t>КЛУБНАЯ (ЛИБЕРАЛЬНАЯ) ПАРАДИГМА</a:t>
            </a:r>
            <a:r>
              <a:rPr lang="ru-RU" altLang="ru-RU" sz="8000" dirty="0" smtClean="0">
                <a:latin typeface="Arial Black" panose="020B0A04020102020204" pitchFamily="34" charset="0"/>
              </a:rPr>
              <a:t>:</a:t>
            </a:r>
          </a:p>
          <a:p>
            <a:pPr marL="0" indent="0" algn="ctr">
              <a:buNone/>
            </a:pPr>
            <a:endParaRPr lang="ru-RU" altLang="ru-RU" sz="8000" dirty="0">
              <a:latin typeface="Arial Black" panose="020B0A04020102020204" pitchFamily="34" charset="0"/>
            </a:endParaRPr>
          </a:p>
          <a:p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площадка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для контактов и дискуссий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лоббирование интересов ОУ БО;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представительство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БО в госорганах,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бизнесе,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международной сфере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обмен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опытом и информационно-методическая помощь;</a:t>
            </a:r>
          </a:p>
          <a:p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просветительско-образовательная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деятельность для  членов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 (преподаватели, руководители и т.п.).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0969" y="3789485"/>
            <a:ext cx="10955215" cy="2436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dirty="0">
                <a:latin typeface="Arial Black" panose="020B0A04020102020204" pitchFamily="34" charset="0"/>
              </a:rPr>
              <a:t>КОРПОРАТИВНАЯ ПАРАДИГМА</a:t>
            </a:r>
            <a:r>
              <a:rPr lang="ru-RU" altLang="ru-RU" dirty="0" smtClean="0">
                <a:latin typeface="Arial Black" panose="020B0A04020102020204" pitchFamily="34" charset="0"/>
              </a:rPr>
              <a:t>:</a:t>
            </a:r>
          </a:p>
          <a:p>
            <a:pPr algn="ctr"/>
            <a:endParaRPr lang="ru-RU" altLang="ru-RU" dirty="0" smtClean="0">
              <a:latin typeface="Arial Black" panose="020B0A04020102020204" pitchFamily="34" charset="0"/>
            </a:endParaRPr>
          </a:p>
          <a:p>
            <a:pPr marL="228600" indent="-228600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общественно-правовое объединение юридических лиц;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развивается и функционирует по единой согласованной стратегии;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работает по единым согласованным стандартам;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обеспечивает централизованное управление и контроль исполнения стратегии, правил,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стандартов.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260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7492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ОПРОС ЧЛЕНОВ СОВЕТА РАБО:</a:t>
            </a:r>
            <a:br>
              <a:rPr lang="ru-RU" sz="3200" b="1" dirty="0">
                <a:latin typeface="Arial Black" panose="020B0A04020102020204" pitchFamily="34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3385" y="1195753"/>
            <a:ext cx="10937630" cy="533693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поддержка клубной парадигмы;</a:t>
            </a: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отсутствие запроса на стратегию на уровне РАБО, но запрос на помощь;</a:t>
            </a: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вялая реакция на выработку предложений.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 сегодня: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одно из главных стратегических направлений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создать систему накопления и формулировки новых идей.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37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altLang="ru-RU" sz="2800" dirty="0">
                <a:latin typeface="Arial Black" panose="020B0A04020102020204" pitchFamily="34" charset="0"/>
              </a:rPr>
              <a:t>ЗАПРОС НА НОВЫЕ СТРАТЕГИЧЕСКИЕ НАПРАВЛЕНИЯ В УСЛОВИЯХ РЕЗКОГО ИЗМЕНЕНИЯ ВНЕШНЕЙ СРЕДЫ БО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51891"/>
            <a:ext cx="10515600" cy="4225071"/>
          </a:xfrm>
        </p:spPr>
        <p:txBody>
          <a:bodyPr>
            <a:normAutofit fontScale="92500" lnSpcReduction="20000"/>
          </a:bodyPr>
          <a:lstStyle/>
          <a:p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блокировка отношений с Западом и потока информации оттуда;</a:t>
            </a:r>
          </a:p>
          <a:p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исчерпание американо-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центричных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стратегий;</a:t>
            </a:r>
          </a:p>
          <a:p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начало «разворота на Восток»;</a:t>
            </a:r>
          </a:p>
          <a:p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расширение технологий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on-line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нейросетей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учет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отраслевой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специфики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8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916" y="365125"/>
            <a:ext cx="10799884" cy="84821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КОНКРЕТНЫЕ СТРАТЕГИЧЕСКИЕ </a:t>
            </a:r>
            <a:r>
              <a:rPr lang="ru-RU" sz="3200" b="1" dirty="0" smtClean="0">
                <a:latin typeface="Arial Black" panose="020B0A04020102020204" pitchFamily="34" charset="0"/>
              </a:rPr>
              <a:t>ДЕЙСТВИЯ</a:t>
            </a:r>
            <a:br>
              <a:rPr lang="ru-RU" sz="3200" b="1" dirty="0" smtClean="0">
                <a:latin typeface="Arial Black" panose="020B0A04020102020204" pitchFamily="34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0650"/>
            <a:ext cx="10515600" cy="478631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600" b="1" dirty="0" smtClean="0">
                <a:latin typeface="Arial Black" panose="020B0A04020102020204" pitchFamily="34" charset="0"/>
                <a:ea typeface="+mj-ea"/>
                <a:cs typeface="+mj-cs"/>
              </a:rPr>
              <a:t>СОЗДАТЬ КОМИССИИ:</a:t>
            </a:r>
          </a:p>
          <a:p>
            <a:pPr marL="0" indent="0" algn="ctr">
              <a:buNone/>
            </a:pPr>
            <a:endParaRPr lang="ru-RU" b="1" dirty="0" smtClean="0">
              <a:latin typeface="Arial Black" panose="020B0A04020102020204" pitchFamily="34" charset="0"/>
              <a:ea typeface="+mj-ea"/>
              <a:cs typeface="+mj-cs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комиссия по изучению практик отечественного БО </a:t>
            </a:r>
          </a:p>
          <a:p>
            <a:pPr marL="0" indent="0" algn="ctr">
              <a:buNone/>
            </a:pPr>
            <a:r>
              <a:rPr lang="ru-RU" sz="3000" b="1" dirty="0" smtClean="0">
                <a:latin typeface="Arial Black" panose="020B0A04020102020204" pitchFamily="34" charset="0"/>
                <a:ea typeface="+mj-ea"/>
                <a:cs typeface="+mj-cs"/>
              </a:rPr>
              <a:t>«конкурс красоты» </a:t>
            </a:r>
            <a:r>
              <a:rPr lang="ru-RU" dirty="0"/>
              <a:t>- руководитель Малышева Л.А.;</a:t>
            </a:r>
            <a:endParaRPr lang="ru-RU" sz="3000" b="1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комиссия по изучению, отслеживанию, анализу опыта Востока и Юга</a:t>
            </a:r>
          </a:p>
          <a:p>
            <a:pPr marL="0" indent="0" algn="ctr">
              <a:buNone/>
            </a:pPr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3000" b="1" dirty="0" smtClean="0">
                <a:latin typeface="Arial Black" panose="020B0A04020102020204" pitchFamily="34" charset="0"/>
                <a:ea typeface="+mj-ea"/>
                <a:cs typeface="+mj-cs"/>
              </a:rPr>
              <a:t>восточный экспресс» </a:t>
            </a:r>
            <a:r>
              <a:rPr lang="ru-RU" dirty="0" smtClean="0"/>
              <a:t>- </a:t>
            </a:r>
            <a:r>
              <a:rPr lang="ru-RU" dirty="0"/>
              <a:t>руководитель Эпштейн В.А.;</a:t>
            </a:r>
            <a:endParaRPr lang="ru-RU" sz="3000" b="1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ru-RU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комиссия по проблемам и цифровой трансформации</a:t>
            </a:r>
          </a:p>
          <a:p>
            <a:pPr marL="0" indent="0" algn="ctr">
              <a:buNone/>
            </a:pPr>
            <a:r>
              <a:rPr lang="ru-RU" sz="2600" b="1" dirty="0"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lang="ru-RU" sz="2600" b="1" dirty="0" smtClean="0">
                <a:latin typeface="Arial Black" panose="020B0A04020102020204" pitchFamily="34" charset="0"/>
                <a:ea typeface="+mj-ea"/>
                <a:cs typeface="+mj-cs"/>
              </a:rPr>
              <a:t>«</a:t>
            </a:r>
            <a:r>
              <a:rPr lang="ru-RU" sz="3000" b="1" dirty="0" smtClean="0">
                <a:latin typeface="Arial Black" panose="020B0A04020102020204" pitchFamily="34" charset="0"/>
                <a:ea typeface="+mj-ea"/>
                <a:cs typeface="+mj-cs"/>
              </a:rPr>
              <a:t>умная цифра» </a:t>
            </a:r>
            <a:r>
              <a:rPr lang="ru-RU" dirty="0" smtClean="0"/>
              <a:t>- </a:t>
            </a:r>
            <a:r>
              <a:rPr lang="ru-RU" dirty="0"/>
              <a:t>руководитель Морозов И.О.</a:t>
            </a:r>
            <a:endParaRPr lang="ru-RU" sz="3000" b="1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marL="0" indent="0">
              <a:buNone/>
            </a:pPr>
            <a:endParaRPr lang="ru-RU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425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Arial Black" panose="020B0A04020102020204" pitchFamily="34" charset="0"/>
              </a:rPr>
              <a:t>АКТИВИЗИРОВАТЬ СРЕДУ </a:t>
            </a:r>
            <a:r>
              <a:rPr lang="ru-RU" sz="3200" b="1" dirty="0">
                <a:latin typeface="Arial Black" panose="020B0A04020102020204" pitchFamily="34" charset="0"/>
              </a:rPr>
              <a:t>ОБЩЕНИЯ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688123"/>
            <a:ext cx="11262947" cy="4488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постоянно действующий семинар: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вызовы и возможности современной управленческой мысли: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электронный журнал;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elegram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канал.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26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</TotalTime>
  <Words>553</Words>
  <Application>Microsoft Office PowerPoint</Application>
  <PresentationFormat>Широкоэкранный</PresentationFormat>
  <Paragraphs>125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Тема Office</vt:lpstr>
      <vt:lpstr>                        РОССИЙСКАЯ АССОЦИАЦИЯ БИЗНЕС-ОБРАЗОВАНИЯ  (РАБО) </vt:lpstr>
      <vt:lpstr> ПЛАН-ГРАФИК реализации проекта «Разработка стратегических направлений развития Российской Ассоциации бизнес-образования (РАБО) на 2024-2030 годы»: </vt:lpstr>
      <vt:lpstr>Презентация PowerPoint</vt:lpstr>
      <vt:lpstr>АРХИПЕЛАГ БО: БО – подготовка, переподготовка, повышение квалификации кадров для рыночной экономики</vt:lpstr>
      <vt:lpstr>ДВЕ ПАРАДИГМЫ</vt:lpstr>
      <vt:lpstr>ОПРОС ЧЛЕНОВ СОВЕТА РАБО: </vt:lpstr>
      <vt:lpstr>ЗАПРОС НА НОВЫЕ СТРАТЕГИЧЕСКИЕ НАПРАВЛЕНИЯ В УСЛОВИЯХ РЕЗКОГО ИЗМЕНЕНИЯ ВНЕШНЕЙ СРЕДЫ БО</vt:lpstr>
      <vt:lpstr>КОНКРЕТНЫЕ СТРАТЕГИЧЕСКИЕ ДЕЙСТВИЯ </vt:lpstr>
      <vt:lpstr>АКТИВИЗИРОВАТЬ СРЕДУ ОБЩЕНИЯ</vt:lpstr>
      <vt:lpstr>ПРЕДЛОЖЕННЫЕ ТЕМЫ ДЛЯ ОБСУЖДЕНИЙ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РОССИЙСКАЯ АССОЦИАЦИЯ БИЗНЕС-ОБРАЗОВАНИЯ  (РАБО)</dc:title>
  <dc:creator>Волкова Татьяна Владимировна</dc:creator>
  <cp:lastModifiedBy>Волкова Татьяна Владимировна</cp:lastModifiedBy>
  <cp:revision>97</cp:revision>
  <cp:lastPrinted>2023-12-05T13:50:14Z</cp:lastPrinted>
  <dcterms:created xsi:type="dcterms:W3CDTF">2023-11-03T11:30:16Z</dcterms:created>
  <dcterms:modified xsi:type="dcterms:W3CDTF">2023-12-11T12:02:25Z</dcterms:modified>
</cp:coreProperties>
</file>