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61" r:id="rId3"/>
    <p:sldId id="258" r:id="rId4"/>
    <p:sldId id="262" r:id="rId5"/>
    <p:sldId id="264" r:id="rId6"/>
    <p:sldId id="263" r:id="rId7"/>
    <p:sldId id="260" r:id="rId8"/>
    <p:sldId id="266" r:id="rId9"/>
    <p:sldId id="268" r:id="rId10"/>
    <p:sldId id="270" r:id="rId11"/>
    <p:sldId id="269" r:id="rId12"/>
    <p:sldId id="271" r:id="rId13"/>
    <p:sldId id="272" r:id="rId14"/>
    <p:sldId id="273" r:id="rId15"/>
    <p:sldId id="274" r:id="rId16"/>
    <p:sldId id="259" r:id="rId17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747775"/>
          </p15:clr>
        </p15:guide>
        <p15:guide id="2" pos="576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A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714" y="72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d262a9e855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d262a9e855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d262a9e855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d262a9e855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d262a9e855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d262a9e855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 title="BG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8288000" cy="1028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 title="Mount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36375" y="3386675"/>
            <a:ext cx="8251627" cy="690032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23400" y="3629775"/>
            <a:ext cx="10443600" cy="32601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23400" y="6963650"/>
            <a:ext cx="10443600" cy="15852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7097316" y="94788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 sz="2000"/>
            </a:lvl1pPr>
            <a:lvl2pPr lvl="1">
              <a:buNone/>
              <a:defRPr sz="2000"/>
            </a:lvl2pPr>
            <a:lvl3pPr lvl="2">
              <a:buNone/>
              <a:defRPr sz="2000"/>
            </a:lvl3pPr>
            <a:lvl4pPr lvl="3">
              <a:buNone/>
              <a:defRPr sz="2000"/>
            </a:lvl4pPr>
            <a:lvl5pPr lvl="4">
              <a:buNone/>
              <a:defRPr sz="2000"/>
            </a:lvl5pPr>
            <a:lvl6pPr lvl="5">
              <a:buNone/>
              <a:defRPr sz="2000"/>
            </a:lvl6pPr>
            <a:lvl7pPr lvl="6">
              <a:buNone/>
              <a:defRPr sz="2000"/>
            </a:lvl7pPr>
            <a:lvl8pPr lvl="7">
              <a:buNone/>
              <a:defRPr sz="2000"/>
            </a:lvl8pPr>
            <a:lvl9pPr lvl="8">
              <a:buNone/>
              <a:defRPr sz="20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17" name="Google Shape;17;p2" title="Киф-03.png"/>
          <p:cNvPicPr preferRelativeResize="0"/>
          <p:nvPr/>
        </p:nvPicPr>
        <p:blipFill rotWithShape="1">
          <a:blip r:embed="rId4">
            <a:alphaModFix/>
          </a:blip>
          <a:srcRect r="48278"/>
          <a:stretch/>
        </p:blipFill>
        <p:spPr>
          <a:xfrm>
            <a:off x="838200" y="688025"/>
            <a:ext cx="6363523" cy="22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 title="Киф-03.png"/>
          <p:cNvPicPr preferRelativeResize="0"/>
          <p:nvPr/>
        </p:nvPicPr>
        <p:blipFill rotWithShape="1">
          <a:blip r:embed="rId4">
            <a:alphaModFix/>
          </a:blip>
          <a:srcRect l="57481"/>
          <a:stretch/>
        </p:blipFill>
        <p:spPr>
          <a:xfrm>
            <a:off x="12294812" y="688025"/>
            <a:ext cx="5231198" cy="227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 hasCustomPrompt="1"/>
          </p:nvPr>
        </p:nvSpPr>
        <p:spPr>
          <a:xfrm>
            <a:off x="623400" y="2212250"/>
            <a:ext cx="17041200" cy="39270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623400" y="6304450"/>
            <a:ext cx="17041200" cy="26016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marL="457200" lvl="0" indent="-45720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1pPr>
            <a:lvl2pPr marL="914400" lvl="1" indent="-4064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marL="1371600" lvl="2" indent="-4064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marL="1828800" lvl="3" indent="-406400" algn="ctr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marL="2286000" lvl="4" indent="-4064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marL="2743200" lvl="5" indent="-4064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marL="3200400" lvl="6" indent="-406400" algn="ctr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marL="3657600" lvl="7" indent="-4064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marL="4114800" lvl="8" indent="-4064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17097316" y="94788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 sz="2000"/>
            </a:lvl1pPr>
            <a:lvl2pPr lvl="1">
              <a:buNone/>
              <a:defRPr sz="2000"/>
            </a:lvl2pPr>
            <a:lvl3pPr lvl="2">
              <a:buNone/>
              <a:defRPr sz="2000"/>
            </a:lvl3pPr>
            <a:lvl4pPr lvl="3">
              <a:buNone/>
              <a:defRPr sz="2000"/>
            </a:lvl4pPr>
            <a:lvl5pPr lvl="4">
              <a:buNone/>
              <a:defRPr sz="2000"/>
            </a:lvl5pPr>
            <a:lvl6pPr lvl="5">
              <a:buNone/>
              <a:defRPr sz="2000"/>
            </a:lvl6pPr>
            <a:lvl7pPr lvl="6">
              <a:buNone/>
              <a:defRPr sz="2000"/>
            </a:lvl7pPr>
            <a:lvl8pPr lvl="7">
              <a:buNone/>
              <a:defRPr sz="2000"/>
            </a:lvl8pPr>
            <a:lvl9pPr lvl="8">
              <a:buNone/>
              <a:defRPr sz="20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sldNum" idx="12"/>
          </p:nvPr>
        </p:nvSpPr>
        <p:spPr>
          <a:xfrm>
            <a:off x="17097316" y="94788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 sz="2000"/>
            </a:lvl1pPr>
            <a:lvl2pPr lvl="1">
              <a:buNone/>
              <a:defRPr sz="2000"/>
            </a:lvl2pPr>
            <a:lvl3pPr lvl="2">
              <a:buNone/>
              <a:defRPr sz="2000"/>
            </a:lvl3pPr>
            <a:lvl4pPr lvl="3">
              <a:buNone/>
              <a:defRPr sz="2000"/>
            </a:lvl4pPr>
            <a:lvl5pPr lvl="4">
              <a:buNone/>
              <a:defRPr sz="2000"/>
            </a:lvl5pPr>
            <a:lvl6pPr lvl="5">
              <a:buNone/>
              <a:defRPr sz="2000"/>
            </a:lvl6pPr>
            <a:lvl7pPr lvl="6">
              <a:buNone/>
              <a:defRPr sz="2000"/>
            </a:lvl7pPr>
            <a:lvl8pPr lvl="7">
              <a:buNone/>
              <a:defRPr sz="2000"/>
            </a:lvl8pPr>
            <a:lvl9pPr lvl="8">
              <a:buNone/>
              <a:defRPr sz="20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" title="BG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8288000" cy="1028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 title="Mount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3025" y="5190150"/>
            <a:ext cx="6094976" cy="509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 title="Киф-03.png"/>
          <p:cNvPicPr preferRelativeResize="0"/>
          <p:nvPr/>
        </p:nvPicPr>
        <p:blipFill rotWithShape="1">
          <a:blip r:embed="rId4">
            <a:alphaModFix/>
          </a:blip>
          <a:srcRect r="48278"/>
          <a:stretch/>
        </p:blipFill>
        <p:spPr>
          <a:xfrm>
            <a:off x="838200" y="688025"/>
            <a:ext cx="4709904" cy="16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 title="Киф-03.png"/>
          <p:cNvPicPr preferRelativeResize="0"/>
          <p:nvPr/>
        </p:nvPicPr>
        <p:blipFill rotWithShape="1">
          <a:blip r:embed="rId4">
            <a:alphaModFix/>
          </a:blip>
          <a:srcRect l="57481"/>
          <a:stretch/>
        </p:blipFill>
        <p:spPr>
          <a:xfrm>
            <a:off x="13577984" y="688025"/>
            <a:ext cx="3871824" cy="16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3728350" y="4301700"/>
            <a:ext cx="10831200" cy="1683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7097316" y="94788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26" name="Google Shape;26;p3" title="Mount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" y="5190150"/>
            <a:ext cx="6094976" cy="509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 1">
  <p:cSld name="SECTION_HEADER_1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23400" y="4301700"/>
            <a:ext cx="17041200" cy="1683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17097316" y="94788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 sz="2000"/>
            </a:lvl1pPr>
            <a:lvl2pPr lvl="1">
              <a:buNone/>
              <a:defRPr sz="2000"/>
            </a:lvl2pPr>
            <a:lvl3pPr lvl="2">
              <a:buNone/>
              <a:defRPr sz="2000"/>
            </a:lvl3pPr>
            <a:lvl4pPr lvl="3">
              <a:buNone/>
              <a:defRPr sz="2000"/>
            </a:lvl4pPr>
            <a:lvl5pPr lvl="4">
              <a:buNone/>
              <a:defRPr sz="2000"/>
            </a:lvl5pPr>
            <a:lvl6pPr lvl="5">
              <a:buNone/>
              <a:defRPr sz="2000"/>
            </a:lvl6pPr>
            <a:lvl7pPr lvl="6">
              <a:buNone/>
              <a:defRPr sz="2000"/>
            </a:lvl7pPr>
            <a:lvl8pPr lvl="7">
              <a:buNone/>
              <a:defRPr sz="2000"/>
            </a:lvl8pPr>
            <a:lvl9pPr lvl="8">
              <a:buNone/>
              <a:defRPr sz="20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623400" y="1652050"/>
            <a:ext cx="17041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623400" y="2914550"/>
            <a:ext cx="17041200" cy="6832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17097316" y="94788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623400" y="1652050"/>
            <a:ext cx="17041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17097316" y="94788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 sz="2000"/>
            </a:lvl1pPr>
            <a:lvl2pPr lvl="1">
              <a:buNone/>
              <a:defRPr sz="2000"/>
            </a:lvl2pPr>
            <a:lvl3pPr lvl="2">
              <a:buNone/>
              <a:defRPr sz="2000"/>
            </a:lvl3pPr>
            <a:lvl4pPr lvl="3">
              <a:buNone/>
              <a:defRPr sz="2000"/>
            </a:lvl4pPr>
            <a:lvl5pPr lvl="4">
              <a:buNone/>
              <a:defRPr sz="2000"/>
            </a:lvl5pPr>
            <a:lvl6pPr lvl="5">
              <a:buNone/>
              <a:defRPr sz="2000"/>
            </a:lvl6pPr>
            <a:lvl7pPr lvl="6">
              <a:buNone/>
              <a:defRPr sz="2000"/>
            </a:lvl7pPr>
            <a:lvl8pPr lvl="7">
              <a:buNone/>
              <a:defRPr sz="2000"/>
            </a:lvl8pPr>
            <a:lvl9pPr lvl="8">
              <a:buNone/>
              <a:defRPr sz="20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623400" y="1111200"/>
            <a:ext cx="5616000" cy="15114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1"/>
          </p:nvPr>
        </p:nvSpPr>
        <p:spPr>
          <a:xfrm>
            <a:off x="623400" y="2779200"/>
            <a:ext cx="5616000" cy="6358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17097316" y="94788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 sz="2000"/>
            </a:lvl1pPr>
            <a:lvl2pPr lvl="1">
              <a:buNone/>
              <a:defRPr sz="2000"/>
            </a:lvl2pPr>
            <a:lvl3pPr lvl="2">
              <a:buNone/>
              <a:defRPr sz="2000"/>
            </a:lvl3pPr>
            <a:lvl4pPr lvl="3">
              <a:buNone/>
              <a:defRPr sz="2000"/>
            </a:lvl4pPr>
            <a:lvl5pPr lvl="4">
              <a:buNone/>
              <a:defRPr sz="2000"/>
            </a:lvl5pPr>
            <a:lvl6pPr lvl="5">
              <a:buNone/>
              <a:defRPr sz="2000"/>
            </a:lvl6pPr>
            <a:lvl7pPr lvl="6">
              <a:buNone/>
              <a:defRPr sz="2000"/>
            </a:lvl7pPr>
            <a:lvl8pPr lvl="7">
              <a:buNone/>
              <a:defRPr sz="2000"/>
            </a:lvl8pPr>
            <a:lvl9pPr lvl="8">
              <a:buNone/>
              <a:defRPr sz="20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980500" y="900300"/>
            <a:ext cx="12735600" cy="8181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17097316" y="94788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 sz="2000"/>
            </a:lvl1pPr>
            <a:lvl2pPr lvl="1">
              <a:buNone/>
              <a:defRPr sz="2000"/>
            </a:lvl2pPr>
            <a:lvl3pPr lvl="2">
              <a:buNone/>
              <a:defRPr sz="2000"/>
            </a:lvl3pPr>
            <a:lvl4pPr lvl="3">
              <a:buNone/>
              <a:defRPr sz="2000"/>
            </a:lvl4pPr>
            <a:lvl5pPr lvl="4">
              <a:buNone/>
              <a:defRPr sz="2000"/>
            </a:lvl5pPr>
            <a:lvl6pPr lvl="5">
              <a:buNone/>
              <a:defRPr sz="2000"/>
            </a:lvl6pPr>
            <a:lvl7pPr lvl="6">
              <a:buNone/>
              <a:defRPr sz="2000"/>
            </a:lvl7pPr>
            <a:lvl8pPr lvl="7">
              <a:buNone/>
              <a:defRPr sz="2000"/>
            </a:lvl8pPr>
            <a:lvl9pPr lvl="8">
              <a:buNone/>
              <a:defRPr sz="20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/>
          <p:nvPr/>
        </p:nvSpPr>
        <p:spPr>
          <a:xfrm>
            <a:off x="9144000" y="-250"/>
            <a:ext cx="9144000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531000" y="2466350"/>
            <a:ext cx="8090400" cy="29646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1pPr>
            <a:lvl2pPr lvl="1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2pPr>
            <a:lvl3pPr lvl="2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3pPr>
            <a:lvl4pPr lvl="3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4pPr>
            <a:lvl5pPr lvl="4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5pPr>
            <a:lvl6pPr lvl="5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6pPr>
            <a:lvl7pPr lvl="6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7pPr>
            <a:lvl8pPr lvl="7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8pPr>
            <a:lvl9pPr lvl="8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ubTitle" idx="1"/>
          </p:nvPr>
        </p:nvSpPr>
        <p:spPr>
          <a:xfrm>
            <a:off x="531000" y="5606150"/>
            <a:ext cx="8090400" cy="24702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2"/>
          </p:nvPr>
        </p:nvSpPr>
        <p:spPr>
          <a:xfrm>
            <a:off x="9879000" y="1448150"/>
            <a:ext cx="7674000" cy="7390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marL="457200" lvl="0" indent="-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marL="1371600" lvl="2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marL="1828800" lvl="3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marL="2286000" lvl="4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marL="2743200" lvl="5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marL="3200400" lvl="6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marL="3657600" lvl="7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17097316" y="94788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 sz="2000"/>
            </a:lvl1pPr>
            <a:lvl2pPr lvl="1">
              <a:buNone/>
              <a:defRPr sz="2000"/>
            </a:lvl2pPr>
            <a:lvl3pPr lvl="2">
              <a:buNone/>
              <a:defRPr sz="2000"/>
            </a:lvl3pPr>
            <a:lvl4pPr lvl="3">
              <a:buNone/>
              <a:defRPr sz="2000"/>
            </a:lvl4pPr>
            <a:lvl5pPr lvl="4">
              <a:buNone/>
              <a:defRPr sz="2000"/>
            </a:lvl5pPr>
            <a:lvl6pPr lvl="5">
              <a:buNone/>
              <a:defRPr sz="2000"/>
            </a:lvl6pPr>
            <a:lvl7pPr lvl="6">
              <a:buNone/>
              <a:defRPr sz="2000"/>
            </a:lvl7pPr>
            <a:lvl8pPr lvl="7">
              <a:buNone/>
              <a:defRPr sz="2000"/>
            </a:lvl8pPr>
            <a:lvl9pPr lvl="8">
              <a:buNone/>
              <a:defRPr sz="20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623400" y="8461150"/>
            <a:ext cx="11997600" cy="1210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17097316" y="94788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 sz="2000"/>
            </a:lvl1pPr>
            <a:lvl2pPr lvl="1">
              <a:buNone/>
              <a:defRPr sz="2000"/>
            </a:lvl2pPr>
            <a:lvl3pPr lvl="2">
              <a:buNone/>
              <a:defRPr sz="2000"/>
            </a:lvl3pPr>
            <a:lvl4pPr lvl="3">
              <a:buNone/>
              <a:defRPr sz="2000"/>
            </a:lvl4pPr>
            <a:lvl5pPr lvl="4">
              <a:buNone/>
              <a:defRPr sz="2000"/>
            </a:lvl5pPr>
            <a:lvl6pPr lvl="5">
              <a:buNone/>
              <a:defRPr sz="2000"/>
            </a:lvl6pPr>
            <a:lvl7pPr lvl="6">
              <a:buNone/>
              <a:defRPr sz="2000"/>
            </a:lvl7pPr>
            <a:lvl8pPr lvl="7">
              <a:buNone/>
              <a:defRPr sz="2000"/>
            </a:lvl8pPr>
            <a:lvl9pPr lvl="8">
              <a:buNone/>
              <a:defRPr sz="20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0F9F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3400" y="1652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ontserrat"/>
              <a:buNone/>
              <a:defRPr sz="48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Montserrat"/>
              <a:buNone/>
              <a:defRPr sz="5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Montserrat"/>
              <a:buNone/>
              <a:defRPr sz="5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Montserrat"/>
              <a:buNone/>
              <a:defRPr sz="5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Montserrat"/>
              <a:buNone/>
              <a:defRPr sz="5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Montserrat"/>
              <a:buNone/>
              <a:defRPr sz="5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Montserrat"/>
              <a:buNone/>
              <a:defRPr sz="5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Montserrat"/>
              <a:buNone/>
              <a:defRPr sz="5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Montserrat"/>
              <a:buNone/>
              <a:defRPr sz="5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3400" y="29145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097316" y="94788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r"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r"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r"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r"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r"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r"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r"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r"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r"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9" name="Google Shape;9;p1" title="Киф-01.png"/>
          <p:cNvPicPr preferRelativeResize="0"/>
          <p:nvPr/>
        </p:nvPicPr>
        <p:blipFill rotWithShape="1">
          <a:blip r:embed="rId13">
            <a:alphaModFix/>
          </a:blip>
          <a:srcRect r="48071"/>
          <a:stretch/>
        </p:blipFill>
        <p:spPr>
          <a:xfrm>
            <a:off x="623400" y="285075"/>
            <a:ext cx="3216850" cy="114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 title="Киф-01.png"/>
          <p:cNvPicPr preferRelativeResize="0"/>
          <p:nvPr/>
        </p:nvPicPr>
        <p:blipFill rotWithShape="1">
          <a:blip r:embed="rId13">
            <a:alphaModFix/>
          </a:blip>
          <a:srcRect l="56964" r="-986"/>
          <a:stretch/>
        </p:blipFill>
        <p:spPr>
          <a:xfrm>
            <a:off x="14937625" y="285075"/>
            <a:ext cx="2726976" cy="11454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ctrTitle"/>
          </p:nvPr>
        </p:nvSpPr>
        <p:spPr>
          <a:xfrm>
            <a:off x="623400" y="3629775"/>
            <a:ext cx="10443600" cy="32601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/>
          <a:p>
            <a:pPr lvl="0"/>
            <a:r>
              <a:rPr lang="ru-RU" b="0" dirty="0"/>
              <a:t>Проектирование корпоративных образовательных программ</a:t>
            </a:r>
            <a:endParaRPr dirty="0"/>
          </a:p>
        </p:txBody>
      </p:sp>
      <p:sp>
        <p:nvSpPr>
          <p:cNvPr id="69" name="Google Shape;69;p14"/>
          <p:cNvSpPr txBox="1">
            <a:spLocks noGrp="1"/>
          </p:cNvSpPr>
          <p:nvPr>
            <p:ph type="subTitle" idx="1"/>
          </p:nvPr>
        </p:nvSpPr>
        <p:spPr>
          <a:xfrm>
            <a:off x="623400" y="6963650"/>
            <a:ext cx="10443600" cy="15852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Малышева Лариса Анатольевна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Д.э.н., профессор, </a:t>
            </a:r>
            <a:r>
              <a:rPr lang="en-US" dirty="0"/>
              <a:t>IPMA(A), </a:t>
            </a:r>
            <a:r>
              <a:rPr lang="en-US" dirty="0" err="1"/>
              <a:t>ICAgile</a:t>
            </a:r>
            <a:r>
              <a:rPr lang="en-US" dirty="0"/>
              <a:t> Cert. Prof.</a:t>
            </a:r>
            <a:endParaRPr lang="ru-RU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Директор Бизнес-школы УрФУ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Приоритетные темы корпоративных заказчиков 2025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34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600" dirty="0"/>
              <a:t>AI </a:t>
            </a:r>
            <a:r>
              <a:rPr lang="ru-RU" sz="3600" dirty="0"/>
              <a:t>в деятельности руководителей: цифровые агенты, боты, роботы</a:t>
            </a:r>
          </a:p>
          <a:p>
            <a:pPr marL="5334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3600" dirty="0"/>
              <a:t>Управление командами в гибридном формате</a:t>
            </a:r>
          </a:p>
          <a:p>
            <a:pPr marL="5334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3600" dirty="0"/>
              <a:t>Принятие решений в неопределенности</a:t>
            </a:r>
          </a:p>
          <a:p>
            <a:pPr marL="5334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3600" dirty="0"/>
              <a:t>Сценарное планирование, стратегическое видение</a:t>
            </a:r>
          </a:p>
          <a:p>
            <a:pPr marL="5334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3600" dirty="0"/>
              <a:t>Управление эффективностью</a:t>
            </a:r>
          </a:p>
          <a:p>
            <a:pPr marL="5334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3600" dirty="0"/>
              <a:t>Зарубежные стажировки (Китай, Индия, Казахстан, Белоруссия)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10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374036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Алгоритм проектирования корпоративной программы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3400" indent="-457200">
              <a:buFont typeface="+mj-lt"/>
              <a:buAutoNum type="arabicPeriod"/>
            </a:pPr>
            <a:r>
              <a:rPr lang="ru-RU" sz="3600" dirty="0"/>
              <a:t>Анализ требований заказчика</a:t>
            </a:r>
          </a:p>
          <a:p>
            <a:pPr marL="533400" indent="-457200">
              <a:buFont typeface="+mj-lt"/>
              <a:buAutoNum type="arabicPeriod"/>
            </a:pPr>
            <a:r>
              <a:rPr lang="ru-RU" sz="3600" dirty="0"/>
              <a:t>Постановка измеримых целей </a:t>
            </a:r>
            <a:r>
              <a:rPr lang="en-US" sz="3600" dirty="0"/>
              <a:t>/</a:t>
            </a:r>
            <a:r>
              <a:rPr lang="ru-RU" sz="3600" dirty="0"/>
              <a:t> показателей </a:t>
            </a:r>
            <a:r>
              <a:rPr lang="en-US" sz="3600" dirty="0"/>
              <a:t>/ </a:t>
            </a:r>
            <a:r>
              <a:rPr lang="ru-RU" sz="3600" dirty="0"/>
              <a:t>результатов</a:t>
            </a:r>
          </a:p>
          <a:p>
            <a:pPr marL="533400" indent="-457200">
              <a:buFont typeface="+mj-lt"/>
              <a:buAutoNum type="arabicPeriod"/>
            </a:pPr>
            <a:r>
              <a:rPr lang="ru-RU" sz="3600" dirty="0"/>
              <a:t>Разработка содержания курса в формате акселератора проектов</a:t>
            </a:r>
          </a:p>
          <a:p>
            <a:pPr marL="533400" indent="-457200">
              <a:buFont typeface="+mj-lt"/>
              <a:buAutoNum type="arabicPeriod"/>
            </a:pPr>
            <a:r>
              <a:rPr lang="ru-RU" sz="3600" dirty="0"/>
              <a:t>Определение контрольных точек и промежуточных результатов</a:t>
            </a:r>
          </a:p>
          <a:p>
            <a:pPr marL="533400" indent="-457200">
              <a:buFont typeface="+mj-lt"/>
              <a:buAutoNum type="arabicPeriod"/>
            </a:pPr>
            <a:r>
              <a:rPr lang="ru-RU" sz="3600" dirty="0"/>
              <a:t>Разработка шаблонов и итоговой презентации продукта</a:t>
            </a:r>
          </a:p>
          <a:p>
            <a:pPr marL="533400" indent="-457200">
              <a:buFont typeface="+mj-lt"/>
              <a:buAutoNum type="arabicPeriod"/>
            </a:pPr>
            <a:r>
              <a:rPr lang="ru-RU" sz="3600" dirty="0"/>
              <a:t>Дополнение поддерживающими мастер-классами, практикумами, </a:t>
            </a:r>
            <a:r>
              <a:rPr lang="ru-RU" sz="3600" dirty="0" err="1"/>
              <a:t>Демо</a:t>
            </a:r>
            <a:endParaRPr lang="ru-RU" sz="3600" dirty="0"/>
          </a:p>
          <a:p>
            <a:pPr marL="533400" indent="-457200">
              <a:buFont typeface="+mj-lt"/>
              <a:buAutoNum type="arabicPeriod"/>
            </a:pPr>
            <a:r>
              <a:rPr lang="ru-RU" sz="3600" dirty="0"/>
              <a:t>Планирование очных </a:t>
            </a:r>
            <a:r>
              <a:rPr lang="en-US" sz="3600" dirty="0"/>
              <a:t>/</a:t>
            </a:r>
            <a:r>
              <a:rPr lang="ru-RU" sz="3600" dirty="0"/>
              <a:t> онлайн встреч</a:t>
            </a:r>
          </a:p>
          <a:p>
            <a:pPr marL="533400" indent="-457200">
              <a:buFont typeface="+mj-lt"/>
              <a:buAutoNum type="arabicPeriod"/>
            </a:pPr>
            <a:r>
              <a:rPr lang="ru-RU" sz="3600" dirty="0"/>
              <a:t>Подготовка </a:t>
            </a:r>
            <a:r>
              <a:rPr lang="ru-RU" sz="3600" dirty="0" err="1"/>
              <a:t>трекеров</a:t>
            </a:r>
            <a:r>
              <a:rPr lang="ru-RU" sz="3600" dirty="0"/>
              <a:t> команд</a:t>
            </a:r>
          </a:p>
          <a:p>
            <a:pPr marL="533400" indent="-457200">
              <a:buFont typeface="+mj-lt"/>
              <a:buAutoNum type="arabicPeriod"/>
            </a:pPr>
            <a:r>
              <a:rPr lang="ru-RU" sz="3600" dirty="0"/>
              <a:t>Формирование рейтинга участников </a:t>
            </a:r>
            <a:r>
              <a:rPr lang="en-US" sz="3600" dirty="0"/>
              <a:t>/</a:t>
            </a:r>
            <a:r>
              <a:rPr lang="ru-RU" sz="3600" dirty="0"/>
              <a:t> команд </a:t>
            </a:r>
            <a:r>
              <a:rPr lang="en-US" sz="3600" dirty="0"/>
              <a:t>(360)</a:t>
            </a:r>
            <a:endParaRPr lang="ru-RU" sz="3600" dirty="0"/>
          </a:p>
          <a:p>
            <a:pPr marL="533400" indent="-457200">
              <a:buFont typeface="+mj-lt"/>
              <a:buAutoNum type="arabicPeriod"/>
            </a:pPr>
            <a:r>
              <a:rPr lang="ru-RU" sz="3600" dirty="0"/>
              <a:t>Предварительная оценка эффективности обучения </a:t>
            </a:r>
            <a:r>
              <a:rPr lang="en-US" sz="3600" dirty="0"/>
              <a:t>(ROI)</a:t>
            </a:r>
            <a:endParaRPr lang="ru-RU" sz="3600" dirty="0"/>
          </a:p>
          <a:p>
            <a:pPr marL="533400" indent="-457200">
              <a:buFont typeface="+mj-lt"/>
              <a:buAutoNum type="arabicPeriod"/>
            </a:pP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11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652712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Опорные колледжи Урала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12</a:t>
            </a:fld>
            <a:endParaRPr lang="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372" y="2797450"/>
            <a:ext cx="10982325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38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программы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13</a:t>
            </a:fld>
            <a:endParaRPr lang="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505" t="27453" r="2668" b="4321"/>
          <a:stretch/>
        </p:blipFill>
        <p:spPr>
          <a:xfrm>
            <a:off x="623400" y="3147237"/>
            <a:ext cx="15843317" cy="633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65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CJM = </a:t>
            </a:r>
            <a:r>
              <a:rPr lang="ru-RU" dirty="0"/>
              <a:t>Путь пользователя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14</a:t>
            </a:fld>
            <a:endParaRPr lang="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648004"/>
              </p:ext>
            </p:extLst>
          </p:nvPr>
        </p:nvGraphicFramePr>
        <p:xfrm>
          <a:off x="623400" y="3163479"/>
          <a:ext cx="17041202" cy="5848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4981">
                  <a:extLst>
                    <a:ext uri="{9D8B030D-6E8A-4147-A177-3AD203B41FA5}">
                      <a16:colId xmlns:a16="http://schemas.microsoft.com/office/drawing/2014/main" val="2524822913"/>
                    </a:ext>
                  </a:extLst>
                </a:gridCol>
                <a:gridCol w="1998921">
                  <a:extLst>
                    <a:ext uri="{9D8B030D-6E8A-4147-A177-3AD203B41FA5}">
                      <a16:colId xmlns:a16="http://schemas.microsoft.com/office/drawing/2014/main" val="3762723130"/>
                    </a:ext>
                  </a:extLst>
                </a:gridCol>
                <a:gridCol w="1573619">
                  <a:extLst>
                    <a:ext uri="{9D8B030D-6E8A-4147-A177-3AD203B41FA5}">
                      <a16:colId xmlns:a16="http://schemas.microsoft.com/office/drawing/2014/main" val="3143717946"/>
                    </a:ext>
                  </a:extLst>
                </a:gridCol>
                <a:gridCol w="1935126">
                  <a:extLst>
                    <a:ext uri="{9D8B030D-6E8A-4147-A177-3AD203B41FA5}">
                      <a16:colId xmlns:a16="http://schemas.microsoft.com/office/drawing/2014/main" val="78841739"/>
                    </a:ext>
                  </a:extLst>
                </a:gridCol>
                <a:gridCol w="1584687">
                  <a:extLst>
                    <a:ext uri="{9D8B030D-6E8A-4147-A177-3AD203B41FA5}">
                      <a16:colId xmlns:a16="http://schemas.microsoft.com/office/drawing/2014/main" val="3012048225"/>
                    </a:ext>
                  </a:extLst>
                </a:gridCol>
                <a:gridCol w="1893467">
                  <a:extLst>
                    <a:ext uri="{9D8B030D-6E8A-4147-A177-3AD203B41FA5}">
                      <a16:colId xmlns:a16="http://schemas.microsoft.com/office/drawing/2014/main" val="437818659"/>
                    </a:ext>
                  </a:extLst>
                </a:gridCol>
                <a:gridCol w="1668004">
                  <a:extLst>
                    <a:ext uri="{9D8B030D-6E8A-4147-A177-3AD203B41FA5}">
                      <a16:colId xmlns:a16="http://schemas.microsoft.com/office/drawing/2014/main" val="2074330282"/>
                    </a:ext>
                  </a:extLst>
                </a:gridCol>
                <a:gridCol w="2118930">
                  <a:extLst>
                    <a:ext uri="{9D8B030D-6E8A-4147-A177-3AD203B41FA5}">
                      <a16:colId xmlns:a16="http://schemas.microsoft.com/office/drawing/2014/main" val="3944913885"/>
                    </a:ext>
                  </a:extLst>
                </a:gridCol>
                <a:gridCol w="1893467">
                  <a:extLst>
                    <a:ext uri="{9D8B030D-6E8A-4147-A177-3AD203B41FA5}">
                      <a16:colId xmlns:a16="http://schemas.microsoft.com/office/drawing/2014/main" val="2710256464"/>
                    </a:ext>
                  </a:extLst>
                </a:gridCol>
              </a:tblGrid>
              <a:tr h="86780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Montserrat" panose="020B0604020202020204" charset="-52"/>
                        </a:rPr>
                        <a:t>-1 этап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Montserrat" panose="020B0604020202020204" charset="-52"/>
                        </a:rPr>
                        <a:t>0 этап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Montserrat" panose="020B0604020202020204" charset="-52"/>
                        </a:rPr>
                        <a:t>1 этап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Montserrat" panose="020B0604020202020204" charset="-52"/>
                        </a:rPr>
                        <a:t>2 этап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Montserrat" panose="020B0604020202020204" charset="-52"/>
                        </a:rPr>
                        <a:t>3 этап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Montserrat" panose="020B0604020202020204" charset="-52"/>
                        </a:rPr>
                        <a:t>4 этап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Montserrat" panose="020B0604020202020204" charset="-52"/>
                        </a:rPr>
                        <a:t>5 этап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Montserrat" panose="020B0604020202020204" charset="-52"/>
                        </a:rPr>
                        <a:t>6 этап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Montserrat" panose="020B0604020202020204" charset="-52"/>
                        </a:rPr>
                        <a:t>7 этап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326872"/>
                  </a:ext>
                </a:extLst>
              </a:tr>
              <a:tr h="867809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latin typeface="Montserrat" panose="020B0604020202020204" charset="-52"/>
                        </a:rPr>
                        <a:t>Входное тестирование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latin typeface="Montserrat" panose="020B0604020202020204" charset="-52"/>
                        </a:rPr>
                        <a:t>Конкурсный отбор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latin typeface="Montserrat" panose="020B0604020202020204" charset="-52"/>
                        </a:rPr>
                        <a:t>1 Очный модуль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>
                          <a:latin typeface="Montserrat" panose="020B0604020202020204" charset="-52"/>
                        </a:rPr>
                        <a:t>Межмодуль</a:t>
                      </a:r>
                      <a:endParaRPr lang="ru-RU" sz="2200" b="1" dirty="0">
                        <a:latin typeface="Montserrat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latin typeface="Montserrat" panose="020B0604020202020204" charset="-52"/>
                        </a:rPr>
                        <a:t>2 Очный</a:t>
                      </a:r>
                      <a:r>
                        <a:rPr lang="ru-RU" sz="2200" b="1" baseline="0" dirty="0">
                          <a:latin typeface="Montserrat" panose="020B0604020202020204" charset="-52"/>
                        </a:rPr>
                        <a:t> модуль</a:t>
                      </a:r>
                      <a:endParaRPr lang="ru-RU" sz="2200" b="1" dirty="0">
                        <a:latin typeface="Montserrat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>
                          <a:latin typeface="Montserrat" panose="020B0604020202020204" charset="-52"/>
                        </a:rPr>
                        <a:t>Межмодуль</a:t>
                      </a:r>
                      <a:endParaRPr lang="ru-RU" sz="2200" b="1" dirty="0">
                        <a:latin typeface="Montserrat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latin typeface="Montserrat" panose="020B0604020202020204" charset="-52"/>
                        </a:rPr>
                        <a:t>3 очный модуль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latin typeface="Montserrat" panose="020B0604020202020204" charset="-52"/>
                        </a:rPr>
                        <a:t>Предзащита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latin typeface="Montserrat" panose="020B0604020202020204" charset="-52"/>
                        </a:rPr>
                        <a:t>Защита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545439"/>
                  </a:ext>
                </a:extLst>
              </a:tr>
              <a:tr h="867809"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Montserrat" panose="020B0604020202020204" charset="-52"/>
                        </a:rPr>
                        <a:t>Индивид</a:t>
                      </a:r>
                    </a:p>
                  </a:txBody>
                  <a:tcPr>
                    <a:solidFill>
                      <a:srgbClr val="88AC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Montserrat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Montserrat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Montserrat" panose="020B0604020202020204" charset="-52"/>
                        </a:rPr>
                        <a:t>Онлайн</a:t>
                      </a:r>
                      <a:r>
                        <a:rPr lang="ru-RU" sz="2400" baseline="0" dirty="0">
                          <a:latin typeface="Montserrat" panose="020B0604020202020204" charset="-52"/>
                        </a:rPr>
                        <a:t> мастер-классы</a:t>
                      </a:r>
                      <a:endParaRPr lang="ru-RU" sz="2400" dirty="0">
                        <a:latin typeface="Montserrat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Montserrat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Montserrat" panose="020B0604020202020204" charset="-52"/>
                        </a:rPr>
                        <a:t>Онлайн</a:t>
                      </a:r>
                      <a:r>
                        <a:rPr lang="ru-RU" sz="2400" baseline="0" dirty="0">
                          <a:latin typeface="Montserrat" panose="020B0604020202020204" charset="-52"/>
                        </a:rPr>
                        <a:t> мастер-классы</a:t>
                      </a:r>
                      <a:endParaRPr lang="ru-RU" sz="2400" dirty="0">
                        <a:latin typeface="Montserrat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Montserrat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Montserrat" panose="020B0604020202020204" charset="-52"/>
                        </a:rPr>
                        <a:t>Работа</a:t>
                      </a:r>
                      <a:r>
                        <a:rPr lang="ru-RU" sz="2400" baseline="0" dirty="0">
                          <a:latin typeface="Montserrat" panose="020B0604020202020204" charset="-52"/>
                        </a:rPr>
                        <a:t> с проектом</a:t>
                      </a:r>
                      <a:endParaRPr lang="ru-RU" sz="2400" dirty="0">
                        <a:latin typeface="Montserrat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Montserrat" panose="020B0604020202020204" charset="-52"/>
                        </a:rPr>
                        <a:t>Рейтинг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766528"/>
                  </a:ext>
                </a:extLst>
              </a:tr>
              <a:tr h="867809"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Montserrat" panose="020B0604020202020204" charset="-52"/>
                        </a:rPr>
                        <a:t>Команда</a:t>
                      </a:r>
                    </a:p>
                  </a:txBody>
                  <a:tcPr>
                    <a:solidFill>
                      <a:srgbClr val="88AC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Montserrat" panose="020B0604020202020204" charset="-52"/>
                        </a:rPr>
                        <a:t>Программа развития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Montserrat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Montserrat" panose="020B0604020202020204" charset="-52"/>
                        </a:rPr>
                        <a:t>Работа</a:t>
                      </a:r>
                      <a:r>
                        <a:rPr lang="ru-RU" sz="2400" baseline="0" dirty="0">
                          <a:latin typeface="Montserrat" panose="020B0604020202020204" charset="-52"/>
                        </a:rPr>
                        <a:t> с проектом</a:t>
                      </a:r>
                      <a:endParaRPr lang="ru-RU" sz="2400" dirty="0">
                        <a:latin typeface="Montserrat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Montserrat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Montserrat" panose="020B0604020202020204" charset="-52"/>
                        </a:rPr>
                        <a:t>Работа</a:t>
                      </a:r>
                      <a:r>
                        <a:rPr lang="ru-RU" sz="2400" baseline="0" dirty="0">
                          <a:latin typeface="Montserrat" panose="020B0604020202020204" charset="-52"/>
                        </a:rPr>
                        <a:t> с проектом</a:t>
                      </a:r>
                      <a:endParaRPr lang="ru-RU" sz="2400" dirty="0">
                        <a:latin typeface="Montserrat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Montserrat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Montserrat" panose="020B0604020202020204" charset="-52"/>
                        </a:rPr>
                        <a:t>Презентации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Montserrat" panose="020B0604020202020204" charset="-52"/>
                        </a:rPr>
                        <a:t>Стратегия колледжа</a:t>
                      </a:r>
                      <a:r>
                        <a:rPr lang="ru-RU" sz="2400" baseline="0" dirty="0">
                          <a:latin typeface="Montserrat" panose="020B0604020202020204" charset="-52"/>
                        </a:rPr>
                        <a:t> </a:t>
                      </a:r>
                      <a:endParaRPr lang="ru-RU" sz="2400" dirty="0">
                        <a:latin typeface="Montserrat" panose="020B060402020202020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741514"/>
                  </a:ext>
                </a:extLst>
              </a:tr>
              <a:tr h="867809"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Montserrat" panose="020B0604020202020204" charset="-52"/>
                        </a:rPr>
                        <a:t>Группа</a:t>
                      </a:r>
                    </a:p>
                  </a:txBody>
                  <a:tcPr>
                    <a:solidFill>
                      <a:srgbClr val="88AC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>
                        <a:latin typeface="Montserrat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Montserrat" panose="020B0604020202020204" charset="-52"/>
                        </a:rPr>
                        <a:t>Работа в группе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Montserrat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Montserrat" panose="020B0604020202020204" charset="-52"/>
                        </a:rPr>
                        <a:t>Работа в группе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Montserrat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Montserrat" panose="020B0604020202020204" charset="-52"/>
                        </a:rPr>
                        <a:t>Работа в группе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Montserrat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Montserrat" panose="020B060402020202020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160176"/>
                  </a:ext>
                </a:extLst>
              </a:tr>
              <a:tr h="867809"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Montserrat" panose="020B0604020202020204" charset="-52"/>
                        </a:rPr>
                        <a:t>Проф. сообщество</a:t>
                      </a:r>
                    </a:p>
                  </a:txBody>
                  <a:tcPr>
                    <a:solidFill>
                      <a:srgbClr val="88AC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>
                        <a:latin typeface="Montserrat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Montserrat" panose="020B0604020202020204" charset="-52"/>
                        </a:rPr>
                        <a:t>Презентации,</a:t>
                      </a:r>
                      <a:r>
                        <a:rPr lang="ru-RU" sz="2400" baseline="0" dirty="0">
                          <a:latin typeface="Montserrat" panose="020B0604020202020204" charset="-52"/>
                        </a:rPr>
                        <a:t> </a:t>
                      </a:r>
                      <a:r>
                        <a:rPr lang="ru-RU" sz="2400" baseline="0" dirty="0" err="1">
                          <a:latin typeface="Montserrat" panose="020B0604020202020204" charset="-52"/>
                        </a:rPr>
                        <a:t>нетворк</a:t>
                      </a:r>
                      <a:endParaRPr lang="ru-RU" sz="2400" dirty="0">
                        <a:latin typeface="Montserrat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Montserrat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Montserrat" panose="020B0604020202020204" charset="-52"/>
                        </a:rPr>
                        <a:t>Презентации,</a:t>
                      </a:r>
                      <a:r>
                        <a:rPr lang="ru-RU" sz="2400" baseline="0" dirty="0">
                          <a:latin typeface="Montserrat" panose="020B0604020202020204" charset="-52"/>
                        </a:rPr>
                        <a:t> </a:t>
                      </a:r>
                      <a:r>
                        <a:rPr lang="ru-RU" sz="2400" baseline="0" dirty="0" err="1">
                          <a:latin typeface="Montserrat" panose="020B0604020202020204" charset="-52"/>
                        </a:rPr>
                        <a:t>нетворк</a:t>
                      </a:r>
                      <a:endParaRPr lang="ru-RU" sz="2400" dirty="0">
                        <a:latin typeface="Montserrat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Montserrat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Montserrat" panose="020B0604020202020204" charset="-52"/>
                        </a:rPr>
                        <a:t>Презентации,</a:t>
                      </a:r>
                      <a:r>
                        <a:rPr lang="ru-RU" sz="2400" baseline="0" dirty="0">
                          <a:latin typeface="Montserrat" panose="020B0604020202020204" charset="-52"/>
                        </a:rPr>
                        <a:t> </a:t>
                      </a:r>
                      <a:r>
                        <a:rPr lang="ru-RU" sz="2400" baseline="0" dirty="0" err="1">
                          <a:latin typeface="Montserrat" panose="020B0604020202020204" charset="-52"/>
                        </a:rPr>
                        <a:t>нетворк</a:t>
                      </a:r>
                      <a:endParaRPr lang="ru-RU" sz="2400" dirty="0">
                        <a:latin typeface="Montserrat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Montserrat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Montserrat" panose="020B0604020202020204" charset="-52"/>
                        </a:rPr>
                        <a:t>Стратегия СПО региона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674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9203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Ожидаемые результаты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3400" indent="-457200">
              <a:buFont typeface="+mj-lt"/>
              <a:buAutoNum type="arabicPeriod"/>
            </a:pPr>
            <a:r>
              <a:rPr lang="ru-RU" sz="4000" dirty="0"/>
              <a:t>50 Стратегий развития колледжей</a:t>
            </a:r>
          </a:p>
          <a:p>
            <a:pPr marL="533400" indent="-457200">
              <a:buFont typeface="+mj-lt"/>
              <a:buAutoNum type="arabicPeriod"/>
            </a:pPr>
            <a:r>
              <a:rPr lang="ru-RU" sz="4000" dirty="0"/>
              <a:t>50 прорывных проектов</a:t>
            </a:r>
          </a:p>
          <a:p>
            <a:pPr marL="533400" indent="-457200">
              <a:buFont typeface="+mj-lt"/>
              <a:buAutoNum type="arabicPeriod"/>
            </a:pPr>
            <a:r>
              <a:rPr lang="ru-RU" sz="4000" dirty="0"/>
              <a:t>Суммарная оценка эффективности проектов</a:t>
            </a:r>
          </a:p>
          <a:p>
            <a:pPr marL="533400" indent="-457200">
              <a:buFont typeface="+mj-lt"/>
              <a:buAutoNum type="arabicPeriod"/>
            </a:pPr>
            <a:r>
              <a:rPr lang="ru-RU" sz="4000" dirty="0"/>
              <a:t>Рейтинг колледжей ТОП-50</a:t>
            </a:r>
          </a:p>
          <a:p>
            <a:pPr marL="533400" indent="-457200">
              <a:buFont typeface="+mj-lt"/>
              <a:buAutoNum type="arabicPeriod"/>
            </a:pPr>
            <a:r>
              <a:rPr lang="ru-RU" sz="4000" dirty="0"/>
              <a:t>50 управленческих команд</a:t>
            </a:r>
          </a:p>
          <a:p>
            <a:pPr marL="533400" indent="-457200">
              <a:buFont typeface="+mj-lt"/>
              <a:buAutoNum type="arabicPeriod"/>
            </a:pPr>
            <a:r>
              <a:rPr lang="ru-RU" sz="4000" dirty="0"/>
              <a:t>Рейтинг команд ТОП-50</a:t>
            </a:r>
          </a:p>
          <a:p>
            <a:pPr marL="533400" indent="-457200">
              <a:buFont typeface="+mj-lt"/>
              <a:buAutoNum type="arabicPeriod"/>
            </a:pPr>
            <a:r>
              <a:rPr lang="ru-RU" sz="4000" dirty="0"/>
              <a:t>Персональный рейтинг участников в кадровый резерв</a:t>
            </a:r>
          </a:p>
          <a:p>
            <a:pPr marL="533400" indent="-457200">
              <a:buFont typeface="+mj-lt"/>
              <a:buAutoNum type="arabicPeriod"/>
            </a:pPr>
            <a:r>
              <a:rPr lang="ru-RU" sz="4000" dirty="0" err="1"/>
              <a:t>Драфт</a:t>
            </a:r>
            <a:r>
              <a:rPr lang="ru-RU" sz="4000" dirty="0"/>
              <a:t> стратегии СПО региона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15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969004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664555" y="3004527"/>
            <a:ext cx="10831200" cy="3183059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Малышева Лариса Анатольевна</a:t>
            </a:r>
            <a:br>
              <a:rPr lang="ru-RU" dirty="0"/>
            </a:br>
            <a:r>
              <a:rPr lang="ru-RU" dirty="0"/>
              <a:t>89226126531</a:t>
            </a:r>
            <a:endParaRPr dirty="0"/>
          </a:p>
        </p:txBody>
      </p:sp>
      <p:sp>
        <p:nvSpPr>
          <p:cNvPr id="90" name="Google Shape;90;p17"/>
          <p:cNvSpPr txBox="1">
            <a:spLocks noGrp="1"/>
          </p:cNvSpPr>
          <p:nvPr>
            <p:ph type="sldNum" idx="12"/>
          </p:nvPr>
        </p:nvSpPr>
        <p:spPr>
          <a:xfrm>
            <a:off x="17097316" y="94788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16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Ключевые тренды 2024-2026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3400" indent="-4572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Технологический тренд </a:t>
            </a:r>
            <a:r>
              <a:rPr lang="ru-RU" b="1" dirty="0"/>
              <a:t>(</a:t>
            </a:r>
            <a:r>
              <a:rPr lang="en-US" b="1" dirty="0"/>
              <a:t>AI-first</a:t>
            </a:r>
            <a:r>
              <a:rPr lang="ru-RU" b="1" dirty="0"/>
              <a:t>)</a:t>
            </a:r>
            <a:br>
              <a:rPr lang="ru-RU" b="1" dirty="0"/>
            </a:br>
            <a:r>
              <a:rPr lang="ru-RU" b="1" dirty="0"/>
              <a:t>• </a:t>
            </a:r>
            <a:r>
              <a:rPr lang="ru-RU" dirty="0"/>
              <a:t>Замена общих курсов на AI-</a:t>
            </a:r>
            <a:r>
              <a:rPr lang="ru-RU" dirty="0" err="1"/>
              <a:t>тьюторов</a:t>
            </a:r>
            <a:r>
              <a:rPr lang="ru-RU" dirty="0"/>
              <a:t> (пример: LLM в симуляции переговоров)</a:t>
            </a:r>
            <a:br>
              <a:rPr lang="ru-RU" dirty="0"/>
            </a:br>
            <a:r>
              <a:rPr lang="ru-RU" b="1" dirty="0"/>
              <a:t>• </a:t>
            </a:r>
            <a:r>
              <a:rPr lang="ru-RU" dirty="0"/>
              <a:t>Аналитика не про «посмотрел/не посмотрел», а про «принял решение/ошибся»</a:t>
            </a:r>
            <a:endParaRPr lang="ru-RU" b="1" dirty="0"/>
          </a:p>
          <a:p>
            <a:pPr marL="533400" indent="-4572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Содержательный тренд </a:t>
            </a:r>
            <a:r>
              <a:rPr lang="en-US" b="1" dirty="0"/>
              <a:t>(Context over Content)</a:t>
            </a:r>
            <a:br>
              <a:rPr lang="ru-RU" b="1" dirty="0"/>
            </a:br>
            <a:r>
              <a:rPr lang="ru-RU" b="1" dirty="0"/>
              <a:t>• </a:t>
            </a:r>
            <a:r>
              <a:rPr lang="ru-RU" dirty="0"/>
              <a:t>Переход от дней обучения к </a:t>
            </a:r>
            <a:r>
              <a:rPr lang="ru-RU" dirty="0" err="1"/>
              <a:t>микрокейсам</a:t>
            </a:r>
            <a:r>
              <a:rPr lang="ru-RU" dirty="0"/>
              <a:t> (15-20 мин.)</a:t>
            </a:r>
            <a:br>
              <a:rPr lang="ru-RU" dirty="0"/>
            </a:br>
            <a:r>
              <a:rPr lang="ru-RU" b="1" dirty="0"/>
              <a:t>• </a:t>
            </a:r>
            <a:r>
              <a:rPr lang="ru-RU" dirty="0"/>
              <a:t>Приоритет «Управление в неопределенности» (</a:t>
            </a:r>
            <a:r>
              <a:rPr lang="ru-RU" dirty="0" err="1"/>
              <a:t>антихрупкость</a:t>
            </a:r>
            <a:r>
              <a:rPr lang="ru-RU" dirty="0"/>
              <a:t>) </a:t>
            </a:r>
            <a:r>
              <a:rPr lang="en-US" dirty="0"/>
              <a:t>vs </a:t>
            </a:r>
            <a:r>
              <a:rPr lang="ru-RU" dirty="0"/>
              <a:t>классическое планирование</a:t>
            </a:r>
          </a:p>
          <a:p>
            <a:pPr marL="533400" indent="-4572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Экономический тренд </a:t>
            </a:r>
            <a:r>
              <a:rPr lang="ru-RU" b="1" dirty="0"/>
              <a:t>(ROI как KPI)</a:t>
            </a:r>
            <a:br>
              <a:rPr lang="ru-RU" b="1" dirty="0"/>
            </a:br>
            <a:r>
              <a:rPr lang="ru-RU" b="1" dirty="0"/>
              <a:t>• </a:t>
            </a:r>
            <a:r>
              <a:rPr lang="ru-RU" dirty="0"/>
              <a:t>Договоры с провайдерами с оплатой за результат (пример: % выполнения KPI команды после модуля)</a:t>
            </a:r>
            <a:br>
              <a:rPr lang="ru-RU" dirty="0"/>
            </a:br>
            <a:r>
              <a:rPr lang="ru-RU" b="1" dirty="0"/>
              <a:t>• </a:t>
            </a:r>
            <a:r>
              <a:rPr lang="ru-RU" dirty="0"/>
              <a:t>Отказ от «</a:t>
            </a:r>
            <a:r>
              <a:rPr lang="ru-RU" b="1" dirty="0"/>
              <a:t>бумажных</a:t>
            </a:r>
            <a:r>
              <a:rPr lang="ru-RU" dirty="0"/>
              <a:t> дипломов» в пользу цифровых паспортов навыков </a:t>
            </a:r>
            <a:r>
              <a:rPr lang="ru-RU" b="1" dirty="0"/>
              <a:t>(</a:t>
            </a:r>
            <a:r>
              <a:rPr lang="ru-RU" b="1" dirty="0" err="1"/>
              <a:t>Skill</a:t>
            </a:r>
            <a:r>
              <a:rPr lang="ru-RU" b="1" dirty="0"/>
              <a:t> </a:t>
            </a:r>
            <a:r>
              <a:rPr lang="ru-RU" b="1" dirty="0" err="1"/>
              <a:t>Passport</a:t>
            </a:r>
            <a:r>
              <a:rPr lang="ru-RU" b="1" dirty="0"/>
              <a:t>)</a:t>
            </a:r>
          </a:p>
          <a:p>
            <a:pPr marL="533400" indent="-4572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Организационный тренд </a:t>
            </a:r>
            <a:r>
              <a:rPr lang="ru-RU" b="1" dirty="0"/>
              <a:t>(</a:t>
            </a:r>
            <a:r>
              <a:rPr lang="ru-RU" b="1" dirty="0" err="1"/>
              <a:t>Manager</a:t>
            </a:r>
            <a:r>
              <a:rPr lang="ru-RU" b="1" dirty="0"/>
              <a:t> </a:t>
            </a:r>
            <a:r>
              <a:rPr lang="ru-RU" b="1" dirty="0" err="1"/>
              <a:t>as</a:t>
            </a:r>
            <a:r>
              <a:rPr lang="ru-RU" b="1" dirty="0"/>
              <a:t> a </a:t>
            </a:r>
            <a:r>
              <a:rPr lang="ru-RU" b="1" dirty="0" err="1"/>
              <a:t>Teacher</a:t>
            </a:r>
            <a:r>
              <a:rPr lang="ru-RU" b="1" dirty="0"/>
              <a:t>)</a:t>
            </a:r>
            <a:br>
              <a:rPr lang="ru-RU" b="1" dirty="0"/>
            </a:br>
            <a:r>
              <a:rPr lang="ru-RU" b="1" dirty="0"/>
              <a:t>• </a:t>
            </a:r>
            <a:r>
              <a:rPr lang="ru-RU" dirty="0"/>
              <a:t>Переход от обучения директоров к обучению системы обучения </a:t>
            </a:r>
            <a:r>
              <a:rPr lang="ru-RU" b="1" dirty="0"/>
              <a:t>(</a:t>
            </a:r>
            <a:r>
              <a:rPr lang="ru-RU" b="1" dirty="0" err="1"/>
              <a:t>Train</a:t>
            </a:r>
            <a:r>
              <a:rPr lang="ru-RU" b="1" dirty="0"/>
              <a:t> </a:t>
            </a:r>
            <a:r>
              <a:rPr lang="ru-RU" b="1" dirty="0" err="1"/>
              <a:t>the</a:t>
            </a:r>
            <a:r>
              <a:rPr lang="ru-RU" b="1" dirty="0"/>
              <a:t> </a:t>
            </a:r>
            <a:r>
              <a:rPr lang="ru-RU" b="1" dirty="0" err="1"/>
              <a:t>Trainer</a:t>
            </a:r>
            <a:r>
              <a:rPr lang="ru-RU" b="1" dirty="0"/>
              <a:t>)</a:t>
            </a:r>
          </a:p>
          <a:p>
            <a:pPr marL="533400" indent="-457200">
              <a:lnSpc>
                <a:spcPct val="150000"/>
              </a:lnSpc>
              <a:buFont typeface="+mj-lt"/>
              <a:buAutoNum type="arabicPeriod"/>
            </a:pPr>
            <a:endParaRPr lang="ru-RU" b="1" dirty="0"/>
          </a:p>
          <a:p>
            <a:pPr marL="533400" indent="-457200">
              <a:lnSpc>
                <a:spcPct val="150000"/>
              </a:lnSpc>
              <a:buFont typeface="+mj-lt"/>
              <a:buAutoNum type="arabicPeriod"/>
            </a:pPr>
            <a:endParaRPr lang="en-US" b="1" dirty="0"/>
          </a:p>
          <a:p>
            <a:pPr marL="533400" indent="-457200">
              <a:lnSpc>
                <a:spcPct val="150000"/>
              </a:lnSpc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115291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623400" y="1652050"/>
            <a:ext cx="17041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Сравнение провайдеров</a:t>
            </a:r>
            <a:endParaRPr dirty="0"/>
          </a:p>
        </p:txBody>
      </p:sp>
      <p:sp>
        <p:nvSpPr>
          <p:cNvPr id="84" name="Google Shape;84;p16"/>
          <p:cNvSpPr txBox="1">
            <a:spLocks noGrp="1"/>
          </p:cNvSpPr>
          <p:nvPr>
            <p:ph type="sldNum" idx="12"/>
          </p:nvPr>
        </p:nvSpPr>
        <p:spPr>
          <a:xfrm>
            <a:off x="17097316" y="94788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3</a:t>
            </a:fld>
            <a:endParaRPr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877959"/>
              </p:ext>
            </p:extLst>
          </p:nvPr>
        </p:nvGraphicFramePr>
        <p:xfrm>
          <a:off x="623400" y="2834920"/>
          <a:ext cx="17041200" cy="6643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0300">
                  <a:extLst>
                    <a:ext uri="{9D8B030D-6E8A-4147-A177-3AD203B41FA5}">
                      <a16:colId xmlns:a16="http://schemas.microsoft.com/office/drawing/2014/main" val="908492619"/>
                    </a:ext>
                  </a:extLst>
                </a:gridCol>
                <a:gridCol w="4260300">
                  <a:extLst>
                    <a:ext uri="{9D8B030D-6E8A-4147-A177-3AD203B41FA5}">
                      <a16:colId xmlns:a16="http://schemas.microsoft.com/office/drawing/2014/main" val="316784652"/>
                    </a:ext>
                  </a:extLst>
                </a:gridCol>
                <a:gridCol w="4260300">
                  <a:extLst>
                    <a:ext uri="{9D8B030D-6E8A-4147-A177-3AD203B41FA5}">
                      <a16:colId xmlns:a16="http://schemas.microsoft.com/office/drawing/2014/main" val="2292598136"/>
                    </a:ext>
                  </a:extLst>
                </a:gridCol>
                <a:gridCol w="4260300">
                  <a:extLst>
                    <a:ext uri="{9D8B030D-6E8A-4147-A177-3AD203B41FA5}">
                      <a16:colId xmlns:a16="http://schemas.microsoft.com/office/drawing/2014/main" val="1061300250"/>
                    </a:ext>
                  </a:extLst>
                </a:gridCol>
              </a:tblGrid>
              <a:tr h="1252222">
                <a:tc>
                  <a:txBody>
                    <a:bodyPr/>
                    <a:lstStyle/>
                    <a:p>
                      <a:pPr algn="ctr"/>
                      <a:r>
                        <a:rPr lang="ru-RU" sz="3600" b="1" i="0" u="none" strike="noStrike" cap="none" dirty="0">
                          <a:solidFill>
                            <a:schemeClr val="lt1"/>
                          </a:solidFill>
                          <a:latin typeface="Montserrat"/>
                          <a:ea typeface="+mn-ea"/>
                          <a:cs typeface="+mn-cs"/>
                          <a:sym typeface="Arial"/>
                        </a:rPr>
                        <a:t>Провайдер</a:t>
                      </a:r>
                    </a:p>
                  </a:txBody>
                  <a:tcPr marR="101600" marT="63500" marB="635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i="0" u="none" strike="noStrike" cap="none" dirty="0">
                          <a:solidFill>
                            <a:schemeClr val="lt1"/>
                          </a:solidFill>
                          <a:latin typeface="Montserrat"/>
                          <a:ea typeface="+mn-ea"/>
                          <a:cs typeface="+mn-cs"/>
                          <a:sym typeface="Arial"/>
                        </a:rPr>
                        <a:t>Сильная сторона</a:t>
                      </a:r>
                    </a:p>
                  </a:txBody>
                  <a:tcPr marL="101600" marR="101600" marT="63500" marB="635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i="0" u="none" strike="noStrike" cap="none" dirty="0">
                          <a:solidFill>
                            <a:schemeClr val="lt1"/>
                          </a:solidFill>
                          <a:latin typeface="Montserrat"/>
                          <a:ea typeface="+mn-ea"/>
                          <a:cs typeface="+mn-cs"/>
                          <a:sym typeface="Arial"/>
                        </a:rPr>
                        <a:t>Слабая сторона</a:t>
                      </a:r>
                    </a:p>
                  </a:txBody>
                  <a:tcPr marL="101600" marR="101600" marT="63500" marB="635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i="0" u="none" strike="noStrike" cap="none" dirty="0">
                          <a:solidFill>
                            <a:schemeClr val="lt1"/>
                          </a:solidFill>
                          <a:latin typeface="Montserrat"/>
                          <a:ea typeface="+mn-ea"/>
                          <a:cs typeface="+mn-cs"/>
                          <a:sym typeface="Arial"/>
                        </a:rPr>
                        <a:t>Целевая аудитория</a:t>
                      </a:r>
                    </a:p>
                  </a:txBody>
                  <a:tcPr marL="101600" marR="101600" marT="63500" marB="63500" anchor="ctr"/>
                </a:tc>
                <a:extLst>
                  <a:ext uri="{0D108BD9-81ED-4DB2-BD59-A6C34878D82A}">
                    <a16:rowId xmlns:a16="http://schemas.microsoft.com/office/drawing/2014/main" val="3545738116"/>
                  </a:ext>
                </a:extLst>
              </a:tr>
              <a:tr h="1797231">
                <a:tc>
                  <a:txBody>
                    <a:bodyPr/>
                    <a:lstStyle/>
                    <a:p>
                      <a:r>
                        <a:rPr lang="ru-RU" sz="3600" b="0" i="1">
                          <a:effectLst/>
                          <a:latin typeface="Montserrat"/>
                        </a:rPr>
                        <a:t>Бизнес-школы</a:t>
                      </a:r>
                      <a:endParaRPr lang="ru-RU" sz="3600" b="0">
                        <a:effectLst/>
                        <a:latin typeface="Montserrat"/>
                      </a:endParaRPr>
                    </a:p>
                  </a:txBody>
                  <a:tcPr marR="101600" marT="63500" marB="63500" anchor="ctr"/>
                </a:tc>
                <a:tc>
                  <a:txBody>
                    <a:bodyPr/>
                    <a:lstStyle/>
                    <a:p>
                      <a:r>
                        <a:rPr lang="ru-RU" sz="3600" b="0">
                          <a:effectLst/>
                          <a:latin typeface="Montserrat"/>
                        </a:rPr>
                        <a:t>Брутто-нетворкинг, статус</a:t>
                      </a:r>
                    </a:p>
                  </a:txBody>
                  <a:tcPr marL="101600" marR="101600" marT="63500" marB="63500" anchor="ctr"/>
                </a:tc>
                <a:tc>
                  <a:txBody>
                    <a:bodyPr/>
                    <a:lstStyle/>
                    <a:p>
                      <a:r>
                        <a:rPr lang="ru-RU" sz="3600" b="0">
                          <a:effectLst/>
                          <a:latin typeface="Montserrat"/>
                        </a:rPr>
                        <a:t>Низкая скорость интеграции с CRM компании</a:t>
                      </a:r>
                    </a:p>
                  </a:txBody>
                  <a:tcPr marL="101600" marR="101600" marT="63500" marB="63500" anchor="ctr"/>
                </a:tc>
                <a:tc>
                  <a:txBody>
                    <a:bodyPr/>
                    <a:lstStyle/>
                    <a:p>
                      <a:r>
                        <a:rPr lang="ru-RU" sz="3600" b="0" dirty="0">
                          <a:effectLst/>
                          <a:latin typeface="Montserrat"/>
                        </a:rPr>
                        <a:t>Политики/ Собственники</a:t>
                      </a:r>
                    </a:p>
                  </a:txBody>
                  <a:tcPr marL="101600" marT="63500" marB="63500" anchor="ctr"/>
                </a:tc>
                <a:extLst>
                  <a:ext uri="{0D108BD9-81ED-4DB2-BD59-A6C34878D82A}">
                    <a16:rowId xmlns:a16="http://schemas.microsoft.com/office/drawing/2014/main" val="2321392205"/>
                  </a:ext>
                </a:extLst>
              </a:tr>
              <a:tr h="1252222">
                <a:tc>
                  <a:txBody>
                    <a:bodyPr/>
                    <a:lstStyle/>
                    <a:p>
                      <a:r>
                        <a:rPr lang="en-US" sz="3600" b="0" i="1">
                          <a:effectLst/>
                          <a:latin typeface="Montserrat"/>
                        </a:rPr>
                        <a:t>EdTech-</a:t>
                      </a:r>
                      <a:r>
                        <a:rPr lang="ru-RU" sz="3600" b="0" i="1">
                          <a:effectLst/>
                          <a:latin typeface="Montserrat"/>
                        </a:rPr>
                        <a:t>платформы</a:t>
                      </a:r>
                      <a:endParaRPr lang="ru-RU" sz="3600" b="0">
                        <a:effectLst/>
                        <a:latin typeface="Montserrat"/>
                      </a:endParaRPr>
                    </a:p>
                  </a:txBody>
                  <a:tcPr marR="101600" marT="63500" marB="63500" anchor="ctr"/>
                </a:tc>
                <a:tc>
                  <a:txBody>
                    <a:bodyPr/>
                    <a:lstStyle/>
                    <a:p>
                      <a:r>
                        <a:rPr lang="ru-RU" sz="3600" b="0">
                          <a:effectLst/>
                          <a:latin typeface="Montserrat"/>
                        </a:rPr>
                        <a:t>Низкая цена, массовость</a:t>
                      </a:r>
                    </a:p>
                  </a:txBody>
                  <a:tcPr marL="101600" marR="101600" marT="63500" marB="63500" anchor="ctr"/>
                </a:tc>
                <a:tc>
                  <a:txBody>
                    <a:bodyPr/>
                    <a:lstStyle/>
                    <a:p>
                      <a:r>
                        <a:rPr lang="ru-RU" sz="3600" b="0">
                          <a:effectLst/>
                          <a:latin typeface="Montserrat"/>
                        </a:rPr>
                        <a:t>Поверхностные симуляции</a:t>
                      </a:r>
                    </a:p>
                  </a:txBody>
                  <a:tcPr marL="101600" marR="101600" marT="63500" marB="63500" anchor="ctr"/>
                </a:tc>
                <a:tc>
                  <a:txBody>
                    <a:bodyPr/>
                    <a:lstStyle/>
                    <a:p>
                      <a:r>
                        <a:rPr lang="ru-RU" sz="3600" b="0" dirty="0">
                          <a:effectLst/>
                          <a:latin typeface="Montserrat"/>
                        </a:rPr>
                        <a:t>Линейные руководители</a:t>
                      </a:r>
                    </a:p>
                  </a:txBody>
                  <a:tcPr marL="101600" marT="63500" marB="63500" anchor="ctr"/>
                </a:tc>
                <a:extLst>
                  <a:ext uri="{0D108BD9-81ED-4DB2-BD59-A6C34878D82A}">
                    <a16:rowId xmlns:a16="http://schemas.microsoft.com/office/drawing/2014/main" val="3657953760"/>
                  </a:ext>
                </a:extLst>
              </a:tr>
              <a:tr h="2342239">
                <a:tc>
                  <a:txBody>
                    <a:bodyPr/>
                    <a:lstStyle/>
                    <a:p>
                      <a:r>
                        <a:rPr lang="ru-RU" sz="3600" b="0" i="1">
                          <a:effectLst/>
                          <a:latin typeface="Montserrat"/>
                        </a:rPr>
                        <a:t>Консалтинг</a:t>
                      </a:r>
                      <a:endParaRPr lang="ru-RU" sz="3600" b="0">
                        <a:effectLst/>
                        <a:latin typeface="Montserrat"/>
                      </a:endParaRPr>
                    </a:p>
                  </a:txBody>
                  <a:tcPr marR="101600" marT="63500" marB="63500" anchor="ctr"/>
                </a:tc>
                <a:tc>
                  <a:txBody>
                    <a:bodyPr/>
                    <a:lstStyle/>
                    <a:p>
                      <a:r>
                        <a:rPr lang="ru-RU" sz="3600" b="0">
                          <a:effectLst/>
                          <a:latin typeface="Montserrat"/>
                        </a:rPr>
                        <a:t>Решение конкретной боли (деньги/процессы)</a:t>
                      </a:r>
                    </a:p>
                  </a:txBody>
                  <a:tcPr marL="101600" marR="101600" marT="63500" marB="63500" anchor="ctr"/>
                </a:tc>
                <a:tc>
                  <a:txBody>
                    <a:bodyPr/>
                    <a:lstStyle/>
                    <a:p>
                      <a:r>
                        <a:rPr lang="ru-RU" sz="3600" b="0">
                          <a:effectLst/>
                          <a:latin typeface="Montserrat"/>
                        </a:rPr>
                        <a:t>Высокая зависимость от конкретного консультанта</a:t>
                      </a:r>
                    </a:p>
                  </a:txBody>
                  <a:tcPr marL="101600" marR="101600" marT="63500" marB="63500" anchor="ctr"/>
                </a:tc>
                <a:tc>
                  <a:txBody>
                    <a:bodyPr/>
                    <a:lstStyle/>
                    <a:p>
                      <a:r>
                        <a:rPr lang="ru-RU" sz="3600" b="0" dirty="0">
                          <a:effectLst/>
                          <a:latin typeface="Montserrat"/>
                        </a:rPr>
                        <a:t>Антикризисное управление</a:t>
                      </a:r>
                    </a:p>
                  </a:txBody>
                  <a:tcPr marL="101600" marT="63500" marB="63500" anchor="ctr"/>
                </a:tc>
                <a:extLst>
                  <a:ext uri="{0D108BD9-81ED-4DB2-BD59-A6C34878D82A}">
                    <a16:rowId xmlns:a16="http://schemas.microsoft.com/office/drawing/2014/main" val="398130669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Разрыв потребностей и предложений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4</a:t>
            </a:fld>
            <a:endParaRPr lang="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215273"/>
              </p:ext>
            </p:extLst>
          </p:nvPr>
        </p:nvGraphicFramePr>
        <p:xfrm>
          <a:off x="819340" y="3087915"/>
          <a:ext cx="13811058" cy="6461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5529">
                  <a:extLst>
                    <a:ext uri="{9D8B030D-6E8A-4147-A177-3AD203B41FA5}">
                      <a16:colId xmlns:a16="http://schemas.microsoft.com/office/drawing/2014/main" val="684069829"/>
                    </a:ext>
                  </a:extLst>
                </a:gridCol>
                <a:gridCol w="6905529">
                  <a:extLst>
                    <a:ext uri="{9D8B030D-6E8A-4147-A177-3AD203B41FA5}">
                      <a16:colId xmlns:a16="http://schemas.microsoft.com/office/drawing/2014/main" val="4137519213"/>
                    </a:ext>
                  </a:extLst>
                </a:gridCol>
              </a:tblGrid>
              <a:tr h="1222828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3600" dirty="0">
                          <a:latin typeface="Montserrat"/>
                        </a:rPr>
                        <a:t>Потребности бизнеса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3600" dirty="0">
                          <a:latin typeface="Montserrat"/>
                        </a:rPr>
                        <a:t>Предложения провайдеров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0419622"/>
                  </a:ext>
                </a:extLst>
              </a:tr>
              <a:tr h="1951796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3600" dirty="0">
                          <a:latin typeface="Montserrat"/>
                        </a:rPr>
                        <a:t>Р</a:t>
                      </a:r>
                      <a:r>
                        <a:rPr lang="ru-RU" sz="3600" baseline="0" dirty="0">
                          <a:latin typeface="Montserrat"/>
                        </a:rPr>
                        <a:t>ецепты, инструменты, алгоритмы решения конкретных задач и проблем</a:t>
                      </a:r>
                      <a:endParaRPr lang="ru-RU" sz="3600" dirty="0">
                        <a:latin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3600" dirty="0">
                          <a:latin typeface="Montserrat"/>
                        </a:rPr>
                        <a:t>Модели, концепции, теории, учебные примеры из других отраслей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923550"/>
                  </a:ext>
                </a:extLst>
              </a:tr>
              <a:tr h="1951796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3600" dirty="0">
                          <a:latin typeface="Montserrat"/>
                        </a:rPr>
                        <a:t>Внедрение в повседневную</a:t>
                      </a:r>
                      <a:r>
                        <a:rPr lang="ru-RU" sz="3600" baseline="0" dirty="0">
                          <a:latin typeface="Montserrat"/>
                        </a:rPr>
                        <a:t> деятельность</a:t>
                      </a:r>
                      <a:endParaRPr lang="ru-RU" sz="3600" dirty="0">
                        <a:latin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3600" dirty="0">
                          <a:latin typeface="Montserrat"/>
                        </a:rPr>
                        <a:t>Отложенное внедрение, слабая связь с переносом в работу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938122"/>
                  </a:ext>
                </a:extLst>
              </a:tr>
              <a:tr h="1335439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3600" dirty="0">
                          <a:latin typeface="Montserrat"/>
                        </a:rPr>
                        <a:t>Hard-skills:</a:t>
                      </a:r>
                      <a:r>
                        <a:rPr lang="en-US" sz="3600" baseline="0" dirty="0">
                          <a:latin typeface="Montserrat"/>
                        </a:rPr>
                        <a:t> </a:t>
                      </a:r>
                      <a:r>
                        <a:rPr lang="ru-RU" sz="3600" baseline="0" dirty="0">
                          <a:latin typeface="Montserrat"/>
                        </a:rPr>
                        <a:t>финансы, логистика, юнит-экономика</a:t>
                      </a:r>
                      <a:endParaRPr lang="ru-RU" sz="3600" dirty="0">
                        <a:latin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3600" dirty="0">
                          <a:latin typeface="Montserrat"/>
                        </a:rPr>
                        <a:t>Soft-skills</a:t>
                      </a:r>
                      <a:r>
                        <a:rPr lang="ru-RU" sz="3600" dirty="0">
                          <a:latin typeface="Montserrat"/>
                        </a:rPr>
                        <a:t>:</a:t>
                      </a:r>
                      <a:r>
                        <a:rPr lang="ru-RU" sz="3600" baseline="0" dirty="0">
                          <a:latin typeface="Montserrat"/>
                        </a:rPr>
                        <a:t> коммуникации, </a:t>
                      </a:r>
                      <a:r>
                        <a:rPr lang="ru-RU" sz="3600" baseline="0" dirty="0" err="1">
                          <a:latin typeface="Montserrat"/>
                        </a:rPr>
                        <a:t>командообразование</a:t>
                      </a:r>
                      <a:endParaRPr lang="ru-RU" sz="3600" dirty="0">
                        <a:latin typeface="Montserra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694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6516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Стратегии обучения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5</a:t>
            </a:fld>
            <a:endParaRPr lang="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736474"/>
              </p:ext>
            </p:extLst>
          </p:nvPr>
        </p:nvGraphicFramePr>
        <p:xfrm>
          <a:off x="851997" y="2899815"/>
          <a:ext cx="16097060" cy="7460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8530">
                  <a:extLst>
                    <a:ext uri="{9D8B030D-6E8A-4147-A177-3AD203B41FA5}">
                      <a16:colId xmlns:a16="http://schemas.microsoft.com/office/drawing/2014/main" val="684069829"/>
                    </a:ext>
                  </a:extLst>
                </a:gridCol>
                <a:gridCol w="8048530">
                  <a:extLst>
                    <a:ext uri="{9D8B030D-6E8A-4147-A177-3AD203B41FA5}">
                      <a16:colId xmlns:a16="http://schemas.microsoft.com/office/drawing/2014/main" val="4137519213"/>
                    </a:ext>
                  </a:extLst>
                </a:gridCol>
              </a:tblGrid>
              <a:tr h="846139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3600" dirty="0">
                          <a:latin typeface="Montserrat"/>
                        </a:rPr>
                        <a:t>Бизнес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3600" dirty="0">
                          <a:latin typeface="Montserrat"/>
                        </a:rPr>
                        <a:t>Провайдер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0419622"/>
                  </a:ext>
                </a:extLst>
              </a:tr>
              <a:tr h="1479363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3200" b="1" i="0" u="none" strike="noStrike" cap="none" baseline="0" dirty="0">
                          <a:solidFill>
                            <a:schemeClr val="dk1"/>
                          </a:solidFill>
                          <a:latin typeface="Montserrat"/>
                          <a:ea typeface="+mn-ea"/>
                          <a:cs typeface="+mn-cs"/>
                          <a:sym typeface="Arial"/>
                        </a:rPr>
                        <a:t>Стратегия «Атомных блоков»:</a:t>
                      </a:r>
                      <a:r>
                        <a:rPr lang="ru-RU" sz="3200" b="0" i="0" u="none" strike="noStrike" cap="none" baseline="0" dirty="0">
                          <a:solidFill>
                            <a:schemeClr val="dk1"/>
                          </a:solidFill>
                          <a:latin typeface="Montserrat"/>
                          <a:ea typeface="+mn-ea"/>
                          <a:cs typeface="+mn-cs"/>
                          <a:sym typeface="Arial"/>
                        </a:rPr>
                        <a:t> Брать у провайдеров только микро-модули (3-5 часов), а не целые курсы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3200" b="0" i="0" u="none" strike="noStrike" cap="none" baseline="0" dirty="0">
                          <a:solidFill>
                            <a:schemeClr val="dk1"/>
                          </a:solidFill>
                          <a:latin typeface="Montserrat"/>
                          <a:ea typeface="+mn-ea"/>
                          <a:cs typeface="+mn-cs"/>
                          <a:sym typeface="Arial"/>
                        </a:rPr>
                        <a:t>Замена «лидерства» на «управление командой» и «стратегическое предвидение»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237187"/>
                  </a:ext>
                </a:extLst>
              </a:tr>
              <a:tr h="1943477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3200" b="1" i="0" u="none" strike="noStrike" cap="none" baseline="0" dirty="0">
                          <a:solidFill>
                            <a:schemeClr val="dk1"/>
                          </a:solidFill>
                          <a:latin typeface="Montserrat"/>
                          <a:ea typeface="+mn-ea"/>
                          <a:cs typeface="+mn-cs"/>
                          <a:sym typeface="Arial"/>
                        </a:rPr>
                        <a:t>Обязательный элемент: </a:t>
                      </a:r>
                      <a:r>
                        <a:rPr lang="ru-RU" sz="3200" b="0" i="0" u="none" strike="noStrike" cap="none" baseline="0" dirty="0" err="1">
                          <a:solidFill>
                            <a:schemeClr val="dk1"/>
                          </a:solidFill>
                          <a:latin typeface="Montserrat"/>
                          <a:ea typeface="+mn-ea"/>
                          <a:cs typeface="+mn-cs"/>
                          <a:sym typeface="Arial"/>
                        </a:rPr>
                        <a:t>Action</a:t>
                      </a:r>
                      <a:r>
                        <a:rPr lang="ru-RU" sz="3200" b="0" i="0" u="none" strike="noStrike" cap="none" baseline="0" dirty="0">
                          <a:solidFill>
                            <a:schemeClr val="dk1"/>
                          </a:solidFill>
                          <a:latin typeface="Montserra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3200" b="0" i="0" u="none" strike="noStrike" cap="none" baseline="0" dirty="0" err="1">
                          <a:solidFill>
                            <a:schemeClr val="dk1"/>
                          </a:solidFill>
                          <a:latin typeface="Montserrat"/>
                          <a:ea typeface="+mn-ea"/>
                          <a:cs typeface="+mn-cs"/>
                          <a:sym typeface="Arial"/>
                        </a:rPr>
                        <a:t>Learning</a:t>
                      </a:r>
                      <a:r>
                        <a:rPr lang="ru-RU" sz="3200" b="0" i="0" u="none" strike="noStrike" cap="none" baseline="0" dirty="0">
                          <a:solidFill>
                            <a:schemeClr val="dk1"/>
                          </a:solidFill>
                          <a:latin typeface="Montserra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3200" b="0" i="0" u="none" strike="noStrike" cap="none" baseline="0" dirty="0" err="1">
                          <a:solidFill>
                            <a:schemeClr val="dk1"/>
                          </a:solidFill>
                          <a:latin typeface="Montserrat"/>
                          <a:ea typeface="+mn-ea"/>
                          <a:cs typeface="+mn-cs"/>
                          <a:sym typeface="Arial"/>
                        </a:rPr>
                        <a:t>Set</a:t>
                      </a:r>
                      <a:r>
                        <a:rPr lang="ru-RU" sz="3200" b="0" i="0" u="none" strike="noStrike" cap="none" baseline="0" dirty="0">
                          <a:solidFill>
                            <a:schemeClr val="dk1"/>
                          </a:solidFill>
                          <a:latin typeface="Montserrat"/>
                          <a:ea typeface="+mn-ea"/>
                          <a:cs typeface="+mn-cs"/>
                          <a:sym typeface="Arial"/>
                        </a:rPr>
                        <a:t> (внутренний </a:t>
                      </a:r>
                      <a:r>
                        <a:rPr lang="ru-RU" sz="3200" b="0" i="0" u="none" strike="noStrike" cap="none" baseline="0" dirty="0" err="1">
                          <a:solidFill>
                            <a:schemeClr val="dk1"/>
                          </a:solidFill>
                          <a:latin typeface="Montserrat"/>
                          <a:ea typeface="+mn-ea"/>
                          <a:cs typeface="+mn-cs"/>
                          <a:sym typeface="Arial"/>
                        </a:rPr>
                        <a:t>коуч</a:t>
                      </a:r>
                      <a:r>
                        <a:rPr lang="ru-RU" sz="3200" b="0" i="0" u="none" strike="noStrike" cap="none" baseline="0" dirty="0">
                          <a:solidFill>
                            <a:schemeClr val="dk1"/>
                          </a:solidFill>
                          <a:latin typeface="Montserrat"/>
                          <a:ea typeface="+mn-ea"/>
                          <a:cs typeface="+mn-cs"/>
                          <a:sym typeface="Arial"/>
                        </a:rPr>
                        <a:t> по методологии провайдера). Без этого — отказ от закупки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3200" b="0" i="0" u="none" strike="noStrike" cap="none" baseline="0" dirty="0">
                          <a:solidFill>
                            <a:schemeClr val="dk1"/>
                          </a:solidFill>
                          <a:latin typeface="Montserrat"/>
                          <a:ea typeface="+mn-ea"/>
                          <a:cs typeface="+mn-cs"/>
                          <a:sym typeface="Arial"/>
                        </a:rPr>
                        <a:t>Построение измеримой системы оценки эффективности обучения (модель </a:t>
                      </a:r>
                      <a:r>
                        <a:rPr lang="ru-RU" sz="3200" b="0" i="0" u="none" strike="noStrike" cap="none" baseline="0" dirty="0" err="1">
                          <a:solidFill>
                            <a:schemeClr val="dk1"/>
                          </a:solidFill>
                          <a:latin typeface="Montserrat"/>
                          <a:ea typeface="+mn-ea"/>
                          <a:cs typeface="+mn-cs"/>
                          <a:sym typeface="Arial"/>
                        </a:rPr>
                        <a:t>Киркпатрика</a:t>
                      </a:r>
                      <a:r>
                        <a:rPr lang="ru-RU" sz="3200" b="0" i="0" u="none" strike="noStrike" cap="none" baseline="0" dirty="0">
                          <a:solidFill>
                            <a:schemeClr val="dk1"/>
                          </a:solidFill>
                          <a:latin typeface="Montserrat"/>
                          <a:ea typeface="+mn-ea"/>
                          <a:cs typeface="+mn-cs"/>
                          <a:sym typeface="Arial"/>
                        </a:rPr>
                        <a:t> – </a:t>
                      </a:r>
                      <a:r>
                        <a:rPr lang="ru-RU" sz="3200" b="0" i="0" u="none" strike="noStrike" cap="none" baseline="0" dirty="0" err="1">
                          <a:solidFill>
                            <a:schemeClr val="dk1"/>
                          </a:solidFill>
                          <a:latin typeface="Montserrat"/>
                          <a:ea typeface="+mn-ea"/>
                          <a:cs typeface="+mn-cs"/>
                          <a:sym typeface="Arial"/>
                        </a:rPr>
                        <a:t>Филлипса</a:t>
                      </a:r>
                      <a:r>
                        <a:rPr lang="ru-RU" sz="3200" b="0" i="0" u="none" strike="noStrike" cap="none" baseline="0" dirty="0">
                          <a:solidFill>
                            <a:schemeClr val="dk1"/>
                          </a:solidFill>
                          <a:latin typeface="Montserrat"/>
                          <a:ea typeface="+mn-ea"/>
                          <a:cs typeface="+mn-cs"/>
                          <a:sym typeface="Arial"/>
                        </a:rPr>
                        <a:t>, 1959-1991)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ru-RU" sz="3200" b="0" i="0" u="none" strike="noStrike" cap="none" baseline="0" dirty="0">
                        <a:solidFill>
                          <a:schemeClr val="dk1"/>
                        </a:solidFill>
                        <a:latin typeface="Montserra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923550"/>
                  </a:ext>
                </a:extLst>
              </a:tr>
              <a:tr h="2407591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3200" b="1" i="0" u="none" strike="noStrike" cap="none" baseline="0" dirty="0" err="1">
                          <a:solidFill>
                            <a:schemeClr val="dk1"/>
                          </a:solidFill>
                          <a:latin typeface="Montserrat"/>
                          <a:ea typeface="+mn-ea"/>
                          <a:cs typeface="+mn-cs"/>
                          <a:sym typeface="Arial"/>
                        </a:rPr>
                        <a:t>Техтрекинг</a:t>
                      </a:r>
                      <a:r>
                        <a:rPr lang="ru-RU" sz="3200" b="1" i="0" u="none" strike="noStrike" cap="none" baseline="0" dirty="0">
                          <a:solidFill>
                            <a:schemeClr val="dk1"/>
                          </a:solidFill>
                          <a:latin typeface="Montserrat"/>
                          <a:ea typeface="+mn-ea"/>
                          <a:cs typeface="+mn-cs"/>
                          <a:sym typeface="Arial"/>
                        </a:rPr>
                        <a:t>: </a:t>
                      </a:r>
                      <a:r>
                        <a:rPr lang="ru-RU" sz="3200" b="0" i="0" u="none" strike="noStrike" cap="none" baseline="0" dirty="0">
                          <a:solidFill>
                            <a:schemeClr val="dk1"/>
                          </a:solidFill>
                          <a:latin typeface="Montserrat"/>
                          <a:ea typeface="+mn-ea"/>
                          <a:cs typeface="+mn-cs"/>
                          <a:sym typeface="Arial"/>
                        </a:rPr>
                        <a:t>Требовать от провайдера интеграцию с BI-системой компании для отслеживания изменений в действиях руководителя (частота делегирования, скорость принятия решений)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indent="-457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3200" b="0" i="0" u="none" strike="noStrike" cap="none" baseline="0" dirty="0">
                          <a:solidFill>
                            <a:schemeClr val="dk1"/>
                          </a:solidFill>
                          <a:latin typeface="Montserrat"/>
                          <a:ea typeface="+mn-ea"/>
                          <a:cs typeface="+mn-cs"/>
                          <a:sym typeface="Arial"/>
                        </a:rPr>
                        <a:t>Связь с реальными бизнес-задачами (безопасность, продажи, адаптация)</a:t>
                      </a:r>
                    </a:p>
                    <a:p>
                      <a:pPr marL="457200" marR="0" indent="-457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3200" b="0" i="0" u="none" strike="noStrike" cap="none" baseline="0" dirty="0">
                          <a:solidFill>
                            <a:schemeClr val="dk1"/>
                          </a:solidFill>
                          <a:latin typeface="Montserrat"/>
                          <a:ea typeface="+mn-ea"/>
                          <a:cs typeface="+mn-cs"/>
                          <a:sym typeface="Arial"/>
                        </a:rPr>
                        <a:t>Смешанные форматы (</a:t>
                      </a:r>
                      <a:r>
                        <a:rPr lang="ru-RU" sz="3200" b="0" i="0" u="none" strike="noStrike" cap="none" baseline="0" dirty="0" err="1">
                          <a:solidFill>
                            <a:schemeClr val="dk1"/>
                          </a:solidFill>
                          <a:latin typeface="Montserrat"/>
                          <a:ea typeface="+mn-ea"/>
                          <a:cs typeface="+mn-cs"/>
                          <a:sym typeface="Arial"/>
                        </a:rPr>
                        <a:t>blended</a:t>
                      </a:r>
                      <a:r>
                        <a:rPr lang="ru-RU" sz="3200" b="0" i="0" u="none" strike="noStrike" cap="none" baseline="0" dirty="0">
                          <a:solidFill>
                            <a:schemeClr val="dk1"/>
                          </a:solidFill>
                          <a:latin typeface="Montserra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3200" b="0" i="0" u="none" strike="noStrike" cap="none" baseline="0" dirty="0" err="1">
                          <a:solidFill>
                            <a:schemeClr val="dk1"/>
                          </a:solidFill>
                          <a:latin typeface="Montserrat"/>
                          <a:ea typeface="+mn-ea"/>
                          <a:cs typeface="+mn-cs"/>
                          <a:sym typeface="Arial"/>
                        </a:rPr>
                        <a:t>learning</a:t>
                      </a:r>
                      <a:r>
                        <a:rPr lang="ru-RU" sz="3200" b="0" i="0" u="none" strike="noStrike" cap="none" baseline="0" dirty="0">
                          <a:solidFill>
                            <a:schemeClr val="dk1"/>
                          </a:solidFill>
                          <a:latin typeface="Montserrat"/>
                          <a:ea typeface="+mn-ea"/>
                          <a:cs typeface="+mn-cs"/>
                          <a:sym typeface="Arial"/>
                        </a:rPr>
                        <a:t>)</a:t>
                      </a:r>
                    </a:p>
                    <a:p>
                      <a:pPr marL="457200" marR="0" indent="-457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3200" b="0" i="0" u="none" strike="noStrike" cap="none" baseline="0" dirty="0">
                          <a:solidFill>
                            <a:schemeClr val="dk1"/>
                          </a:solidFill>
                          <a:latin typeface="Montserrat"/>
                          <a:ea typeface="+mn-ea"/>
                          <a:cs typeface="+mn-cs"/>
                          <a:sym typeface="Arial"/>
                        </a:rPr>
                        <a:t>Отраслевая специфика (металлургия, банки, ИТ)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938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0065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Модель </a:t>
            </a:r>
            <a:r>
              <a:rPr lang="ru-RU" dirty="0" err="1"/>
              <a:t>Киркпатрика</a:t>
            </a:r>
            <a:r>
              <a:rPr lang="ru-RU" dirty="0"/>
              <a:t> - </a:t>
            </a:r>
            <a:r>
              <a:rPr lang="ru-RU" dirty="0" err="1"/>
              <a:t>Филлипса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6</a:t>
            </a:fld>
            <a:endParaRPr lang="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597237"/>
              </p:ext>
            </p:extLst>
          </p:nvPr>
        </p:nvGraphicFramePr>
        <p:xfrm>
          <a:off x="794656" y="2797449"/>
          <a:ext cx="16302660" cy="6197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9144">
                  <a:extLst>
                    <a:ext uri="{9D8B030D-6E8A-4147-A177-3AD203B41FA5}">
                      <a16:colId xmlns:a16="http://schemas.microsoft.com/office/drawing/2014/main" val="2696594264"/>
                    </a:ext>
                  </a:extLst>
                </a:gridCol>
                <a:gridCol w="7298871">
                  <a:extLst>
                    <a:ext uri="{9D8B030D-6E8A-4147-A177-3AD203B41FA5}">
                      <a16:colId xmlns:a16="http://schemas.microsoft.com/office/drawing/2014/main" val="2005475395"/>
                    </a:ext>
                  </a:extLst>
                </a:gridCol>
                <a:gridCol w="2254645">
                  <a:extLst>
                    <a:ext uri="{9D8B030D-6E8A-4147-A177-3AD203B41FA5}">
                      <a16:colId xmlns:a16="http://schemas.microsoft.com/office/drawing/2014/main" val="2306907370"/>
                    </a:ext>
                  </a:extLst>
                </a:gridCol>
              </a:tblGrid>
              <a:tr h="67404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Montserrat"/>
                        </a:rPr>
                        <a:t>Уровни оценки эффективности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Montserrat"/>
                        </a:rPr>
                        <a:t>Способ проверки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Montserrat"/>
                        </a:rPr>
                        <a:t>Доля компаний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708149"/>
                  </a:ext>
                </a:extLst>
              </a:tr>
              <a:tr h="1229148">
                <a:tc>
                  <a:txBody>
                    <a:bodyPr/>
                    <a:lstStyle/>
                    <a:p>
                      <a:r>
                        <a:rPr lang="ru-RU" sz="24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+mn-ea"/>
                          <a:cs typeface="+mn-cs"/>
                          <a:sym typeface="Arial"/>
                        </a:rPr>
                        <a:t>Уровень 1. Реакция (</a:t>
                      </a:r>
                      <a:r>
                        <a:rPr lang="ru-RU" sz="2400" b="0" i="0" u="none" strike="noStrike" cap="none" dirty="0" err="1">
                          <a:solidFill>
                            <a:schemeClr val="dk1"/>
                          </a:solidFill>
                          <a:latin typeface="Montserrat"/>
                          <a:ea typeface="+mn-ea"/>
                          <a:cs typeface="+mn-cs"/>
                          <a:sym typeface="Arial"/>
                        </a:rPr>
                        <a:t>Reaction</a:t>
                      </a:r>
                      <a:r>
                        <a:rPr lang="ru-RU" sz="24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+mn-ea"/>
                          <a:cs typeface="+mn-cs"/>
                          <a:sym typeface="Arial"/>
                        </a:rPr>
                        <a:t>): Оценка того, насколько участникам понравилось обучение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Montserrat"/>
                        </a:rPr>
                        <a:t>Анкетирование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Montserrat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828612"/>
                  </a:ext>
                </a:extLst>
              </a:tr>
              <a:tr h="674049">
                <a:tc>
                  <a:txBody>
                    <a:bodyPr/>
                    <a:lstStyle/>
                    <a:p>
                      <a:r>
                        <a:rPr lang="ru-RU" sz="24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+mn-ea"/>
                          <a:cs typeface="+mn-cs"/>
                          <a:sym typeface="Arial"/>
                        </a:rPr>
                        <a:t>Уровень 2. Научение (</a:t>
                      </a:r>
                      <a:r>
                        <a:rPr lang="ru-RU" sz="2400" b="0" i="0" u="none" strike="noStrike" cap="none" dirty="0" err="1">
                          <a:solidFill>
                            <a:schemeClr val="dk1"/>
                          </a:solidFill>
                          <a:latin typeface="Montserrat"/>
                          <a:ea typeface="+mn-ea"/>
                          <a:cs typeface="+mn-cs"/>
                          <a:sym typeface="Arial"/>
                        </a:rPr>
                        <a:t>Learning</a:t>
                      </a:r>
                      <a:r>
                        <a:rPr lang="ru-RU" sz="24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+mn-ea"/>
                          <a:cs typeface="+mn-cs"/>
                          <a:sym typeface="Arial"/>
                        </a:rPr>
                        <a:t>): Оценка того, насколько участники усвоили новые знания и навыки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Montserrat"/>
                        </a:rPr>
                        <a:t>Тесты, экзамены, кейсы, задания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Montserra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940756"/>
                  </a:ext>
                </a:extLst>
              </a:tr>
              <a:tr h="674049">
                <a:tc>
                  <a:txBody>
                    <a:bodyPr/>
                    <a:lstStyle/>
                    <a:p>
                      <a:r>
                        <a:rPr lang="ru-RU" sz="24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+mn-ea"/>
                          <a:cs typeface="+mn-cs"/>
                          <a:sym typeface="Arial"/>
                        </a:rPr>
                        <a:t>Уровень 3. Поведение (</a:t>
                      </a:r>
                      <a:r>
                        <a:rPr lang="ru-RU" sz="2400" b="0" i="0" u="none" strike="noStrike" cap="none" dirty="0" err="1">
                          <a:solidFill>
                            <a:schemeClr val="dk1"/>
                          </a:solidFill>
                          <a:latin typeface="Montserrat"/>
                          <a:ea typeface="+mn-ea"/>
                          <a:cs typeface="+mn-cs"/>
                          <a:sym typeface="Arial"/>
                        </a:rPr>
                        <a:t>Behavior</a:t>
                      </a:r>
                      <a:r>
                        <a:rPr lang="ru-RU" sz="24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+mn-ea"/>
                          <a:cs typeface="+mn-cs"/>
                          <a:sym typeface="Arial"/>
                        </a:rPr>
                        <a:t>): Оценка того, как изменилось поведение сотрудников на рабочем месте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Montserrat"/>
                        </a:rPr>
                        <a:t>Оценка 360 (через 1-6 мес.)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Montserrat"/>
                        </a:rPr>
                        <a:t>39%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183832"/>
                  </a:ext>
                </a:extLst>
              </a:tr>
              <a:tr h="674049">
                <a:tc>
                  <a:txBody>
                    <a:bodyPr/>
                    <a:lstStyle/>
                    <a:p>
                      <a:r>
                        <a:rPr lang="ru-RU" sz="24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+mn-ea"/>
                          <a:cs typeface="+mn-cs"/>
                          <a:sym typeface="Arial"/>
                        </a:rPr>
                        <a:t>Уровень 4. Результаты (</a:t>
                      </a:r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+mn-ea"/>
                          <a:cs typeface="+mn-cs"/>
                          <a:sym typeface="Arial"/>
                        </a:rPr>
                        <a:t>Results)</a:t>
                      </a:r>
                      <a:endParaRPr lang="ru-RU" sz="2400" b="0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Montserrat"/>
                        </a:rPr>
                        <a:t>Оценка влияния обучения на бизнес-показатели</a:t>
                      </a:r>
                      <a:r>
                        <a:rPr lang="ru-RU" sz="2400" baseline="0" dirty="0">
                          <a:latin typeface="Montserrat"/>
                        </a:rPr>
                        <a:t> компании (прибыль, доходы, …) </a:t>
                      </a:r>
                      <a:endParaRPr lang="ru-RU" sz="2400" dirty="0">
                        <a:latin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Montserrat"/>
                        </a:rPr>
                        <a:t>22%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681376"/>
                  </a:ext>
                </a:extLst>
              </a:tr>
              <a:tr h="674049">
                <a:tc>
                  <a:txBody>
                    <a:bodyPr/>
                    <a:lstStyle/>
                    <a:p>
                      <a:r>
                        <a:rPr lang="en-US" sz="2400" b="0" i="0" u="none" strike="noStrike" cap="none" dirty="0" err="1">
                          <a:solidFill>
                            <a:schemeClr val="dk1"/>
                          </a:solidFill>
                          <a:latin typeface="Montserrat"/>
                          <a:ea typeface="+mn-ea"/>
                          <a:cs typeface="+mn-cs"/>
                          <a:sym typeface="Arial"/>
                        </a:rPr>
                        <a:t>Уровень</a:t>
                      </a:r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+mn-ea"/>
                          <a:cs typeface="+mn-cs"/>
                          <a:sym typeface="Arial"/>
                        </a:rPr>
                        <a:t> 5. ROI (Return on Investment)</a:t>
                      </a:r>
                      <a:endParaRPr lang="ru-RU" sz="2400" b="0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Montserrat"/>
                        </a:rPr>
                        <a:t>Отдача от обучения:</a:t>
                      </a:r>
                      <a:r>
                        <a:rPr lang="ru-RU" sz="2400" baseline="0" dirty="0">
                          <a:latin typeface="Montserrat"/>
                        </a:rPr>
                        <a:t> </a:t>
                      </a:r>
                      <a:br>
                        <a:rPr lang="ru-RU" sz="2400" baseline="0" dirty="0">
                          <a:latin typeface="Montserrat"/>
                        </a:rPr>
                      </a:br>
                      <a:r>
                        <a:rPr lang="en-US" sz="2400" baseline="0" dirty="0">
                          <a:latin typeface="Montserrat"/>
                        </a:rPr>
                        <a:t>ROI = </a:t>
                      </a:r>
                      <a:r>
                        <a:rPr lang="ru-RU" sz="2400" baseline="0" dirty="0">
                          <a:latin typeface="Montserrat"/>
                        </a:rPr>
                        <a:t>Выгода от обучения </a:t>
                      </a:r>
                      <a:r>
                        <a:rPr lang="en-US" sz="2400" baseline="0" dirty="0">
                          <a:latin typeface="Montserrat"/>
                        </a:rPr>
                        <a:t>/</a:t>
                      </a:r>
                      <a:r>
                        <a:rPr lang="ru-RU" sz="2400" baseline="0" dirty="0">
                          <a:latin typeface="Montserrat"/>
                        </a:rPr>
                        <a:t> Затраты на обучение</a:t>
                      </a:r>
                      <a:endParaRPr lang="ru-RU" sz="2400" dirty="0">
                        <a:latin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Montserrat"/>
                        </a:rPr>
                        <a:t>3-5%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42324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94656" y="9478834"/>
            <a:ext cx="5456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>
                <a:solidFill>
                  <a:srgbClr val="0F1115"/>
                </a:solidFill>
                <a:latin typeface="quote-cjk-patch"/>
              </a:rPr>
              <a:t>LeadX</a:t>
            </a:r>
            <a:r>
              <a:rPr lang="en-US" sz="2400" i="1" dirty="0">
                <a:solidFill>
                  <a:srgbClr val="0F1115"/>
                </a:solidFill>
                <a:latin typeface="quote-cjk-patch"/>
              </a:rPr>
              <a:t> survey, 2024; Kirkpatrick model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21607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Конкурс практик управленческого образования</a:t>
            </a:r>
            <a:br>
              <a:rPr lang="ru-RU" dirty="0"/>
            </a:br>
            <a:r>
              <a:rPr lang="ru-RU" dirty="0"/>
              <a:t> 2023-2025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7</a:t>
            </a:fld>
            <a:endParaRPr lang="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953340"/>
              </p:ext>
            </p:extLst>
          </p:nvPr>
        </p:nvGraphicFramePr>
        <p:xfrm>
          <a:off x="623400" y="3577771"/>
          <a:ext cx="16276670" cy="5640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5334">
                  <a:extLst>
                    <a:ext uri="{9D8B030D-6E8A-4147-A177-3AD203B41FA5}">
                      <a16:colId xmlns:a16="http://schemas.microsoft.com/office/drawing/2014/main" val="2723209681"/>
                    </a:ext>
                  </a:extLst>
                </a:gridCol>
                <a:gridCol w="2458271">
                  <a:extLst>
                    <a:ext uri="{9D8B030D-6E8A-4147-A177-3AD203B41FA5}">
                      <a16:colId xmlns:a16="http://schemas.microsoft.com/office/drawing/2014/main" val="2196198229"/>
                    </a:ext>
                  </a:extLst>
                </a:gridCol>
                <a:gridCol w="2806995">
                  <a:extLst>
                    <a:ext uri="{9D8B030D-6E8A-4147-A177-3AD203B41FA5}">
                      <a16:colId xmlns:a16="http://schemas.microsoft.com/office/drawing/2014/main" val="455287960"/>
                    </a:ext>
                  </a:extLst>
                </a:gridCol>
                <a:gridCol w="2913321">
                  <a:extLst>
                    <a:ext uri="{9D8B030D-6E8A-4147-A177-3AD203B41FA5}">
                      <a16:colId xmlns:a16="http://schemas.microsoft.com/office/drawing/2014/main" val="1841806874"/>
                    </a:ext>
                  </a:extLst>
                </a:gridCol>
                <a:gridCol w="4842749">
                  <a:extLst>
                    <a:ext uri="{9D8B030D-6E8A-4147-A177-3AD203B41FA5}">
                      <a16:colId xmlns:a16="http://schemas.microsoft.com/office/drawing/2014/main" val="1039318482"/>
                    </a:ext>
                  </a:extLst>
                </a:gridCol>
              </a:tblGrid>
              <a:tr h="918801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Montserrat"/>
                        </a:rPr>
                        <a:t>Формат</a:t>
                      </a:r>
                      <a:r>
                        <a:rPr lang="ru-RU" sz="3600" baseline="0" dirty="0">
                          <a:latin typeface="Montserrat"/>
                        </a:rPr>
                        <a:t> практики</a:t>
                      </a:r>
                      <a:endParaRPr lang="ru-RU" sz="3600" dirty="0">
                        <a:latin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Montserrat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Montserrat"/>
                        </a:rPr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Montserrat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Montserrat"/>
                        </a:rPr>
                        <a:t>Применимость для корп. обучения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300423"/>
                  </a:ext>
                </a:extLst>
              </a:tr>
              <a:tr h="706537">
                <a:tc>
                  <a:txBody>
                    <a:bodyPr/>
                    <a:lstStyle/>
                    <a:p>
                      <a:r>
                        <a:rPr lang="ru-RU" sz="3600" dirty="0">
                          <a:latin typeface="Montserrat"/>
                        </a:rPr>
                        <a:t>Акселератор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Montserra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Montserrat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Montserra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Montserrat"/>
                        </a:rPr>
                        <a:t>+++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584068"/>
                  </a:ext>
                </a:extLst>
              </a:tr>
              <a:tr h="706537">
                <a:tc>
                  <a:txBody>
                    <a:bodyPr/>
                    <a:lstStyle/>
                    <a:p>
                      <a:r>
                        <a:rPr lang="ru-RU" sz="3600" dirty="0" err="1">
                          <a:latin typeface="Montserrat"/>
                        </a:rPr>
                        <a:t>Ассессмент</a:t>
                      </a:r>
                      <a:endParaRPr lang="ru-RU" sz="3600" dirty="0">
                        <a:latin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Montserra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Montserra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Montserra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Montserrat"/>
                        </a:rPr>
                        <a:t>+++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702028"/>
                  </a:ext>
                </a:extLst>
              </a:tr>
              <a:tr h="7065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3600" dirty="0">
                          <a:latin typeface="Montserrat"/>
                        </a:rPr>
                        <a:t>Деловая игра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Montserrat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Montserrat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Montserra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Montserrat"/>
                        </a:rPr>
                        <a:t>+</a:t>
                      </a:r>
                      <a:r>
                        <a:rPr lang="en-US" sz="3600" dirty="0">
                          <a:latin typeface="Montserrat"/>
                        </a:rPr>
                        <a:t>/</a:t>
                      </a:r>
                      <a:r>
                        <a:rPr lang="ru-RU" sz="3600" dirty="0">
                          <a:latin typeface="Montserrat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187411"/>
                  </a:ext>
                </a:extLst>
              </a:tr>
              <a:tr h="7065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3600" dirty="0">
                          <a:latin typeface="Montserrat"/>
                        </a:rPr>
                        <a:t>Кейс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Montserra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Montserrat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Montserra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Montserrat"/>
                        </a:rPr>
                        <a:t>+</a:t>
                      </a:r>
                      <a:r>
                        <a:rPr lang="en-US" sz="3600" dirty="0">
                          <a:latin typeface="Montserrat"/>
                        </a:rPr>
                        <a:t>/</a:t>
                      </a:r>
                      <a:r>
                        <a:rPr lang="ru-RU" sz="3600" dirty="0">
                          <a:latin typeface="Montserrat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397032"/>
                  </a:ext>
                </a:extLst>
              </a:tr>
              <a:tr h="706537">
                <a:tc>
                  <a:txBody>
                    <a:bodyPr/>
                    <a:lstStyle/>
                    <a:p>
                      <a:r>
                        <a:rPr lang="ru-RU" sz="3600" dirty="0">
                          <a:latin typeface="Montserrat"/>
                        </a:rPr>
                        <a:t>Симулятор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Montserra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Montserra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Montserra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Montserrat"/>
                        </a:rPr>
                        <a:t>+++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431138"/>
                  </a:ext>
                </a:extLst>
              </a:tr>
              <a:tr h="918801">
                <a:tc>
                  <a:txBody>
                    <a:bodyPr/>
                    <a:lstStyle/>
                    <a:p>
                      <a:r>
                        <a:rPr lang="ru-RU" sz="3600" dirty="0">
                          <a:latin typeface="Montserrat"/>
                        </a:rPr>
                        <a:t>Проект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Montserrat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Montserrat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Montserrat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Montserrat"/>
                        </a:rPr>
                        <a:t>+++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416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640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Курс как практика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8</a:t>
            </a:fld>
            <a:endParaRPr lang="ru"/>
          </a:p>
        </p:txBody>
      </p:sp>
      <p:sp>
        <p:nvSpPr>
          <p:cNvPr id="5" name="Равнобедренный треугольник 6"/>
          <p:cNvSpPr>
            <a:spLocks noChangeArrowheads="1"/>
          </p:cNvSpPr>
          <p:nvPr/>
        </p:nvSpPr>
        <p:spPr bwMode="auto">
          <a:xfrm>
            <a:off x="7066609" y="3096468"/>
            <a:ext cx="6265068" cy="59388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ru-RU" sz="2100">
              <a:latin typeface="+mn-lt"/>
              <a:cs typeface="+mn-cs"/>
            </a:endParaRPr>
          </a:p>
        </p:txBody>
      </p:sp>
      <p:sp>
        <p:nvSpPr>
          <p:cNvPr id="6" name="Равнобедренный треугольник 7"/>
          <p:cNvSpPr>
            <a:spLocks noChangeArrowheads="1"/>
          </p:cNvSpPr>
          <p:nvPr/>
        </p:nvSpPr>
        <p:spPr bwMode="auto">
          <a:xfrm rot="10800000">
            <a:off x="801540" y="3096468"/>
            <a:ext cx="6265070" cy="59388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 sz="2100">
              <a:latin typeface="+mn-lt"/>
              <a:cs typeface="+mn-cs"/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2530327" y="3036937"/>
            <a:ext cx="98298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chemeClr val="bg1"/>
                </a:solidFill>
              </a:rPr>
              <a:t>КОНЦЕПЦИИ 		</a:t>
            </a:r>
            <a:r>
              <a:rPr lang="ru-RU" altLang="ru-RU" sz="3600" b="1" dirty="0">
                <a:solidFill>
                  <a:srgbClr val="002060"/>
                </a:solidFill>
              </a:rPr>
              <a:t>             ПРОБЛЕМЫ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chemeClr val="bg1"/>
                </a:solidFill>
              </a:rPr>
              <a:t>  </a:t>
            </a:r>
            <a:endParaRPr lang="en-US" altLang="ru-RU" sz="3600" b="1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3600" b="1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chemeClr val="bg1"/>
                </a:solidFill>
              </a:rPr>
              <a:t>  ТЕОРИЯ			</a:t>
            </a:r>
            <a:r>
              <a:rPr lang="ru-RU" altLang="ru-RU" sz="3600" b="1" dirty="0">
                <a:solidFill>
                  <a:srgbClr val="002060"/>
                </a:solidFill>
              </a:rPr>
              <a:t>            ТЕХНОЛОГИЯ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3600" b="1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3600" b="1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chemeClr val="bg1"/>
                </a:solidFill>
              </a:rPr>
              <a:t>ПРИМЕРЫ 			                ПРОЕКТ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002060"/>
                </a:solidFill>
              </a:rPr>
              <a:t>	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3600" b="1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002060"/>
                </a:solidFill>
              </a:rPr>
              <a:t>ПРАКТИКА	   		               </a:t>
            </a:r>
            <a:r>
              <a:rPr lang="ru-RU" altLang="ru-RU" sz="3600" b="1" dirty="0">
                <a:solidFill>
                  <a:schemeClr val="bg1"/>
                </a:solidFill>
              </a:rPr>
              <a:t>КОНЦЕПТ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0970" y="9315474"/>
            <a:ext cx="12530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1E72CC"/>
                </a:solidFill>
              </a:rPr>
              <a:t>   Традиционное обучение      	Бизнес-практика</a:t>
            </a:r>
          </a:p>
        </p:txBody>
      </p:sp>
    </p:spTree>
    <p:extLst>
      <p:ext uri="{BB962C8B-B14F-4D97-AF65-F5344CB8AC3E}">
        <p14:creationId xmlns:p14="http://schemas.microsoft.com/office/powerpoint/2010/main" val="3967009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Бизнес-практика = Проект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600" dirty="0"/>
              <a:t>Проблема – в реальной жизни</a:t>
            </a:r>
          </a:p>
          <a:p>
            <a:r>
              <a:rPr lang="ru-RU" sz="3600" dirty="0"/>
              <a:t>Носитель проблемы: руководитель, предприятие, отрасль, регион, страна, общество</a:t>
            </a:r>
          </a:p>
          <a:p>
            <a:r>
              <a:rPr lang="ru-RU" sz="3600" dirty="0"/>
              <a:t>Технология = алгоритм решения проблемы</a:t>
            </a:r>
          </a:p>
          <a:p>
            <a:r>
              <a:rPr lang="ru-RU" sz="3600" dirty="0"/>
              <a:t>Решение проблемы = проект (в реальной жизни или </a:t>
            </a:r>
            <a:r>
              <a:rPr lang="ru-RU" sz="3600" dirty="0" err="1"/>
              <a:t>сеттинг</a:t>
            </a:r>
            <a:r>
              <a:rPr lang="ru-RU" sz="3600" dirty="0"/>
              <a:t>)</a:t>
            </a:r>
          </a:p>
          <a:p>
            <a:r>
              <a:rPr lang="ru-RU" sz="3600" dirty="0"/>
              <a:t>Результат проекта = продукт, применяется в реальной жизни</a:t>
            </a:r>
          </a:p>
          <a:p>
            <a:pPr algn="just"/>
            <a:r>
              <a:rPr lang="ru-RU" sz="3600" dirty="0"/>
              <a:t>Бизнес-практика = </a:t>
            </a:r>
            <a:r>
              <a:rPr lang="ru-RU" sz="3600" b="1" dirty="0">
                <a:solidFill>
                  <a:srgbClr val="FF0000"/>
                </a:solidFill>
              </a:rPr>
              <a:t>решение</a:t>
            </a:r>
            <a:r>
              <a:rPr lang="ru-RU" sz="3600" dirty="0"/>
              <a:t> реальной </a:t>
            </a:r>
            <a:r>
              <a:rPr lang="ru-RU" sz="3600" b="1" dirty="0">
                <a:solidFill>
                  <a:srgbClr val="FF0000"/>
                </a:solidFill>
              </a:rPr>
              <a:t>проблемы</a:t>
            </a:r>
            <a:r>
              <a:rPr lang="ru-RU" sz="3600" dirty="0"/>
              <a:t> в ходе обучения с помощью </a:t>
            </a:r>
            <a:r>
              <a:rPr lang="ru-RU" sz="3600" b="1" dirty="0">
                <a:solidFill>
                  <a:srgbClr val="FF0000"/>
                </a:solidFill>
              </a:rPr>
              <a:t>проекта</a:t>
            </a:r>
            <a:r>
              <a:rPr lang="ru-RU" sz="3600" dirty="0"/>
              <a:t>, в рамах которого пошагово создается </a:t>
            </a:r>
            <a:r>
              <a:rPr lang="ru-RU" sz="3600" b="1" dirty="0">
                <a:solidFill>
                  <a:srgbClr val="FF0000"/>
                </a:solidFill>
              </a:rPr>
              <a:t>продукт</a:t>
            </a:r>
            <a:r>
              <a:rPr lang="ru-RU" sz="3600" dirty="0"/>
              <a:t> в </a:t>
            </a:r>
            <a:r>
              <a:rPr lang="ru-RU" sz="3600" b="1" dirty="0">
                <a:solidFill>
                  <a:srgbClr val="FF0000"/>
                </a:solidFill>
              </a:rPr>
              <a:t>команде: </a:t>
            </a:r>
            <a:r>
              <a:rPr lang="ru-RU" sz="3600" dirty="0"/>
              <a:t> Команда Бизнеса + Команда слушателей + Команда Бизнес-школы</a:t>
            </a:r>
          </a:p>
          <a:p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9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80104746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2484C6"/>
      </a:dk2>
      <a:lt2>
        <a:srgbClr val="F0F9FE"/>
      </a:lt2>
      <a:accent1>
        <a:srgbClr val="88ACC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932</Words>
  <Application>Microsoft Office PowerPoint</Application>
  <PresentationFormat>Произвольный</PresentationFormat>
  <Paragraphs>205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Montserrat</vt:lpstr>
      <vt:lpstr>Montserrat Medium</vt:lpstr>
      <vt:lpstr>quote-cjk-patch</vt:lpstr>
      <vt:lpstr>Simple Light</vt:lpstr>
      <vt:lpstr>Проектирование корпоративных образовательных программ</vt:lpstr>
      <vt:lpstr>Ключевые тренды 2024-2026</vt:lpstr>
      <vt:lpstr>Сравнение провайдеров</vt:lpstr>
      <vt:lpstr>Разрыв потребностей и предложений</vt:lpstr>
      <vt:lpstr>Стратегии обучения</vt:lpstr>
      <vt:lpstr>Модель Киркпатрика - Филлипса</vt:lpstr>
      <vt:lpstr>Конкурс практик управленческого образования  2023-2025</vt:lpstr>
      <vt:lpstr>Курс как практика</vt:lpstr>
      <vt:lpstr>Бизнес-практика = Проект</vt:lpstr>
      <vt:lpstr>Приоритетные темы корпоративных заказчиков 2025</vt:lpstr>
      <vt:lpstr>Алгоритм проектирования корпоративной программы </vt:lpstr>
      <vt:lpstr>Опорные колледжи Урала</vt:lpstr>
      <vt:lpstr>Структура программы</vt:lpstr>
      <vt:lpstr>CJM = Путь пользователя</vt:lpstr>
      <vt:lpstr>Ожидаемые результаты</vt:lpstr>
      <vt:lpstr>Малышева Лариса Анатольевна 89226126531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Романов Вадим Александрович</cp:lastModifiedBy>
  <cp:revision>20</cp:revision>
  <dcterms:modified xsi:type="dcterms:W3CDTF">2026-04-27T12:15:39Z</dcterms:modified>
</cp:coreProperties>
</file>