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1"/>
  </p:notesMasterIdLst>
  <p:sldIdLst>
    <p:sldId id="267" r:id="rId2"/>
    <p:sldId id="257" r:id="rId3"/>
    <p:sldId id="258" r:id="rId4"/>
    <p:sldId id="268" r:id="rId5"/>
    <p:sldId id="259" r:id="rId6"/>
    <p:sldId id="265" r:id="rId7"/>
    <p:sldId id="278" r:id="rId8"/>
    <p:sldId id="279" r:id="rId9"/>
    <p:sldId id="280" r:id="rId10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747775"/>
          </p15:clr>
        </p15:guide>
        <p15:guide id="2" pos="384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9FBD"/>
    <a:srgbClr val="00A5D6"/>
    <a:srgbClr val="DBF1FD"/>
    <a:srgbClr val="F0F9FE"/>
    <a:srgbClr val="E9F1F7"/>
    <a:srgbClr val="323961"/>
    <a:srgbClr val="FFFFFF"/>
    <a:srgbClr val="EFF4F9"/>
    <a:srgbClr val="E2EAF1"/>
    <a:srgbClr val="E1E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 cap="rnd">
              <a:solidFill>
                <a:srgbClr val="00A5D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00A5D6"/>
              </a:solidFill>
              <a:ln w="9525">
                <a:solidFill>
                  <a:srgbClr val="1B234C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6379997787035861E-2"/>
                  <c:y val="-4.92151068876123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BB-4B6C-8E7B-835AEE330DD2}"/>
                </c:ext>
              </c:extLst>
            </c:dLbl>
            <c:dLbl>
              <c:idx val="1"/>
              <c:layout>
                <c:manualLayout>
                  <c:x val="-4.8876880389691298E-2"/>
                  <c:y val="-5.2935568005421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BB-4B6C-8E7B-835AEE330DD2}"/>
                </c:ext>
              </c:extLst>
            </c:dLbl>
            <c:dLbl>
              <c:idx val="2"/>
              <c:layout>
                <c:manualLayout>
                  <c:x val="-3.8277830190675731E-2"/>
                  <c:y val="-5.2935568005421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BB-4B6C-8E7B-835AEE330DD2}"/>
                </c:ext>
              </c:extLst>
            </c:dLbl>
            <c:dLbl>
              <c:idx val="3"/>
              <c:layout>
                <c:manualLayout>
                  <c:x val="-2.7791242103718687E-2"/>
                  <c:y val="-5.32179750845094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BB-4B6C-8E7B-835AEE330DD2}"/>
                </c:ext>
              </c:extLst>
            </c:dLbl>
            <c:dLbl>
              <c:idx val="4"/>
              <c:layout>
                <c:manualLayout>
                  <c:x val="-3.9066680833078828E-2"/>
                  <c:y val="-3.7206348164701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BB-4B6C-8E7B-835AEE330DD2}"/>
                </c:ext>
              </c:extLst>
            </c:dLbl>
            <c:dLbl>
              <c:idx val="5"/>
              <c:layout>
                <c:manualLayout>
                  <c:x val="-4.2090053935458435E-2"/>
                  <c:y val="-6.95115397647133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BB-4B6C-8E7B-835AEE330DD2}"/>
                </c:ext>
              </c:extLst>
            </c:dLbl>
            <c:dLbl>
              <c:idx val="6"/>
              <c:layout>
                <c:manualLayout>
                  <c:x val="-4.663408758863697E-2"/>
                  <c:y val="-4.54943305833314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BB-4B6C-8E7B-835AEE330DD2}"/>
                </c:ext>
              </c:extLst>
            </c:dLbl>
            <c:dLbl>
              <c:idx val="7"/>
              <c:layout>
                <c:manualLayout>
                  <c:x val="-5.7504820452625741E-2"/>
                  <c:y val="-5.26534761128053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7BB-4B6C-8E7B-835AEE330DD2}"/>
                </c:ext>
              </c:extLst>
            </c:dLbl>
            <c:dLbl>
              <c:idx val="8"/>
              <c:layout>
                <c:manualLayout>
                  <c:x val="-8.59657966036039E-2"/>
                  <c:y val="-5.940161848253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7BB-4B6C-8E7B-835AEE330DD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7BB-4B6C-8E7B-835AEE330D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72</c:v>
                </c:pt>
                <c:pt idx="1">
                  <c:v>75</c:v>
                </c:pt>
                <c:pt idx="2">
                  <c:v>96</c:v>
                </c:pt>
                <c:pt idx="3">
                  <c:v>80</c:v>
                </c:pt>
                <c:pt idx="4">
                  <c:v>74</c:v>
                </c:pt>
                <c:pt idx="5">
                  <c:v>36</c:v>
                </c:pt>
                <c:pt idx="6">
                  <c:v>57</c:v>
                </c:pt>
                <c:pt idx="7">
                  <c:v>77</c:v>
                </c:pt>
                <c:pt idx="8">
                  <c:v>100</c:v>
                </c:pt>
                <c:pt idx="9">
                  <c:v>230</c:v>
                </c:pt>
                <c:pt idx="10">
                  <c:v>281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7BB-4B6C-8E7B-835AEE330DD2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45862912"/>
        <c:axId val="1588575200"/>
      </c:lineChart>
      <c:catAx>
        <c:axId val="144586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BEC9DA">
                <a:alpha val="8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alpha val="80000"/>
                  </a:schemeClr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1588575200"/>
        <c:crosses val="autoZero"/>
        <c:auto val="1"/>
        <c:lblAlgn val="ctr"/>
        <c:lblOffset val="100"/>
        <c:noMultiLvlLbl val="0"/>
      </c:catAx>
      <c:valAx>
        <c:axId val="1588575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4586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Базовая мысль: андрагогика описывает иной способ проектировать развитие взрослого человека.
[Sources]
- ПРЗ Андрагогика ДЕМО_3.pptx, слайды 4-9.
- Dedu_ALSC_Longread 1_Andragogy _ ID.pdf, вводный блок про андрагогику и instructional design.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Смена модели: взрослый выбирает не контент сам по себе, а рабочий и карьерный эффект.
[Sources]
- 2026_02_20_АльфаБанк_ИванЧубченко_@kladovye_1.pdf, слайды 2-6.
- LinkedIn Workplace Learning Report 2025.
- ПРЗ Андрагогика ДЕМО_3.pptx, тренды 2025-2026.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Эмоциональный центр доклада: программа измеряется глубиной изменения человека.
[Sources]
- ПРЗ Андрагогика ДЕМО_3.pptx, слайды 32, 39.
- Dedu_ALSC_Longread 7_HOW_Evaluation _ Assessment.pptx.pdf, блок про assessment и program evaluation.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Слайд собирает весь доклад в компактную систему координат.
[Sources]
- ПРЗ Андрагогика ДЕМО_3.pptx, слайды 40-41.
- Исследование ВШГУ, как указано в исходной презентации.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 title="BG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title="Mount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0917" y="2257783"/>
            <a:ext cx="5501085" cy="460021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15600" y="2419850"/>
            <a:ext cx="6962400" cy="21734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6934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6934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6934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6934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6934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6934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6934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6934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415600" y="4642433"/>
            <a:ext cx="6962400" cy="1056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0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0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0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0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0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0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0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398211" y="6319223"/>
            <a:ext cx="731600" cy="524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1333"/>
            </a:lvl1pPr>
            <a:lvl2pPr lvl="1">
              <a:buNone/>
              <a:defRPr sz="1333"/>
            </a:lvl2pPr>
            <a:lvl3pPr lvl="2">
              <a:buNone/>
              <a:defRPr sz="1333"/>
            </a:lvl3pPr>
            <a:lvl4pPr lvl="3">
              <a:buNone/>
              <a:defRPr sz="1333"/>
            </a:lvl4pPr>
            <a:lvl5pPr lvl="4">
              <a:buNone/>
              <a:defRPr sz="1333"/>
            </a:lvl5pPr>
            <a:lvl6pPr lvl="5">
              <a:buNone/>
              <a:defRPr sz="1333"/>
            </a:lvl6pPr>
            <a:lvl7pPr lvl="6">
              <a:buNone/>
              <a:defRPr sz="1333"/>
            </a:lvl7pPr>
            <a:lvl8pPr lvl="7">
              <a:buNone/>
              <a:defRPr sz="1333"/>
            </a:lvl8pPr>
            <a:lvl9pPr lvl="8">
              <a:buNone/>
              <a:defRPr sz="1333"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  <p:pic>
        <p:nvPicPr>
          <p:cNvPr id="17" name="Google Shape;17;p2" title="Киф-03.png"/>
          <p:cNvPicPr preferRelativeResize="0"/>
          <p:nvPr/>
        </p:nvPicPr>
        <p:blipFill rotWithShape="1">
          <a:blip r:embed="rId4">
            <a:alphaModFix/>
          </a:blip>
          <a:srcRect r="48278"/>
          <a:stretch/>
        </p:blipFill>
        <p:spPr>
          <a:xfrm>
            <a:off x="558800" y="458683"/>
            <a:ext cx="4242349" cy="1516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 title="Киф-03.png"/>
          <p:cNvPicPr preferRelativeResize="0"/>
          <p:nvPr/>
        </p:nvPicPr>
        <p:blipFill rotWithShape="1">
          <a:blip r:embed="rId4">
            <a:alphaModFix/>
          </a:blip>
          <a:srcRect l="57481"/>
          <a:stretch/>
        </p:blipFill>
        <p:spPr>
          <a:xfrm>
            <a:off x="8196542" y="458683"/>
            <a:ext cx="3487465" cy="1516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1">
  <p:cSld name="SECTION_HEADER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1398211" y="6319223"/>
            <a:ext cx="731600" cy="524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1333"/>
            </a:lvl1pPr>
            <a:lvl2pPr lvl="1">
              <a:buNone/>
              <a:defRPr sz="1333"/>
            </a:lvl2pPr>
            <a:lvl3pPr lvl="2">
              <a:buNone/>
              <a:defRPr sz="1333"/>
            </a:lvl3pPr>
            <a:lvl4pPr lvl="3">
              <a:buNone/>
              <a:defRPr sz="1333"/>
            </a:lvl4pPr>
            <a:lvl5pPr lvl="4">
              <a:buNone/>
              <a:defRPr sz="1333"/>
            </a:lvl5pPr>
            <a:lvl6pPr lvl="5">
              <a:buNone/>
              <a:defRPr sz="1333"/>
            </a:lvl6pPr>
            <a:lvl7pPr lvl="6">
              <a:buNone/>
              <a:defRPr sz="1333"/>
            </a:lvl7pPr>
            <a:lvl8pPr lvl="7">
              <a:buNone/>
              <a:defRPr sz="1333"/>
            </a:lvl8pPr>
            <a:lvl9pPr lvl="8">
              <a:buNone/>
              <a:defRPr sz="1333"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415600" y="1101367"/>
            <a:ext cx="11360800" cy="763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 sz="3734"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3734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3734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3734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3734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3734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3734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3734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3734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1398211" y="6319223"/>
            <a:ext cx="731600" cy="524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1333"/>
            </a:lvl1pPr>
            <a:lvl2pPr lvl="1">
              <a:buNone/>
              <a:defRPr sz="1333"/>
            </a:lvl2pPr>
            <a:lvl3pPr lvl="2">
              <a:buNone/>
              <a:defRPr sz="1333"/>
            </a:lvl3pPr>
            <a:lvl4pPr lvl="3">
              <a:buNone/>
              <a:defRPr sz="1333"/>
            </a:lvl4pPr>
            <a:lvl5pPr lvl="4">
              <a:buNone/>
              <a:defRPr sz="1333"/>
            </a:lvl5pPr>
            <a:lvl6pPr lvl="5">
              <a:buNone/>
              <a:defRPr sz="1333"/>
            </a:lvl6pPr>
            <a:lvl7pPr lvl="6">
              <a:buNone/>
              <a:defRPr sz="1333"/>
            </a:lvl7pPr>
            <a:lvl8pPr lvl="7">
              <a:buNone/>
              <a:defRPr sz="1333"/>
            </a:lvl8pPr>
            <a:lvl9pPr lvl="8">
              <a:buNone/>
              <a:defRPr sz="1333"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304815" lvl="0" indent="-25401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marL="609630" lvl="1" indent="-25401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1600"/>
            </a:lvl2pPr>
            <a:lvl3pPr marL="914446" lvl="2" indent="-25401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1600"/>
            </a:lvl3pPr>
            <a:lvl4pPr marL="1219261" lvl="3" indent="-25401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4pPr>
            <a:lvl5pPr marL="1524076" lvl="4" indent="-25401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1600"/>
            </a:lvl5pPr>
            <a:lvl6pPr marL="1828891" lvl="5" indent="-25401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1600"/>
            </a:lvl6pPr>
            <a:lvl7pPr marL="2133707" lvl="6" indent="-25401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7pPr>
            <a:lvl8pPr marL="2438522" lvl="7" indent="-25401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1600"/>
            </a:lvl8pPr>
            <a:lvl9pPr marL="2743337" lvl="8" indent="-25401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16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11398211" y="6319223"/>
            <a:ext cx="731600" cy="524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1333"/>
            </a:lvl1pPr>
            <a:lvl2pPr lvl="1">
              <a:buNone/>
              <a:defRPr sz="1333"/>
            </a:lvl2pPr>
            <a:lvl3pPr lvl="2">
              <a:buNone/>
              <a:defRPr sz="1333"/>
            </a:lvl3pPr>
            <a:lvl4pPr lvl="3">
              <a:buNone/>
              <a:defRPr sz="1333"/>
            </a:lvl4pPr>
            <a:lvl5pPr lvl="4">
              <a:buNone/>
              <a:defRPr sz="1333"/>
            </a:lvl5pPr>
            <a:lvl6pPr lvl="5">
              <a:buNone/>
              <a:defRPr sz="1333"/>
            </a:lvl6pPr>
            <a:lvl7pPr lvl="6">
              <a:buNone/>
              <a:defRPr sz="1333"/>
            </a:lvl7pPr>
            <a:lvl8pPr lvl="7">
              <a:buNone/>
              <a:defRPr sz="1333"/>
            </a:lvl8pPr>
            <a:lvl9pPr lvl="8">
              <a:buNone/>
              <a:defRPr sz="1333"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64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11398211" y="6319223"/>
            <a:ext cx="731600" cy="524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1333"/>
            </a:lvl1pPr>
            <a:lvl2pPr lvl="1">
              <a:buNone/>
              <a:defRPr sz="1333"/>
            </a:lvl2pPr>
            <a:lvl3pPr lvl="2">
              <a:buNone/>
              <a:defRPr sz="1333"/>
            </a:lvl3pPr>
            <a:lvl4pPr lvl="3">
              <a:buNone/>
              <a:defRPr sz="1333"/>
            </a:lvl4pPr>
            <a:lvl5pPr lvl="4">
              <a:buNone/>
              <a:defRPr sz="1333"/>
            </a:lvl5pPr>
            <a:lvl6pPr lvl="5">
              <a:buNone/>
              <a:defRPr sz="1333"/>
            </a:lvl6pPr>
            <a:lvl7pPr lvl="6">
              <a:buNone/>
              <a:defRPr sz="1333"/>
            </a:lvl7pPr>
            <a:lvl8pPr lvl="7">
              <a:buNone/>
              <a:defRPr sz="1333"/>
            </a:lvl8pPr>
            <a:lvl9pPr lvl="8">
              <a:buNone/>
              <a:defRPr sz="1333"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22"/>
          </a:p>
        </p:txBody>
      </p:sp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56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2800"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marL="304815" lvl="0" indent="-304815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2400"/>
            </a:lvl1pPr>
            <a:lvl2pPr marL="609630" lvl="1" indent="-270947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1867"/>
            </a:lvl2pPr>
            <a:lvl3pPr marL="914446" lvl="2" indent="-270947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1867"/>
            </a:lvl3pPr>
            <a:lvl4pPr marL="1219261" lvl="3" indent="-270947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1867"/>
            </a:lvl4pPr>
            <a:lvl5pPr marL="1524076" lvl="4" indent="-270947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1867"/>
            </a:lvl5pPr>
            <a:lvl6pPr marL="1828891" lvl="5" indent="-270947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1867"/>
            </a:lvl6pPr>
            <a:lvl7pPr marL="2133707" lvl="6" indent="-270947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1867"/>
            </a:lvl7pPr>
            <a:lvl8pPr marL="2438522" lvl="7" indent="-270947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1867"/>
            </a:lvl8pPr>
            <a:lvl9pPr marL="2743337" lvl="8" indent="-270947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1867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11398211" y="6319223"/>
            <a:ext cx="731600" cy="524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1333"/>
            </a:lvl1pPr>
            <a:lvl2pPr lvl="1">
              <a:buNone/>
              <a:defRPr sz="1333"/>
            </a:lvl2pPr>
            <a:lvl3pPr lvl="2">
              <a:buNone/>
              <a:defRPr sz="1333"/>
            </a:lvl3pPr>
            <a:lvl4pPr lvl="3">
              <a:buNone/>
              <a:defRPr sz="1333"/>
            </a:lvl4pPr>
            <a:lvl5pPr lvl="4">
              <a:buNone/>
              <a:defRPr sz="1333"/>
            </a:lvl5pPr>
            <a:lvl6pPr lvl="5">
              <a:buNone/>
              <a:defRPr sz="1333"/>
            </a:lvl6pPr>
            <a:lvl7pPr lvl="6">
              <a:buNone/>
              <a:defRPr sz="1333"/>
            </a:lvl7pPr>
            <a:lvl8pPr lvl="7">
              <a:buNone/>
              <a:defRPr sz="1333"/>
            </a:lvl8pPr>
            <a:lvl9pPr lvl="8">
              <a:buNone/>
              <a:defRPr sz="1333"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marL="304815" lvl="0" indent="-15240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1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398211" y="6319223"/>
            <a:ext cx="731600" cy="524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1333"/>
            </a:lvl1pPr>
            <a:lvl2pPr lvl="1">
              <a:buNone/>
              <a:defRPr sz="1333"/>
            </a:lvl2pPr>
            <a:lvl3pPr lvl="2">
              <a:buNone/>
              <a:defRPr sz="1333"/>
            </a:lvl3pPr>
            <a:lvl4pPr lvl="3">
              <a:buNone/>
              <a:defRPr sz="1333"/>
            </a:lvl4pPr>
            <a:lvl5pPr lvl="4">
              <a:buNone/>
              <a:defRPr sz="1333"/>
            </a:lvl5pPr>
            <a:lvl6pPr lvl="5">
              <a:buNone/>
              <a:defRPr sz="1333"/>
            </a:lvl6pPr>
            <a:lvl7pPr lvl="6">
              <a:buNone/>
              <a:defRPr sz="1333"/>
            </a:lvl7pPr>
            <a:lvl8pPr lvl="7">
              <a:buNone/>
              <a:defRPr sz="1333"/>
            </a:lvl8pPr>
            <a:lvl9pPr lvl="8">
              <a:buNone/>
              <a:defRPr sz="1333"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16001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16001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16001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16001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16001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16001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16001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16001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16001"/>
            </a:lvl9pPr>
          </a:lstStyle>
          <a:p>
            <a:r>
              <a:t>xx%</a:t>
            </a:r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304815" lvl="0" indent="-304815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2400"/>
            </a:lvl1pPr>
            <a:lvl2pPr marL="609630" lvl="1" indent="-270947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1867"/>
            </a:lvl2pPr>
            <a:lvl3pPr marL="914446" lvl="2" indent="-270947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1867"/>
            </a:lvl3pPr>
            <a:lvl4pPr marL="1219261" lvl="3" indent="-270947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1867"/>
            </a:lvl4pPr>
            <a:lvl5pPr marL="1524076" lvl="4" indent="-270947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1867"/>
            </a:lvl5pPr>
            <a:lvl6pPr marL="1828891" lvl="5" indent="-270947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1867"/>
            </a:lvl6pPr>
            <a:lvl7pPr marL="2133707" lvl="6" indent="-270947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1867"/>
            </a:lvl7pPr>
            <a:lvl8pPr marL="2438522" lvl="7" indent="-270947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1867"/>
            </a:lvl8pPr>
            <a:lvl9pPr marL="2743337" lvl="8" indent="-270947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1867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11398211" y="6319223"/>
            <a:ext cx="731600" cy="524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1333"/>
            </a:lvl1pPr>
            <a:lvl2pPr lvl="1">
              <a:buNone/>
              <a:defRPr sz="1333"/>
            </a:lvl2pPr>
            <a:lvl3pPr lvl="2">
              <a:buNone/>
              <a:defRPr sz="1333"/>
            </a:lvl3pPr>
            <a:lvl4pPr lvl="3">
              <a:buNone/>
              <a:defRPr sz="1333"/>
            </a:lvl4pPr>
            <a:lvl5pPr lvl="4">
              <a:buNone/>
              <a:defRPr sz="1333"/>
            </a:lvl5pPr>
            <a:lvl6pPr lvl="5">
              <a:buNone/>
              <a:defRPr sz="1333"/>
            </a:lvl6pPr>
            <a:lvl7pPr lvl="6">
              <a:buNone/>
              <a:defRPr sz="1333"/>
            </a:lvl7pPr>
            <a:lvl8pPr lvl="7">
              <a:buNone/>
              <a:defRPr sz="1333"/>
            </a:lvl8pPr>
            <a:lvl9pPr lvl="8">
              <a:buNone/>
              <a:defRPr sz="1333"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74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0F9F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1101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"/>
              <a:buNone/>
              <a:defRPr sz="4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"/>
              <a:buNone/>
              <a:defRPr sz="5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"/>
              <a:buNone/>
              <a:defRPr sz="5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"/>
              <a:buNone/>
              <a:defRPr sz="5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"/>
              <a:buNone/>
              <a:defRPr sz="5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"/>
              <a:buNone/>
              <a:defRPr sz="5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"/>
              <a:buNone/>
              <a:defRPr sz="5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"/>
              <a:buNone/>
              <a:defRPr sz="5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"/>
              <a:buNone/>
              <a:defRPr sz="5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9430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98211" y="63192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r">
              <a:buNone/>
              <a:defRPr sz="1067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r">
              <a:buNone/>
              <a:defRPr sz="1067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r">
              <a:buNone/>
              <a:defRPr sz="1067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r">
              <a:buNone/>
              <a:defRPr sz="1067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r">
              <a:buNone/>
              <a:defRPr sz="1067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r">
              <a:buNone/>
              <a:defRPr sz="1067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r">
              <a:buNone/>
              <a:defRPr sz="1067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r">
              <a:buNone/>
              <a:defRPr sz="1067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r">
              <a:buNone/>
              <a:defRPr sz="1067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  <p:pic>
        <p:nvPicPr>
          <p:cNvPr id="9" name="Google Shape;9;p1" title="Киф-01.png"/>
          <p:cNvPicPr preferRelativeResize="0"/>
          <p:nvPr/>
        </p:nvPicPr>
        <p:blipFill rotWithShape="1">
          <a:blip r:embed="rId11">
            <a:alphaModFix/>
          </a:blip>
          <a:srcRect r="48071"/>
          <a:stretch/>
        </p:blipFill>
        <p:spPr>
          <a:xfrm>
            <a:off x="415600" y="190050"/>
            <a:ext cx="2144567" cy="7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 title="Киф-01.png"/>
          <p:cNvPicPr preferRelativeResize="0"/>
          <p:nvPr/>
        </p:nvPicPr>
        <p:blipFill rotWithShape="1">
          <a:blip r:embed="rId11">
            <a:alphaModFix/>
          </a:blip>
          <a:srcRect l="56964" r="-986"/>
          <a:stretch/>
        </p:blipFill>
        <p:spPr>
          <a:xfrm>
            <a:off x="9958417" y="190050"/>
            <a:ext cx="1817984" cy="763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F585F6-F31F-45F5-9ECA-257919299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684" y="2136676"/>
            <a:ext cx="9137975" cy="2173400"/>
          </a:xfrm>
        </p:spPr>
        <p:txBody>
          <a:bodyPr/>
          <a:lstStyle/>
          <a:p>
            <a:r>
              <a:rPr lang="ru-RU" sz="3600" dirty="0"/>
              <a:t>Метод обучения взрослых </a:t>
            </a:r>
            <a:br>
              <a:rPr lang="ru-RU" sz="3600" dirty="0"/>
            </a:br>
            <a:r>
              <a:rPr lang="ru-RU" sz="3600" dirty="0"/>
              <a:t>ВШГУ Президентской академии</a:t>
            </a:r>
          </a:p>
        </p:txBody>
      </p:sp>
      <p:sp>
        <p:nvSpPr>
          <p:cNvPr id="4" name="Текст 7">
            <a:extLst>
              <a:ext uri="{FF2B5EF4-FFF2-40B4-BE49-F238E27FC236}">
                <a16:creationId xmlns:a16="http://schemas.microsoft.com/office/drawing/2014/main" id="{33EEA540-14AA-44FE-B3FD-19720D49D79B}"/>
              </a:ext>
            </a:extLst>
          </p:cNvPr>
          <p:cNvSpPr txBox="1">
            <a:spLocks/>
          </p:cNvSpPr>
          <p:nvPr/>
        </p:nvSpPr>
        <p:spPr>
          <a:xfrm>
            <a:off x="496684" y="5441021"/>
            <a:ext cx="6228526" cy="338068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 SemiBold" panose="00000700000000000000" pitchFamily="2" charset="-52"/>
              </a:rPr>
              <a:t>Паратунов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-52"/>
              </a:rPr>
              <a:t> Максим Владимирович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SemiBold" panose="00000700000000000000" pitchFamily="2" charset="-52"/>
            </a:endParaRPr>
          </a:p>
        </p:txBody>
      </p:sp>
      <p:sp>
        <p:nvSpPr>
          <p:cNvPr id="5" name="Текст 8">
            <a:extLst>
              <a:ext uri="{FF2B5EF4-FFF2-40B4-BE49-F238E27FC236}">
                <a16:creationId xmlns:a16="http://schemas.microsoft.com/office/drawing/2014/main" id="{8ECE8C0C-23F8-466F-8C75-501E6CF81180}"/>
              </a:ext>
            </a:extLst>
          </p:cNvPr>
          <p:cNvSpPr txBox="1">
            <a:spLocks/>
          </p:cNvSpPr>
          <p:nvPr/>
        </p:nvSpPr>
        <p:spPr>
          <a:xfrm>
            <a:off x="496684" y="5867580"/>
            <a:ext cx="6228525" cy="58560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dirty="0">
                <a:latin typeface="Montserrat"/>
              </a:rPr>
              <a:t>Директор Центра внедрения </a:t>
            </a:r>
            <a:r>
              <a:rPr lang="ru-RU" dirty="0" err="1">
                <a:latin typeface="Montserrat"/>
              </a:rPr>
              <a:t>клиентоцентричного</a:t>
            </a:r>
            <a:r>
              <a:rPr lang="ru-RU" dirty="0">
                <a:latin typeface="Montserrat"/>
              </a:rPr>
              <a:t> подхода Института «Высшая школа государственного управления» Президентской академии</a:t>
            </a:r>
          </a:p>
        </p:txBody>
      </p:sp>
    </p:spTree>
    <p:extLst>
      <p:ext uri="{BB962C8B-B14F-4D97-AF65-F5344CB8AC3E}">
        <p14:creationId xmlns:p14="http://schemas.microsoft.com/office/powerpoint/2010/main" val="157322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: скругленные верхние углы 34">
            <a:extLst>
              <a:ext uri="{FF2B5EF4-FFF2-40B4-BE49-F238E27FC236}">
                <a16:creationId xmlns:a16="http://schemas.microsoft.com/office/drawing/2014/main" id="{9EBDEA96-6A8E-4C6B-ACCE-7F004F06BA99}"/>
              </a:ext>
            </a:extLst>
          </p:cNvPr>
          <p:cNvSpPr/>
          <p:nvPr/>
        </p:nvSpPr>
        <p:spPr>
          <a:xfrm>
            <a:off x="6080693" y="4257871"/>
            <a:ext cx="5625046" cy="2069545"/>
          </a:xfrm>
          <a:prstGeom prst="round2SameRect">
            <a:avLst>
              <a:gd name="adj1" fmla="val 8625"/>
              <a:gd name="adj2" fmla="val 0"/>
            </a:avLst>
          </a:prstGeom>
          <a:gradFill flip="none" rotWithShape="1">
            <a:gsLst>
              <a:gs pos="66000">
                <a:srgbClr val="DBF1FD"/>
              </a:gs>
              <a:gs pos="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D4DDE6"/>
              </a:solidFill>
              <a:latin typeface="Aptos" panose="02110004020202020204"/>
            </a:endParaRPr>
          </a:p>
        </p:txBody>
      </p:sp>
      <p:sp>
        <p:nvSpPr>
          <p:cNvPr id="36" name="Прямоугольник: скругленные верхние углы 35">
            <a:extLst>
              <a:ext uri="{FF2B5EF4-FFF2-40B4-BE49-F238E27FC236}">
                <a16:creationId xmlns:a16="http://schemas.microsoft.com/office/drawing/2014/main" id="{A55677D5-9DF2-4CE9-94E8-EE0946368DA6}"/>
              </a:ext>
            </a:extLst>
          </p:cNvPr>
          <p:cNvSpPr/>
          <p:nvPr/>
        </p:nvSpPr>
        <p:spPr>
          <a:xfrm>
            <a:off x="6080693" y="2554554"/>
            <a:ext cx="5625045" cy="1649302"/>
          </a:xfrm>
          <a:prstGeom prst="round2SameRect">
            <a:avLst>
              <a:gd name="adj1" fmla="val 8625"/>
              <a:gd name="adj2" fmla="val 0"/>
            </a:avLst>
          </a:prstGeom>
          <a:gradFill flip="none" rotWithShape="1">
            <a:gsLst>
              <a:gs pos="66000">
                <a:srgbClr val="DBF1FD"/>
              </a:gs>
              <a:gs pos="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D4DDE6"/>
              </a:solidFill>
              <a:latin typeface="Aptos" panose="02110004020202020204"/>
            </a:endParaRPr>
          </a:p>
        </p:txBody>
      </p:sp>
      <p:sp>
        <p:nvSpPr>
          <p:cNvPr id="37" name="Google Shape;76;p15">
            <a:extLst>
              <a:ext uri="{FF2B5EF4-FFF2-40B4-BE49-F238E27FC236}">
                <a16:creationId xmlns:a16="http://schemas.microsoft.com/office/drawing/2014/main" id="{3E5283DB-F1A2-41EF-B0AA-A8256F48A1E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98211" y="63192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ru"/>
              <a:pPr/>
              <a:t>2</a:t>
            </a:fld>
            <a:endParaRPr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12AE0644-F14E-4894-8934-5504008A7B84}"/>
              </a:ext>
            </a:extLst>
          </p:cNvPr>
          <p:cNvSpPr/>
          <p:nvPr/>
        </p:nvSpPr>
        <p:spPr>
          <a:xfrm>
            <a:off x="470211" y="2554554"/>
            <a:ext cx="5254522" cy="3764669"/>
          </a:xfrm>
          <a:prstGeom prst="rect">
            <a:avLst/>
          </a:prstGeom>
          <a:gradFill flip="none" rotWithShape="1">
            <a:gsLst>
              <a:gs pos="100000">
                <a:srgbClr val="DBF1FD"/>
              </a:gs>
              <a:gs pos="0">
                <a:schemeClr val="bg1"/>
              </a:gs>
            </a:gsLst>
            <a:lin ang="5400000" scaled="1"/>
            <a:tileRect/>
          </a:gradFill>
          <a:ln w="12700">
            <a:gradFill>
              <a:gsLst>
                <a:gs pos="0">
                  <a:srgbClr val="00A5D6"/>
                </a:gs>
                <a:gs pos="42000">
                  <a:schemeClr val="tx2"/>
                </a:gs>
              </a:gsLst>
              <a:lin ang="270000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ru-RU" sz="2133">
              <a:solidFill>
                <a:srgbClr val="000000"/>
              </a:solidFill>
              <a:latin typeface="Aptos" panose="02110004020202020204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ED237C98-70DD-4871-AFD4-9F5C06AC5D0B}"/>
              </a:ext>
            </a:extLst>
          </p:cNvPr>
          <p:cNvSpPr/>
          <p:nvPr/>
        </p:nvSpPr>
        <p:spPr>
          <a:xfrm>
            <a:off x="1179702" y="1483117"/>
            <a:ext cx="8941378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67" dirty="0">
                <a:latin typeface="Montserrat" panose="00000500000000000000" pitchFamily="2" charset="-52"/>
              </a:rPr>
              <a:t>Флагманский институт профессионального и личностного развития управленческих кадров для системы государственного управления Российской Федерации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BEEB9D43-E747-4E99-BEB1-B44E8130C245}"/>
              </a:ext>
            </a:extLst>
          </p:cNvPr>
          <p:cNvGrpSpPr/>
          <p:nvPr/>
        </p:nvGrpSpPr>
        <p:grpSpPr>
          <a:xfrm>
            <a:off x="469372" y="1567112"/>
            <a:ext cx="571589" cy="571589"/>
            <a:chOff x="587375" y="1644583"/>
            <a:chExt cx="857383" cy="857383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50AD7B11-7907-4EE7-B694-1E155A9D0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87375" y="1644583"/>
              <a:ext cx="857383" cy="857383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символ, Графика, круг, Шрифт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02AD64EF-787A-4C3F-A0AE-23B8DC86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60" y="1814024"/>
              <a:ext cx="518500" cy="518500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4AC9457-CDC8-4D5F-970D-8E7B797C70BB}"/>
              </a:ext>
            </a:extLst>
          </p:cNvPr>
          <p:cNvSpPr txBox="1"/>
          <p:nvPr/>
        </p:nvSpPr>
        <p:spPr>
          <a:xfrm>
            <a:off x="912397" y="2795545"/>
            <a:ext cx="2465348" cy="8311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srgbClr val="E9EEF3"/>
                </a:solidFill>
                <a:latin typeface="Montserrat" panose="00000500000000000000" pitchFamily="2" charset="-52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667" dirty="0">
                <a:solidFill>
                  <a:srgbClr val="000000"/>
                </a:solidFill>
                <a:latin typeface="Montserrat SemiBold" panose="00000700000000000000" pitchFamily="2" charset="-52"/>
              </a:rPr>
              <a:t>1175+</a:t>
            </a:r>
            <a:r>
              <a:rPr lang="ru-RU" sz="2667" dirty="0">
                <a:solidFill>
                  <a:srgbClr val="000000"/>
                </a:solidFill>
              </a:rPr>
              <a:t> </a:t>
            </a:r>
            <a:r>
              <a:rPr lang="ru-RU" sz="2667" dirty="0">
                <a:solidFill>
                  <a:srgbClr val="000000"/>
                </a:solidFill>
                <a:latin typeface="Montserrat SemiBold" panose="00000700000000000000" pitchFamily="2" charset="-52"/>
              </a:rPr>
              <a:t>программ</a:t>
            </a:r>
            <a:endParaRPr lang="ru-RU" sz="2667" dirty="0">
              <a:solidFill>
                <a:srgbClr val="000000"/>
              </a:solidFill>
            </a:endParaRPr>
          </a:p>
        </p:txBody>
      </p:sp>
      <p:graphicFrame>
        <p:nvGraphicFramePr>
          <p:cNvPr id="44" name="Диаграмма 43">
            <a:extLst>
              <a:ext uri="{FF2B5EF4-FFF2-40B4-BE49-F238E27FC236}">
                <a16:creationId xmlns:a16="http://schemas.microsoft.com/office/drawing/2014/main" id="{CFC8BA07-19FF-49AA-865B-42E7F7FEA1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1818443"/>
              </p:ext>
            </p:extLst>
          </p:nvPr>
        </p:nvGraphicFramePr>
        <p:xfrm>
          <a:off x="763062" y="2854287"/>
          <a:ext cx="4961671" cy="317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DBC6A62A-816E-49E1-BE11-93ECC88649E4}"/>
              </a:ext>
            </a:extLst>
          </p:cNvPr>
          <p:cNvGrpSpPr/>
          <p:nvPr/>
        </p:nvGrpSpPr>
        <p:grpSpPr>
          <a:xfrm>
            <a:off x="5257710" y="3018407"/>
            <a:ext cx="252952" cy="225479"/>
            <a:chOff x="2925174" y="2754615"/>
            <a:chExt cx="207678" cy="208226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74483F6F-5BAB-4482-A8FA-E968C7A2E963}"/>
                </a:ext>
              </a:extLst>
            </p:cNvPr>
            <p:cNvSpPr/>
            <p:nvPr/>
          </p:nvSpPr>
          <p:spPr>
            <a:xfrm>
              <a:off x="2925174" y="2754615"/>
              <a:ext cx="207678" cy="208226"/>
            </a:xfrm>
            <a:prstGeom prst="ellipse">
              <a:avLst/>
            </a:prstGeom>
            <a:solidFill>
              <a:srgbClr val="00A5D6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67" dirty="0">
                <a:solidFill>
                  <a:srgbClr val="000000"/>
                </a:solidFill>
                <a:sym typeface="Helvetica Neue Medium"/>
              </a:endParaRPr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C95CA6F8-5C58-4206-8B7F-F3CAC4C7C855}"/>
                </a:ext>
              </a:extLst>
            </p:cNvPr>
            <p:cNvSpPr/>
            <p:nvPr/>
          </p:nvSpPr>
          <p:spPr>
            <a:xfrm>
              <a:off x="2983545" y="2813120"/>
              <a:ext cx="90936" cy="91216"/>
            </a:xfrm>
            <a:prstGeom prst="ellipse">
              <a:avLst/>
            </a:prstGeom>
            <a:solidFill>
              <a:srgbClr val="00A5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67" dirty="0">
                <a:solidFill>
                  <a:srgbClr val="000000"/>
                </a:solidFill>
                <a:sym typeface="Helvetica Neue Medium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9C753648-3E7F-436E-9339-2F7618B65063}"/>
              </a:ext>
            </a:extLst>
          </p:cNvPr>
          <p:cNvSpPr txBox="1"/>
          <p:nvPr/>
        </p:nvSpPr>
        <p:spPr>
          <a:xfrm>
            <a:off x="4606124" y="2848954"/>
            <a:ext cx="863567" cy="5027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srgbClr val="E9EEF3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sz="2667" spc="67" dirty="0">
                <a:solidFill>
                  <a:srgbClr val="000000"/>
                </a:solidFill>
                <a:latin typeface="Montserrat SemiBold" panose="00000700000000000000" pitchFamily="2" charset="-52"/>
              </a:rPr>
              <a:t>281</a:t>
            </a:r>
            <a:endParaRPr lang="ru-RU" sz="1867" dirty="0">
              <a:solidFill>
                <a:srgbClr val="000000"/>
              </a:solidFill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70FF35FA-6F0E-4888-BF1D-AAD66D66144A}"/>
              </a:ext>
            </a:extLst>
          </p:cNvPr>
          <p:cNvSpPr/>
          <p:nvPr/>
        </p:nvSpPr>
        <p:spPr>
          <a:xfrm>
            <a:off x="6157175" y="2800294"/>
            <a:ext cx="1773769" cy="53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15ACDA"/>
                </a:solidFill>
                <a:latin typeface="Montserrat SemiBold" panose="00000700000000000000" pitchFamily="2" charset="-52"/>
              </a:rPr>
              <a:t>281</a:t>
            </a:r>
            <a:r>
              <a:rPr lang="ru-RU" sz="1600" dirty="0">
                <a:solidFill>
                  <a:srgbClr val="15ACDA"/>
                </a:solidFill>
                <a:latin typeface="Montserrat SemiBold" panose="00000700000000000000" pitchFamily="2" charset="-52"/>
              </a:rPr>
              <a:t> программа реализована</a:t>
            </a:r>
          </a:p>
        </p:txBody>
      </p:sp>
      <p:sp>
        <p:nvSpPr>
          <p:cNvPr id="50" name="Type text here">
            <a:extLst>
              <a:ext uri="{FF2B5EF4-FFF2-40B4-BE49-F238E27FC236}">
                <a16:creationId xmlns:a16="http://schemas.microsoft.com/office/drawing/2014/main" id="{F5D53E07-80EC-44E6-BF9B-C5C270B7E41D}"/>
              </a:ext>
            </a:extLst>
          </p:cNvPr>
          <p:cNvSpPr txBox="1"/>
          <p:nvPr/>
        </p:nvSpPr>
        <p:spPr>
          <a:xfrm>
            <a:off x="7727715" y="2663020"/>
            <a:ext cx="2331002" cy="7566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E9EEF3"/>
                </a:solidFill>
                <a:effectLst/>
                <a:uLnTx/>
                <a:uFillTx/>
                <a:latin typeface="Montserrat" panose="00000500000000000000" pitchFamily="2" charset="-52"/>
              </a:defRPr>
            </a:lvl1pPr>
          </a:lstStyle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Montserrat SemiBold" panose="00000700000000000000" pitchFamily="2" charset="-52"/>
                <a:sym typeface="Montserrat Bold"/>
              </a:rPr>
              <a:t>19 программ</a:t>
            </a:r>
            <a:r>
              <a:rPr lang="ru-RU" sz="1200" dirty="0">
                <a:solidFill>
                  <a:srgbClr val="000000"/>
                </a:solidFill>
                <a:sym typeface="Montserrat Bold"/>
              </a:rPr>
              <a:t> профессиональной переподготовки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73A4397-BCC4-40E3-AE8B-78CE1C9541FD}"/>
              </a:ext>
            </a:extLst>
          </p:cNvPr>
          <p:cNvSpPr txBox="1"/>
          <p:nvPr/>
        </p:nvSpPr>
        <p:spPr>
          <a:xfrm>
            <a:off x="912397" y="3555661"/>
            <a:ext cx="2325023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srgbClr val="E9EEF3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sz="1200" dirty="0">
                <a:solidFill>
                  <a:srgbClr val="000000"/>
                </a:solidFill>
              </a:rPr>
              <a:t>реализовано за 11 лет</a:t>
            </a:r>
          </a:p>
        </p:txBody>
      </p:sp>
      <p:sp>
        <p:nvSpPr>
          <p:cNvPr id="52" name="Type text here">
            <a:extLst>
              <a:ext uri="{FF2B5EF4-FFF2-40B4-BE49-F238E27FC236}">
                <a16:creationId xmlns:a16="http://schemas.microsoft.com/office/drawing/2014/main" id="{D40A934B-BCDA-4A08-8A86-69DA5FA5978B}"/>
              </a:ext>
            </a:extLst>
          </p:cNvPr>
          <p:cNvSpPr txBox="1"/>
          <p:nvPr/>
        </p:nvSpPr>
        <p:spPr>
          <a:xfrm>
            <a:off x="7740970" y="3540138"/>
            <a:ext cx="1870565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E9EEF3"/>
                </a:solidFill>
                <a:effectLst/>
                <a:uLnTx/>
                <a:uFillTx/>
                <a:latin typeface="Montserrat" panose="00000500000000000000" pitchFamily="2" charset="-52"/>
              </a:defRPr>
            </a:lvl1pPr>
          </a:lstStyle>
          <a:p>
            <a:r>
              <a:rPr lang="ru-RU" sz="1200" dirty="0">
                <a:solidFill>
                  <a:srgbClr val="000000"/>
                </a:solidFill>
                <a:latin typeface="Montserrat SemiBold" panose="00000700000000000000" pitchFamily="2" charset="-52"/>
                <a:sym typeface="Montserrat Bold"/>
              </a:rPr>
              <a:t>15 </a:t>
            </a:r>
            <a:r>
              <a:rPr lang="ru-RU" sz="1200" dirty="0">
                <a:solidFill>
                  <a:srgbClr val="000000"/>
                </a:solidFill>
                <a:sym typeface="Montserrat Bold"/>
              </a:rPr>
              <a:t>в очном формате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04C1362F-B30E-488A-8CAD-CAC2A6912D90}"/>
              </a:ext>
            </a:extLst>
          </p:cNvPr>
          <p:cNvSpPr/>
          <p:nvPr/>
        </p:nvSpPr>
        <p:spPr>
          <a:xfrm>
            <a:off x="6096000" y="4465945"/>
            <a:ext cx="1773769" cy="627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15ACDA"/>
                </a:solidFill>
                <a:latin typeface="Montserrat SemiBold" panose="00000700000000000000" pitchFamily="2" charset="-52"/>
              </a:rPr>
              <a:t>339</a:t>
            </a:r>
            <a:r>
              <a:rPr lang="ru-RU" sz="1600" dirty="0">
                <a:solidFill>
                  <a:srgbClr val="15ACDA"/>
                </a:solidFill>
                <a:latin typeface="Montserrat SemiBold" panose="00000700000000000000" pitchFamily="2" charset="-52"/>
              </a:rPr>
              <a:t> программ разработано</a:t>
            </a:r>
          </a:p>
        </p:txBody>
      </p:sp>
      <p:sp>
        <p:nvSpPr>
          <p:cNvPr id="54" name="Type text here">
            <a:extLst>
              <a:ext uri="{FF2B5EF4-FFF2-40B4-BE49-F238E27FC236}">
                <a16:creationId xmlns:a16="http://schemas.microsoft.com/office/drawing/2014/main" id="{9A3E113A-3B11-44EF-8A72-A93F5EB0B199}"/>
              </a:ext>
            </a:extLst>
          </p:cNvPr>
          <p:cNvSpPr txBox="1"/>
          <p:nvPr/>
        </p:nvSpPr>
        <p:spPr>
          <a:xfrm>
            <a:off x="9601458" y="2679414"/>
            <a:ext cx="2127773" cy="7566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E9EEF3"/>
                </a:solidFill>
                <a:effectLst/>
                <a:uLnTx/>
                <a:uFillTx/>
                <a:latin typeface="Montserrat" panose="00000500000000000000" pitchFamily="2" charset="-52"/>
              </a:defRPr>
            </a:lvl1pPr>
          </a:lstStyle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Montserrat SemiBold" panose="00000700000000000000" pitchFamily="2" charset="-52"/>
                <a:sym typeface="Montserrat Bold"/>
              </a:rPr>
              <a:t>262 программы</a:t>
            </a:r>
            <a:r>
              <a:rPr lang="ru-RU" sz="1200" dirty="0">
                <a:solidFill>
                  <a:srgbClr val="000000"/>
                </a:solidFill>
                <a:sym typeface="Montserrat Bold"/>
              </a:rPr>
              <a:t> повышения квалификации</a:t>
            </a:r>
          </a:p>
        </p:txBody>
      </p:sp>
      <p:sp>
        <p:nvSpPr>
          <p:cNvPr id="55" name="Type text here">
            <a:extLst>
              <a:ext uri="{FF2B5EF4-FFF2-40B4-BE49-F238E27FC236}">
                <a16:creationId xmlns:a16="http://schemas.microsoft.com/office/drawing/2014/main" id="{9A90AF89-3E16-489C-A1EF-2F0AE9371254}"/>
              </a:ext>
            </a:extLst>
          </p:cNvPr>
          <p:cNvSpPr txBox="1"/>
          <p:nvPr/>
        </p:nvSpPr>
        <p:spPr>
          <a:xfrm>
            <a:off x="9611534" y="3542811"/>
            <a:ext cx="2148150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E9EEF3"/>
                </a:solidFill>
                <a:effectLst/>
                <a:uLnTx/>
                <a:uFillTx/>
                <a:latin typeface="Montserrat" panose="00000500000000000000" pitchFamily="2" charset="-52"/>
              </a:defRPr>
            </a:lvl1pPr>
          </a:lstStyle>
          <a:p>
            <a:r>
              <a:rPr lang="ru-RU" sz="1200" dirty="0">
                <a:solidFill>
                  <a:srgbClr val="000000"/>
                </a:solidFill>
                <a:latin typeface="Montserrat SemiBold" panose="00000700000000000000" pitchFamily="2" charset="-52"/>
                <a:sym typeface="Montserrat Bold"/>
              </a:rPr>
              <a:t>249 </a:t>
            </a:r>
            <a:r>
              <a:rPr lang="ru-RU" sz="1200" dirty="0">
                <a:solidFill>
                  <a:srgbClr val="000000"/>
                </a:solidFill>
                <a:sym typeface="Montserrat Bold"/>
              </a:rPr>
              <a:t>в очном формате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9967818-B8D1-497B-8C3E-50C8AD949F17}"/>
              </a:ext>
            </a:extLst>
          </p:cNvPr>
          <p:cNvSpPr txBox="1"/>
          <p:nvPr/>
        </p:nvSpPr>
        <p:spPr>
          <a:xfrm>
            <a:off x="6157175" y="3539821"/>
            <a:ext cx="11366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в 2025 году</a:t>
            </a:r>
            <a:endParaRPr lang="ru-RU" sz="12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C2743A5-37CF-436D-BE45-DE305B7E2FF5}"/>
              </a:ext>
            </a:extLst>
          </p:cNvPr>
          <p:cNvSpPr txBox="1"/>
          <p:nvPr/>
        </p:nvSpPr>
        <p:spPr>
          <a:xfrm>
            <a:off x="6157175" y="5418877"/>
            <a:ext cx="15837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в 2025 году</a:t>
            </a:r>
            <a:endParaRPr lang="ru-RU" sz="1200" dirty="0"/>
          </a:p>
        </p:txBody>
      </p:sp>
      <p:sp>
        <p:nvSpPr>
          <p:cNvPr id="58" name="Type text here">
            <a:extLst>
              <a:ext uri="{FF2B5EF4-FFF2-40B4-BE49-F238E27FC236}">
                <a16:creationId xmlns:a16="http://schemas.microsoft.com/office/drawing/2014/main" id="{3B5EDD1E-9745-40D0-84BE-52A48D0883CE}"/>
              </a:ext>
            </a:extLst>
          </p:cNvPr>
          <p:cNvSpPr txBox="1"/>
          <p:nvPr/>
        </p:nvSpPr>
        <p:spPr>
          <a:xfrm>
            <a:off x="7724909" y="4359088"/>
            <a:ext cx="1640639" cy="95981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E9EEF3"/>
                </a:solidFill>
                <a:effectLst/>
                <a:uLnTx/>
                <a:uFillTx/>
                <a:latin typeface="Montserrat" panose="00000500000000000000" pitchFamily="2" charset="-52"/>
              </a:defRPr>
            </a:lvl1pPr>
          </a:lstStyle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Montserrat SemiBold" panose="00000700000000000000" pitchFamily="2" charset="-52"/>
                <a:sym typeface="Montserrat Bold"/>
              </a:rPr>
              <a:t>76 программ</a:t>
            </a:r>
            <a:r>
              <a:rPr lang="ru-RU" sz="1200" dirty="0">
                <a:solidFill>
                  <a:srgbClr val="000000"/>
                </a:solidFill>
                <a:sym typeface="Montserrat Bold"/>
              </a:rPr>
              <a:t> профессиональной переподготовки</a:t>
            </a:r>
          </a:p>
        </p:txBody>
      </p:sp>
      <p:sp>
        <p:nvSpPr>
          <p:cNvPr id="59" name="Type text here">
            <a:extLst>
              <a:ext uri="{FF2B5EF4-FFF2-40B4-BE49-F238E27FC236}">
                <a16:creationId xmlns:a16="http://schemas.microsoft.com/office/drawing/2014/main" id="{B8F5E3E9-9CFE-4C5B-9579-5FE0C822C4D3}"/>
              </a:ext>
            </a:extLst>
          </p:cNvPr>
          <p:cNvSpPr txBox="1"/>
          <p:nvPr/>
        </p:nvSpPr>
        <p:spPr>
          <a:xfrm>
            <a:off x="7720943" y="5408779"/>
            <a:ext cx="2259539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E9EEF3"/>
                </a:solidFill>
                <a:effectLst/>
                <a:uLnTx/>
                <a:uFillTx/>
                <a:latin typeface="Montserrat" panose="00000500000000000000" pitchFamily="2" charset="-52"/>
              </a:defRPr>
            </a:lvl1pPr>
          </a:lstStyle>
          <a:p>
            <a:r>
              <a:rPr lang="ru-RU" sz="1200" dirty="0">
                <a:solidFill>
                  <a:srgbClr val="000000"/>
                </a:solidFill>
                <a:latin typeface="Montserrat SemiBold" panose="00000700000000000000" pitchFamily="2" charset="-52"/>
                <a:sym typeface="Montserrat Bold"/>
              </a:rPr>
              <a:t>70 </a:t>
            </a:r>
            <a:r>
              <a:rPr lang="ru-RU" sz="1200" dirty="0">
                <a:solidFill>
                  <a:srgbClr val="000000"/>
                </a:solidFill>
                <a:sym typeface="Montserrat Bold"/>
              </a:rPr>
              <a:t>в очном формате</a:t>
            </a:r>
          </a:p>
        </p:txBody>
      </p:sp>
      <p:sp>
        <p:nvSpPr>
          <p:cNvPr id="60" name="Type text here">
            <a:extLst>
              <a:ext uri="{FF2B5EF4-FFF2-40B4-BE49-F238E27FC236}">
                <a16:creationId xmlns:a16="http://schemas.microsoft.com/office/drawing/2014/main" id="{23DC7BF6-9C60-435E-9578-7E85FF45C655}"/>
              </a:ext>
            </a:extLst>
          </p:cNvPr>
          <p:cNvSpPr txBox="1"/>
          <p:nvPr/>
        </p:nvSpPr>
        <p:spPr>
          <a:xfrm>
            <a:off x="9602065" y="4350549"/>
            <a:ext cx="1774064" cy="10275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E9EEF3"/>
                </a:solidFill>
                <a:effectLst/>
                <a:uLnTx/>
                <a:uFillTx/>
                <a:latin typeface="Montserrat" panose="00000500000000000000" pitchFamily="2" charset="-52"/>
              </a:defRPr>
            </a:lvl1pPr>
          </a:lstStyle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Montserrat SemiBold" panose="00000700000000000000" pitchFamily="2" charset="-52"/>
                <a:sym typeface="Montserrat Bold"/>
              </a:rPr>
              <a:t>261 программа</a:t>
            </a:r>
            <a:r>
              <a:rPr lang="ru-RU" sz="1200" dirty="0">
                <a:solidFill>
                  <a:srgbClr val="000000"/>
                </a:solidFill>
                <a:sym typeface="Montserrat Bold"/>
              </a:rPr>
              <a:t> повышения квалификации</a:t>
            </a:r>
          </a:p>
        </p:txBody>
      </p:sp>
      <p:sp>
        <p:nvSpPr>
          <p:cNvPr id="61" name="Type text here">
            <a:extLst>
              <a:ext uri="{FF2B5EF4-FFF2-40B4-BE49-F238E27FC236}">
                <a16:creationId xmlns:a16="http://schemas.microsoft.com/office/drawing/2014/main" id="{9E4239CB-B4C8-4B83-A4A3-25DF8E4E64F2}"/>
              </a:ext>
            </a:extLst>
          </p:cNvPr>
          <p:cNvSpPr txBox="1"/>
          <p:nvPr/>
        </p:nvSpPr>
        <p:spPr>
          <a:xfrm>
            <a:off x="9601458" y="5408779"/>
            <a:ext cx="2418426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E9EEF3"/>
                </a:solidFill>
                <a:effectLst/>
                <a:uLnTx/>
                <a:uFillTx/>
                <a:latin typeface="Montserrat" panose="00000500000000000000" pitchFamily="2" charset="-52"/>
              </a:defRPr>
            </a:lvl1pPr>
          </a:lstStyle>
          <a:p>
            <a:r>
              <a:rPr lang="ru-RU" sz="1200" dirty="0">
                <a:solidFill>
                  <a:srgbClr val="000000"/>
                </a:solidFill>
                <a:latin typeface="Montserrat SemiBold" panose="00000700000000000000" pitchFamily="2" charset="-52"/>
                <a:sym typeface="Montserrat Bold"/>
              </a:rPr>
              <a:t>206 </a:t>
            </a:r>
            <a:r>
              <a:rPr lang="ru-RU" sz="1200" dirty="0">
                <a:solidFill>
                  <a:srgbClr val="000000"/>
                </a:solidFill>
                <a:sym typeface="Montserrat Bold"/>
              </a:rPr>
              <a:t>в очном формате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361A22B-E3AA-468F-A24F-73DBF8AB9288}"/>
              </a:ext>
            </a:extLst>
          </p:cNvPr>
          <p:cNvSpPr txBox="1"/>
          <p:nvPr/>
        </p:nvSpPr>
        <p:spPr>
          <a:xfrm>
            <a:off x="351557" y="948867"/>
            <a:ext cx="106992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15ACDA"/>
                </a:solidFill>
                <a:latin typeface="Montserrat" panose="00000500000000000000" pitchFamily="2" charset="-52"/>
              </a:rPr>
              <a:t>Высшая школа государственного управления</a:t>
            </a: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5D903DDD-AE6F-47E5-813F-639BB5A475F4}"/>
              </a:ext>
            </a:extLst>
          </p:cNvPr>
          <p:cNvCxnSpPr>
            <a:cxnSpLocks/>
          </p:cNvCxnSpPr>
          <p:nvPr/>
        </p:nvCxnSpPr>
        <p:spPr>
          <a:xfrm>
            <a:off x="5377921" y="3123530"/>
            <a:ext cx="0" cy="2160236"/>
          </a:xfrm>
          <a:prstGeom prst="line">
            <a:avLst/>
          </a:prstGeom>
          <a:ln w="12700">
            <a:solidFill>
              <a:srgbClr val="316792">
                <a:alpha val="44000"/>
              </a:srgb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96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">
            <a:extLst>
              <a:ext uri="{FF2B5EF4-FFF2-40B4-BE49-F238E27FC236}">
                <a16:creationId xmlns:a16="http://schemas.microsoft.com/office/drawing/2014/main" id="{45434D36-6A04-460B-93FD-463CD6C79148}"/>
              </a:ext>
            </a:extLst>
          </p:cNvPr>
          <p:cNvSpPr/>
          <p:nvPr/>
        </p:nvSpPr>
        <p:spPr>
          <a:xfrm>
            <a:off x="647468" y="2446064"/>
            <a:ext cx="4960614" cy="3710720"/>
          </a:xfrm>
          <a:prstGeom prst="roundRect">
            <a:avLst>
              <a:gd name="adj" fmla="val 0"/>
            </a:avLst>
          </a:prstGeom>
          <a:gradFill>
            <a:gsLst>
              <a:gs pos="66000">
                <a:srgbClr val="DBF1FD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tx1"/>
              </a:solidFill>
              <a:latin typeface="Aptos" panose="02110004020202020204"/>
              <a:sym typeface="Helvetica Neue Medium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5C29F8C-0800-4107-9E66-BDCF8253C24C}"/>
              </a:ext>
            </a:extLst>
          </p:cNvPr>
          <p:cNvSpPr/>
          <p:nvPr/>
        </p:nvSpPr>
        <p:spPr>
          <a:xfrm>
            <a:off x="647467" y="1775925"/>
            <a:ext cx="4906284" cy="560359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5000">
                <a:srgbClr val="DBF1FD">
                  <a:alpha val="31000"/>
                </a:srgbClr>
              </a:gs>
            </a:gsLst>
            <a:lin ang="2700000" scaled="1"/>
          </a:gradFill>
          <a:ln w="12700">
            <a:gradFill flip="none" rotWithShape="1">
              <a:gsLst>
                <a:gs pos="56000">
                  <a:schemeClr val="tx2">
                    <a:lumMod val="75000"/>
                  </a:schemeClr>
                </a:gs>
                <a:gs pos="17000">
                  <a:schemeClr val="bg1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F7DD46A-50C6-4D2C-B8FD-9F6F2FCEE7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20000"/>
          </a:bodyPr>
          <a:lstStyle/>
          <a:p>
            <a:fld id="{00000000-1234-1234-1234-123412341234}" type="slidenum">
              <a:rPr lang="ru" smtClean="0">
                <a:solidFill>
                  <a:schemeClr val="tx1"/>
                </a:solidFill>
              </a:rPr>
              <a:pPr/>
              <a:t>3</a:t>
            </a:fld>
            <a:endParaRPr lang="ru">
              <a:solidFill>
                <a:schemeClr val="tx1"/>
              </a:solidFill>
            </a:endParaRPr>
          </a:p>
        </p:txBody>
      </p:sp>
      <p:sp>
        <p:nvSpPr>
          <p:cNvPr id="6" name="Rounded Rectangle">
            <a:extLst>
              <a:ext uri="{FF2B5EF4-FFF2-40B4-BE49-F238E27FC236}">
                <a16:creationId xmlns:a16="http://schemas.microsoft.com/office/drawing/2014/main" id="{AF5D1F0D-A468-4C4E-8D18-08296711F47C}"/>
              </a:ext>
            </a:extLst>
          </p:cNvPr>
          <p:cNvSpPr/>
          <p:nvPr/>
        </p:nvSpPr>
        <p:spPr>
          <a:xfrm>
            <a:off x="6254898" y="2443824"/>
            <a:ext cx="5396958" cy="3712960"/>
          </a:xfrm>
          <a:prstGeom prst="roundRect">
            <a:avLst>
              <a:gd name="adj" fmla="val 0"/>
            </a:avLst>
          </a:prstGeom>
          <a:gradFill>
            <a:gsLst>
              <a:gs pos="66000">
                <a:srgbClr val="DBF1FD">
                  <a:alpha val="55000"/>
                </a:srgb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tx1"/>
              </a:solidFill>
              <a:latin typeface="Aptos" panose="02110004020202020204"/>
              <a:sym typeface="Helvetica Neue Mediu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A813FE-F956-42A8-9A10-3DFDCD815FBE}"/>
              </a:ext>
            </a:extLst>
          </p:cNvPr>
          <p:cNvSpPr txBox="1"/>
          <p:nvPr/>
        </p:nvSpPr>
        <p:spPr>
          <a:xfrm>
            <a:off x="938185" y="2822026"/>
            <a:ext cx="3164610" cy="978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srgbClr val="E9EEF3"/>
                </a:solidFill>
                <a:latin typeface="Montserrat" panose="00000500000000000000" pitchFamily="2" charset="-52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3200" dirty="0">
                <a:solidFill>
                  <a:srgbClr val="00A5D6"/>
                </a:solidFill>
                <a:latin typeface="Montserrat SemiBold" panose="00000700000000000000" pitchFamily="2" charset="-52"/>
              </a:rPr>
              <a:t>218 000+</a:t>
            </a:r>
            <a:r>
              <a:rPr lang="ru-RU" sz="3200" dirty="0">
                <a:solidFill>
                  <a:srgbClr val="00A5D6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Montserrat SemiBold" panose="00000700000000000000" pitchFamily="2" charset="-52"/>
              </a:rPr>
              <a:t>слушателей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0FF78B-C5B3-40D6-85CE-FF3904A16254}"/>
              </a:ext>
            </a:extLst>
          </p:cNvPr>
          <p:cNvSpPr txBox="1"/>
          <p:nvPr/>
        </p:nvSpPr>
        <p:spPr>
          <a:xfrm>
            <a:off x="938185" y="3793509"/>
            <a:ext cx="3986412" cy="2358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srgbClr val="E9EEF3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прошли обучение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BC7BB4-3D63-4E49-BFB1-295BD9762F3C}"/>
              </a:ext>
            </a:extLst>
          </p:cNvPr>
          <p:cNvSpPr txBox="1"/>
          <p:nvPr/>
        </p:nvSpPr>
        <p:spPr>
          <a:xfrm>
            <a:off x="938185" y="4511525"/>
            <a:ext cx="4088797" cy="978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srgbClr val="E9EEF3"/>
                </a:solidFill>
                <a:latin typeface="Montserrat" panose="00000500000000000000" pitchFamily="2" charset="-52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3200" dirty="0">
                <a:solidFill>
                  <a:srgbClr val="00A5D6"/>
                </a:solidFill>
                <a:latin typeface="Montserrat SemiBold" panose="00000700000000000000" pitchFamily="2" charset="-52"/>
              </a:rPr>
              <a:t>340 879+</a:t>
            </a:r>
            <a:r>
              <a:rPr lang="ru-RU" sz="3200" dirty="0">
                <a:solidFill>
                  <a:srgbClr val="00A5D6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Montserrat SemiBold" panose="00000700000000000000" pitchFamily="2" charset="-52"/>
              </a:rPr>
              <a:t>пользователей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191A98-9330-4C69-B32B-C45B343F303C}"/>
              </a:ext>
            </a:extLst>
          </p:cNvPr>
          <p:cNvSpPr txBox="1"/>
          <p:nvPr/>
        </p:nvSpPr>
        <p:spPr>
          <a:xfrm>
            <a:off x="938185" y="5515798"/>
            <a:ext cx="3797076" cy="2358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srgbClr val="BEC9DA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онлайн-платформы ВШГУ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375F05-8F48-4511-B5E2-A730DABA0DB1}"/>
              </a:ext>
            </a:extLst>
          </p:cNvPr>
          <p:cNvSpPr txBox="1"/>
          <p:nvPr/>
        </p:nvSpPr>
        <p:spPr bwMode="auto">
          <a:xfrm>
            <a:off x="938185" y="1806885"/>
            <a:ext cx="1520877" cy="5099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/>
                </a:solidFill>
                <a:latin typeface="Montserrat SemiBold" panose="00000700000000000000" pitchFamily="2" charset="-52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400" dirty="0">
                <a:solidFill>
                  <a:schemeClr val="tx1"/>
                </a:solidFill>
                <a:latin typeface="Aptos SemiBold" panose="020B0004020202020204" pitchFamily="34" charset="0"/>
              </a:rPr>
              <a:t>За 11 лет</a:t>
            </a:r>
            <a:endParaRPr sz="2400" dirty="0">
              <a:solidFill>
                <a:schemeClr val="tx1"/>
              </a:solidFill>
              <a:latin typeface="Aptos SemiBold" panose="020B00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8ECEEC9-DC63-4989-81BA-5924E8E5C292}"/>
              </a:ext>
            </a:extLst>
          </p:cNvPr>
          <p:cNvSpPr/>
          <p:nvPr/>
        </p:nvSpPr>
        <p:spPr>
          <a:xfrm>
            <a:off x="6496749" y="2747666"/>
            <a:ext cx="1862188" cy="805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rgbClr val="00A5D6"/>
                </a:solidFill>
                <a:latin typeface="Montserrat SemiBold" panose="00000700000000000000" pitchFamily="2" charset="-52"/>
              </a:rPr>
              <a:t>53 000+ </a:t>
            </a:r>
            <a:r>
              <a:rPr lang="ru-RU" sz="1000" dirty="0">
                <a:solidFill>
                  <a:schemeClr val="tx1"/>
                </a:solidFill>
                <a:latin typeface="Montserrat SemiBold" panose="00000700000000000000" pitchFamily="2" charset="-52"/>
              </a:rPr>
              <a:t>слушателей</a:t>
            </a:r>
          </a:p>
        </p:txBody>
      </p:sp>
      <p:sp>
        <p:nvSpPr>
          <p:cNvPr id="17" name="Type text here">
            <a:extLst>
              <a:ext uri="{FF2B5EF4-FFF2-40B4-BE49-F238E27FC236}">
                <a16:creationId xmlns:a16="http://schemas.microsoft.com/office/drawing/2014/main" id="{C771F11E-36E7-4F4B-A84B-04782508AB2D}"/>
              </a:ext>
            </a:extLst>
          </p:cNvPr>
          <p:cNvSpPr txBox="1"/>
          <p:nvPr/>
        </p:nvSpPr>
        <p:spPr>
          <a:xfrm>
            <a:off x="8649999" y="2733784"/>
            <a:ext cx="3243708" cy="2827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E9EEF3"/>
                </a:solidFill>
                <a:effectLst/>
                <a:uLnTx/>
                <a:uFillTx/>
                <a:latin typeface="Montserrat" panose="00000500000000000000" pitchFamily="2" charset="-52"/>
              </a:defRPr>
            </a:lvl1pPr>
          </a:lstStyle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Montserrat SemiBold" panose="00000700000000000000" pitchFamily="2" charset="-52"/>
                <a:sym typeface="Montserrat Bold"/>
              </a:rPr>
              <a:t>19 000 </a:t>
            </a:r>
            <a:r>
              <a:rPr lang="ru-RU" sz="1200" dirty="0">
                <a:solidFill>
                  <a:schemeClr val="tx1"/>
                </a:solidFill>
                <a:sym typeface="Montserrat Bold"/>
              </a:rPr>
              <a:t>госслужащие и гражданские</a:t>
            </a:r>
          </a:p>
        </p:txBody>
      </p:sp>
      <p:sp>
        <p:nvSpPr>
          <p:cNvPr id="18" name="Type text here">
            <a:extLst>
              <a:ext uri="{FF2B5EF4-FFF2-40B4-BE49-F238E27FC236}">
                <a16:creationId xmlns:a16="http://schemas.microsoft.com/office/drawing/2014/main" id="{2B5452D3-2E21-4090-9C44-A5A3472F1AB7}"/>
              </a:ext>
            </a:extLst>
          </p:cNvPr>
          <p:cNvSpPr txBox="1"/>
          <p:nvPr/>
        </p:nvSpPr>
        <p:spPr>
          <a:xfrm>
            <a:off x="8649998" y="3089790"/>
            <a:ext cx="3082909" cy="2827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E9EEF3"/>
                </a:solidFill>
                <a:effectLst/>
                <a:uLnTx/>
                <a:uFillTx/>
                <a:latin typeface="Montserrat" panose="00000500000000000000" pitchFamily="2" charset="-52"/>
              </a:defRPr>
            </a:lvl1pPr>
          </a:lstStyle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Montserrat SemiBold" panose="00000700000000000000" pitchFamily="2" charset="-52"/>
                <a:sym typeface="Montserrat Bold"/>
              </a:rPr>
              <a:t>10 000 </a:t>
            </a:r>
            <a:r>
              <a:rPr lang="ru-RU" sz="1200" dirty="0">
                <a:solidFill>
                  <a:schemeClr val="tx1"/>
                </a:solidFill>
                <a:sym typeface="Montserrat Bold"/>
              </a:rPr>
              <a:t>муниципальные служащие</a:t>
            </a:r>
          </a:p>
        </p:txBody>
      </p:sp>
      <p:sp>
        <p:nvSpPr>
          <p:cNvPr id="19" name="Type text here">
            <a:extLst>
              <a:ext uri="{FF2B5EF4-FFF2-40B4-BE49-F238E27FC236}">
                <a16:creationId xmlns:a16="http://schemas.microsoft.com/office/drawing/2014/main" id="{39AB53F0-8B86-47FE-AAFC-95EB1B38E34C}"/>
              </a:ext>
            </a:extLst>
          </p:cNvPr>
          <p:cNvSpPr txBox="1"/>
          <p:nvPr/>
        </p:nvSpPr>
        <p:spPr>
          <a:xfrm>
            <a:off x="8649998" y="3369186"/>
            <a:ext cx="2791847" cy="2827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E9EEF3"/>
                </a:solidFill>
                <a:effectLst/>
                <a:uLnTx/>
                <a:uFillTx/>
                <a:latin typeface="Montserrat" panose="00000500000000000000" pitchFamily="2" charset="-52"/>
              </a:defRPr>
            </a:lvl1pPr>
          </a:lstStyle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Montserrat SemiBold" panose="00000700000000000000" pitchFamily="2" charset="-52"/>
                <a:sym typeface="Montserrat Bold"/>
              </a:rPr>
              <a:t>22 000 </a:t>
            </a:r>
            <a:r>
              <a:rPr lang="ru-RU" sz="1200" dirty="0">
                <a:solidFill>
                  <a:schemeClr val="tx1"/>
                </a:solidFill>
                <a:sym typeface="Montserrat Bold"/>
              </a:rPr>
              <a:t>иные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EA64323-462F-4E0D-9A7E-F78DBE119D0F}"/>
              </a:ext>
            </a:extLst>
          </p:cNvPr>
          <p:cNvSpPr/>
          <p:nvPr/>
        </p:nvSpPr>
        <p:spPr>
          <a:xfrm>
            <a:off x="6496748" y="5145620"/>
            <a:ext cx="4508291" cy="453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rgbClr val="00A5D6"/>
                </a:solidFill>
                <a:latin typeface="Montserrat SemiBold" panose="00000700000000000000" pitchFamily="2" charset="-52"/>
              </a:rPr>
              <a:t>127 224 </a:t>
            </a:r>
            <a:br>
              <a:rPr lang="ru-RU" sz="2800" dirty="0">
                <a:solidFill>
                  <a:srgbClr val="00A5D6"/>
                </a:solidFill>
                <a:latin typeface="Montserrat SemiBold" panose="00000700000000000000" pitchFamily="2" charset="-52"/>
              </a:rPr>
            </a:br>
            <a:r>
              <a:rPr lang="ru-RU" dirty="0">
                <a:solidFill>
                  <a:schemeClr val="tx1"/>
                </a:solidFill>
                <a:latin typeface="Montserrat SemiBold" panose="00000700000000000000" pitchFamily="2" charset="-52"/>
              </a:rPr>
              <a:t>новых пользователя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C72CBE3-19F0-4D53-96D3-270D76095C6F}"/>
              </a:ext>
            </a:extLst>
          </p:cNvPr>
          <p:cNvSpPr/>
          <p:nvPr/>
        </p:nvSpPr>
        <p:spPr>
          <a:xfrm>
            <a:off x="6496748" y="3760477"/>
            <a:ext cx="2061594" cy="1149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rgbClr val="00A5D6"/>
                </a:solidFill>
                <a:latin typeface="Montserrat SemiBold" panose="00000700000000000000" pitchFamily="2" charset="-52"/>
              </a:rPr>
              <a:t>54 800+ </a:t>
            </a:r>
            <a:r>
              <a:rPr lang="ru-RU" dirty="0">
                <a:solidFill>
                  <a:schemeClr val="tx1"/>
                </a:solidFill>
                <a:latin typeface="Montserrat SemiBold" panose="00000700000000000000" pitchFamily="2" charset="-52"/>
              </a:rPr>
              <a:t>человек</a:t>
            </a:r>
          </a:p>
          <a:p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прошли личностно-профессиональную диагностику</a:t>
            </a:r>
          </a:p>
        </p:txBody>
      </p:sp>
      <p:sp>
        <p:nvSpPr>
          <p:cNvPr id="23" name="Type text here">
            <a:extLst>
              <a:ext uri="{FF2B5EF4-FFF2-40B4-BE49-F238E27FC236}">
                <a16:creationId xmlns:a16="http://schemas.microsoft.com/office/drawing/2014/main" id="{C161F022-AA87-43CD-9820-FC126908182D}"/>
              </a:ext>
            </a:extLst>
          </p:cNvPr>
          <p:cNvSpPr txBox="1"/>
          <p:nvPr/>
        </p:nvSpPr>
        <p:spPr>
          <a:xfrm>
            <a:off x="8605849" y="3770591"/>
            <a:ext cx="2792362" cy="4858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E9EEF3"/>
                </a:solidFill>
                <a:effectLst/>
                <a:uLnTx/>
                <a:uFillTx/>
                <a:latin typeface="Montserrat" panose="00000500000000000000" pitchFamily="2" charset="-52"/>
              </a:defRPr>
            </a:lvl1pPr>
          </a:lstStyle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Montserrat SemiBold" panose="00000700000000000000" pitchFamily="2" charset="-52"/>
                <a:sym typeface="Montserrat Bold"/>
              </a:rPr>
              <a:t>43 </a:t>
            </a:r>
            <a:r>
              <a:rPr lang="ru-RU" sz="1200" dirty="0">
                <a:solidFill>
                  <a:schemeClr val="tx1"/>
                </a:solidFill>
                <a:sym typeface="Montserrat Bold"/>
              </a:rPr>
              <a:t>проектов оценки управленческих кадров</a:t>
            </a:r>
          </a:p>
        </p:txBody>
      </p:sp>
      <p:sp>
        <p:nvSpPr>
          <p:cNvPr id="24" name="Type text here">
            <a:extLst>
              <a:ext uri="{FF2B5EF4-FFF2-40B4-BE49-F238E27FC236}">
                <a16:creationId xmlns:a16="http://schemas.microsoft.com/office/drawing/2014/main" id="{3CD01A5F-7BCD-4E3D-8844-33BC6ABB06CF}"/>
              </a:ext>
            </a:extLst>
          </p:cNvPr>
          <p:cNvSpPr txBox="1"/>
          <p:nvPr/>
        </p:nvSpPr>
        <p:spPr>
          <a:xfrm>
            <a:off x="8590925" y="4256430"/>
            <a:ext cx="2791847" cy="89210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E9EEF3"/>
                </a:solidFill>
                <a:effectLst/>
                <a:uLnTx/>
                <a:uFillTx/>
                <a:latin typeface="Montserrat" panose="00000500000000000000" pitchFamily="2" charset="-52"/>
              </a:defRPr>
            </a:lvl1pPr>
          </a:lstStyle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Montserrat SemiBold" panose="00000700000000000000" pitchFamily="2" charset="-52"/>
                <a:sym typeface="Montserrat Bold"/>
              </a:rPr>
              <a:t>200 000 </a:t>
            </a:r>
            <a:r>
              <a:rPr lang="ru-RU" sz="1200" dirty="0">
                <a:solidFill>
                  <a:schemeClr val="tx1"/>
                </a:solidFill>
                <a:sym typeface="Montserrat Bold"/>
              </a:rPr>
              <a:t>человек </a:t>
            </a:r>
            <a:r>
              <a:rPr lang="ru-RU" sz="1200" dirty="0">
                <a:solidFill>
                  <a:schemeClr val="tx1"/>
                </a:solidFill>
              </a:rPr>
              <a:t>—</a:t>
            </a:r>
            <a:r>
              <a:rPr lang="ru-RU" sz="1200" dirty="0">
                <a:solidFill>
                  <a:schemeClr val="tx1"/>
                </a:solidFill>
                <a:sym typeface="Montserrat Bold"/>
              </a:rPr>
              <a:t> база данных участников тестирования</a:t>
            </a:r>
            <a:br>
              <a:rPr lang="ru-RU" sz="1200" dirty="0">
                <a:solidFill>
                  <a:schemeClr val="tx1"/>
                </a:solidFill>
                <a:sym typeface="Montserrat Bold"/>
              </a:rPr>
            </a:br>
            <a:r>
              <a:rPr lang="ru-RU" sz="1200" dirty="0">
                <a:solidFill>
                  <a:schemeClr val="tx1"/>
                </a:solidFill>
              </a:rPr>
              <a:t>за 10 лет на основе единого методологического подхода</a:t>
            </a:r>
            <a:endParaRPr lang="ru-RU" sz="1200" dirty="0">
              <a:solidFill>
                <a:schemeClr val="tx1"/>
              </a:solidFill>
              <a:sym typeface="Montserrat Bold"/>
            </a:endParaRPr>
          </a:p>
        </p:txBody>
      </p:sp>
      <p:sp>
        <p:nvSpPr>
          <p:cNvPr id="26" name="Type text here">
            <a:extLst>
              <a:ext uri="{FF2B5EF4-FFF2-40B4-BE49-F238E27FC236}">
                <a16:creationId xmlns:a16="http://schemas.microsoft.com/office/drawing/2014/main" id="{2B4A1AAB-3436-48C6-B31E-F2E407515995}"/>
              </a:ext>
            </a:extLst>
          </p:cNvPr>
          <p:cNvSpPr txBox="1"/>
          <p:nvPr/>
        </p:nvSpPr>
        <p:spPr>
          <a:xfrm>
            <a:off x="6480493" y="5634373"/>
            <a:ext cx="4365135" cy="26680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E9EEF3"/>
                </a:solidFill>
                <a:effectLst/>
                <a:uLnTx/>
                <a:uFillTx/>
                <a:latin typeface="Montserrat" panose="00000500000000000000" pitchFamily="2" charset="-52"/>
              </a:defRPr>
            </a:lvl1pPr>
          </a:lstStyle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altLang="ru-RU" sz="1100" dirty="0">
                <a:solidFill>
                  <a:schemeClr val="tx1"/>
                </a:solidFill>
              </a:rPr>
              <a:t>онлайн-платформы ВШГУ Президентской академии</a:t>
            </a:r>
            <a:endParaRPr lang="ru-RU" sz="1100" dirty="0">
              <a:solidFill>
                <a:schemeClr val="tx1"/>
              </a:solidFill>
              <a:sym typeface="Montserrat Bold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5F0FB7-0381-4B22-9F73-F7C95AE06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898" y="1779480"/>
            <a:ext cx="5396958" cy="585267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5000">
                <a:schemeClr val="bg1"/>
              </a:gs>
            </a:gsLst>
            <a:lin ang="2700000" scaled="1"/>
          </a:gradFill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346151-25AC-4FF6-B03E-6187C982A52D}"/>
              </a:ext>
            </a:extLst>
          </p:cNvPr>
          <p:cNvSpPr txBox="1"/>
          <p:nvPr/>
        </p:nvSpPr>
        <p:spPr bwMode="auto">
          <a:xfrm>
            <a:off x="6588404" y="1815349"/>
            <a:ext cx="1969939" cy="5099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/>
                </a:solidFill>
                <a:latin typeface="Montserrat SemiBold" panose="00000700000000000000" pitchFamily="2" charset="-52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400" dirty="0">
                <a:solidFill>
                  <a:schemeClr val="tx1"/>
                </a:solidFill>
                <a:latin typeface="Aptos SemiBold" panose="020B0004020202020204" pitchFamily="34" charset="0"/>
              </a:rPr>
              <a:t>В 2025 году</a:t>
            </a:r>
            <a:endParaRPr sz="2400" dirty="0">
              <a:solidFill>
                <a:schemeClr val="tx1"/>
              </a:solidFill>
              <a:latin typeface="Aptos SemiBold" panose="020B00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9509EF-6B86-4C1D-9BA7-B1EEB1A85B9E}"/>
              </a:ext>
            </a:extLst>
          </p:cNvPr>
          <p:cNvSpPr txBox="1"/>
          <p:nvPr/>
        </p:nvSpPr>
        <p:spPr>
          <a:xfrm>
            <a:off x="305773" y="1014534"/>
            <a:ext cx="106992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15ACDA"/>
                </a:solidFill>
                <a:latin typeface="Montserrat" panose="00000500000000000000" pitchFamily="2" charset="-52"/>
              </a:rPr>
              <a:t>Высшая школа государственного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125363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B33274E-0A21-47E8-826C-0EB8BD1C96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20000"/>
          </a:bodyPr>
          <a:lstStyle/>
          <a:p>
            <a:fld id="{00000000-1234-1234-1234-123412341234}" type="slidenum">
              <a:rPr lang="ru" smtClean="0"/>
              <a:pPr/>
              <a:t>4</a:t>
            </a:fld>
            <a:endParaRPr lang="ru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4AAB8BE9-CC70-4D59-B46B-078F303FEE21}"/>
              </a:ext>
            </a:extLst>
          </p:cNvPr>
          <p:cNvSpPr/>
          <p:nvPr/>
        </p:nvSpPr>
        <p:spPr>
          <a:xfrm>
            <a:off x="808101" y="1046988"/>
            <a:ext cx="96926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A5D6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Мир обучения взрослых вошёл в эпоху непрерывной перенастройки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A5D6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ADE6EAD9-7F62-474A-AF9D-548B6AC89945}"/>
              </a:ext>
            </a:extLst>
          </p:cNvPr>
          <p:cNvSpPr/>
          <p:nvPr/>
        </p:nvSpPr>
        <p:spPr>
          <a:xfrm>
            <a:off x="659892" y="2286000"/>
            <a:ext cx="2148840" cy="1783080"/>
          </a:xfrm>
          <a:prstGeom prst="roundRect">
            <a:avLst/>
          </a:prstGeom>
          <a:gradFill flip="none" rotWithShape="1">
            <a:gsLst>
              <a:gs pos="50000">
                <a:srgbClr val="DBF1FD">
                  <a:alpha val="6000"/>
                </a:srgbClr>
              </a:gs>
              <a:gs pos="0">
                <a:srgbClr val="00A5D6">
                  <a:alpha val="4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>
            <a:gradFill>
              <a:gsLst>
                <a:gs pos="0">
                  <a:srgbClr val="00A5D6">
                    <a:alpha val="61000"/>
                  </a:srgbClr>
                </a:gs>
                <a:gs pos="100000">
                  <a:srgbClr val="DBF1FD">
                    <a:alpha val="51000"/>
                  </a:srgbClr>
                </a:gs>
              </a:gsLst>
              <a:lin ang="5400000" scaled="1"/>
            </a:gradFill>
            <a:prstDash val="solid"/>
          </a:ln>
        </p:spPr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0905B164-2D82-471B-A54A-A9028C559033}"/>
              </a:ext>
            </a:extLst>
          </p:cNvPr>
          <p:cNvSpPr/>
          <p:nvPr/>
        </p:nvSpPr>
        <p:spPr>
          <a:xfrm>
            <a:off x="824484" y="2450592"/>
            <a:ext cx="181965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A5D6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39%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ACAD5E13-DAA3-4A40-B24B-6E4EA71F86F8}"/>
              </a:ext>
            </a:extLst>
          </p:cNvPr>
          <p:cNvSpPr/>
          <p:nvPr/>
        </p:nvSpPr>
        <p:spPr>
          <a:xfrm>
            <a:off x="824484" y="2944368"/>
            <a:ext cx="181965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изменение ключевых навыков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4A5E4A87-3A20-410D-AB66-BF8E140E4076}"/>
              </a:ext>
            </a:extLst>
          </p:cNvPr>
          <p:cNvSpPr/>
          <p:nvPr/>
        </p:nvSpPr>
        <p:spPr>
          <a:xfrm>
            <a:off x="824484" y="3328416"/>
            <a:ext cx="1819656" cy="6126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3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 оценке WEF, к 2030 году изменится 39% core skills работников.</a:t>
            </a:r>
            <a:endParaRPr kumimoji="0" lang="en-US" sz="103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6528C454-CF43-43F9-94C5-F3018CFDB96E}"/>
              </a:ext>
            </a:extLst>
          </p:cNvPr>
          <p:cNvSpPr/>
          <p:nvPr/>
        </p:nvSpPr>
        <p:spPr>
          <a:xfrm>
            <a:off x="2973324" y="2286000"/>
            <a:ext cx="2148840" cy="1783080"/>
          </a:xfrm>
          <a:prstGeom prst="roundRect">
            <a:avLst/>
          </a:prstGeom>
          <a:gradFill flip="none" rotWithShape="1">
            <a:gsLst>
              <a:gs pos="50000">
                <a:srgbClr val="DBF1FD">
                  <a:alpha val="60000"/>
                </a:srgbClr>
              </a:gs>
              <a:gs pos="0">
                <a:srgbClr val="00A5D6">
                  <a:alpha val="0"/>
                </a:srgbClr>
              </a:gs>
            </a:gsLst>
            <a:lin ang="14400000" scaled="0"/>
            <a:tileRect/>
          </a:gradFill>
          <a:ln w="12700">
            <a:gradFill>
              <a:gsLst>
                <a:gs pos="0">
                  <a:srgbClr val="00A5D6">
                    <a:alpha val="61000"/>
                  </a:srgbClr>
                </a:gs>
                <a:gs pos="100000">
                  <a:srgbClr val="DBF1FD">
                    <a:alpha val="51000"/>
                  </a:srgbClr>
                </a:gs>
              </a:gsLst>
              <a:lin ang="5400000" scaled="1"/>
            </a:gradFill>
            <a:prstDash val="solid"/>
          </a:ln>
        </p:spPr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8BD27B8F-9D3C-4CA1-9362-E43271F05029}"/>
              </a:ext>
            </a:extLst>
          </p:cNvPr>
          <p:cNvSpPr/>
          <p:nvPr/>
        </p:nvSpPr>
        <p:spPr>
          <a:xfrm>
            <a:off x="3137916" y="2450592"/>
            <a:ext cx="181965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2144A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22%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05FD8F97-CFA2-4D5D-BE15-749E6DA524E2}"/>
              </a:ext>
            </a:extLst>
          </p:cNvPr>
          <p:cNvSpPr/>
          <p:nvPr/>
        </p:nvSpPr>
        <p:spPr>
          <a:xfrm>
            <a:off x="3137916" y="2944368"/>
            <a:ext cx="181965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job disruption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532548D4-5B9B-4409-A568-B8910536E9EF}"/>
              </a:ext>
            </a:extLst>
          </p:cNvPr>
          <p:cNvSpPr/>
          <p:nvPr/>
        </p:nvSpPr>
        <p:spPr>
          <a:xfrm>
            <a:off x="3137916" y="3328416"/>
            <a:ext cx="1819656" cy="6126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3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Технологии и новая экономика меняют работу быстрее, чем традиционные системы обучения.</a:t>
            </a:r>
            <a:endParaRPr kumimoji="0" lang="en-US" sz="103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32D8A2F8-DB39-4F01-A43D-2A14AADDF034}"/>
              </a:ext>
            </a:extLst>
          </p:cNvPr>
          <p:cNvSpPr/>
          <p:nvPr/>
        </p:nvSpPr>
        <p:spPr>
          <a:xfrm>
            <a:off x="5286756" y="2286000"/>
            <a:ext cx="2148840" cy="1783080"/>
          </a:xfrm>
          <a:prstGeom prst="roundRect">
            <a:avLst/>
          </a:prstGeom>
          <a:gradFill flip="none" rotWithShape="1">
            <a:gsLst>
              <a:gs pos="50000">
                <a:srgbClr val="DBF1FD">
                  <a:alpha val="51000"/>
                </a:srgbClr>
              </a:gs>
              <a:gs pos="0">
                <a:srgbClr val="00A5D6">
                  <a:alpha val="14000"/>
                </a:srgbClr>
              </a:gs>
            </a:gsLst>
            <a:lin ang="14400000" scaled="0"/>
            <a:tileRect/>
          </a:gradFill>
          <a:ln w="12700">
            <a:gradFill>
              <a:gsLst>
                <a:gs pos="0">
                  <a:srgbClr val="00A5D6">
                    <a:alpha val="61000"/>
                  </a:srgbClr>
                </a:gs>
                <a:gs pos="100000">
                  <a:srgbClr val="DBF1FD">
                    <a:alpha val="51000"/>
                  </a:srgbClr>
                </a:gs>
              </a:gsLst>
              <a:lin ang="5400000" scaled="1"/>
            </a:gradFill>
            <a:prstDash val="solid"/>
          </a:ln>
        </p:spPr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9A7AC976-9C23-4387-B3AB-2FED623ACBD0}"/>
              </a:ext>
            </a:extLst>
          </p:cNvPr>
          <p:cNvSpPr/>
          <p:nvPr/>
        </p:nvSpPr>
        <p:spPr>
          <a:xfrm>
            <a:off x="5451348" y="2450592"/>
            <a:ext cx="181965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A5D6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AI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AD4F9747-A047-4E7C-A477-B590E1FA623C}"/>
              </a:ext>
            </a:extLst>
          </p:cNvPr>
          <p:cNvSpPr/>
          <p:nvPr/>
        </p:nvSpPr>
        <p:spPr>
          <a:xfrm>
            <a:off x="5451348" y="2944368"/>
            <a:ext cx="181965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новая базовая грамотность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25C63008-F510-4C5A-8E42-574C0395EDC4}"/>
              </a:ext>
            </a:extLst>
          </p:cNvPr>
          <p:cNvSpPr/>
          <p:nvPr/>
        </p:nvSpPr>
        <p:spPr>
          <a:xfrm>
            <a:off x="5451348" y="3328416"/>
            <a:ext cx="1819656" cy="6126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3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Генеративный ИИ становится фоном для большинства профессий.</a:t>
            </a:r>
            <a:endParaRPr kumimoji="0" lang="en-US" sz="103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A1855BC6-2BEC-4764-A68C-B2BA84AC0073}"/>
              </a:ext>
            </a:extLst>
          </p:cNvPr>
          <p:cNvSpPr/>
          <p:nvPr/>
        </p:nvSpPr>
        <p:spPr>
          <a:xfrm>
            <a:off x="7600188" y="2286000"/>
            <a:ext cx="2148840" cy="1783080"/>
          </a:xfrm>
          <a:prstGeom prst="roundRect">
            <a:avLst/>
          </a:prstGeom>
          <a:gradFill flip="none" rotWithShape="1">
            <a:gsLst>
              <a:gs pos="50000">
                <a:srgbClr val="DBF1FD">
                  <a:alpha val="51000"/>
                </a:srgbClr>
              </a:gs>
              <a:gs pos="0">
                <a:srgbClr val="00A5D6">
                  <a:alpha val="14000"/>
                </a:srgbClr>
              </a:gs>
            </a:gsLst>
            <a:lin ang="14400000" scaled="0"/>
            <a:tileRect/>
          </a:gradFill>
          <a:ln w="12700">
            <a:gradFill>
              <a:gsLst>
                <a:gs pos="0">
                  <a:srgbClr val="00A5D6">
                    <a:alpha val="61000"/>
                  </a:srgbClr>
                </a:gs>
                <a:gs pos="100000">
                  <a:srgbClr val="DBF1FD">
                    <a:alpha val="51000"/>
                  </a:srgbClr>
                </a:gs>
              </a:gsLst>
              <a:lin ang="5400000" scaled="1"/>
            </a:gradFill>
            <a:prstDash val="solid"/>
          </a:ln>
        </p:spPr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50AD59EF-CEDB-47C7-889A-D5ACB50EE964}"/>
              </a:ext>
            </a:extLst>
          </p:cNvPr>
          <p:cNvSpPr/>
          <p:nvPr/>
        </p:nvSpPr>
        <p:spPr>
          <a:xfrm>
            <a:off x="7764780" y="2450592"/>
            <a:ext cx="181965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A5D6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skills-first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Text 17">
            <a:extLst>
              <a:ext uri="{FF2B5EF4-FFF2-40B4-BE49-F238E27FC236}">
                <a16:creationId xmlns:a16="http://schemas.microsoft.com/office/drawing/2014/main" id="{71A7D937-CFCA-42B6-AEF4-45BF040976D9}"/>
              </a:ext>
            </a:extLst>
          </p:cNvPr>
          <p:cNvSpPr/>
          <p:nvPr/>
        </p:nvSpPr>
        <p:spPr>
          <a:xfrm>
            <a:off x="7764780" y="2944368"/>
            <a:ext cx="181965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сдвиг к навыкам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Text 18">
            <a:extLst>
              <a:ext uri="{FF2B5EF4-FFF2-40B4-BE49-F238E27FC236}">
                <a16:creationId xmlns:a16="http://schemas.microsoft.com/office/drawing/2014/main" id="{17702179-5B0A-4D96-B837-7E2AC1EA30CF}"/>
              </a:ext>
            </a:extLst>
          </p:cNvPr>
          <p:cNvSpPr/>
          <p:nvPr/>
        </p:nvSpPr>
        <p:spPr>
          <a:xfrm>
            <a:off x="7764780" y="3328416"/>
            <a:ext cx="1819656" cy="6126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3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Оценивается не диплом сам по себе, а способность решать актуальные задачи.</a:t>
            </a:r>
            <a:endParaRPr kumimoji="0" lang="en-US" sz="103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1" name="Shape 19">
            <a:extLst>
              <a:ext uri="{FF2B5EF4-FFF2-40B4-BE49-F238E27FC236}">
                <a16:creationId xmlns:a16="http://schemas.microsoft.com/office/drawing/2014/main" id="{7344F8C0-38BB-492A-8E61-572BF8553E02}"/>
              </a:ext>
            </a:extLst>
          </p:cNvPr>
          <p:cNvSpPr/>
          <p:nvPr/>
        </p:nvSpPr>
        <p:spPr>
          <a:xfrm>
            <a:off x="9913620" y="2286000"/>
            <a:ext cx="1618488" cy="1783080"/>
          </a:xfrm>
          <a:prstGeom prst="roundRect">
            <a:avLst/>
          </a:prstGeom>
          <a:gradFill flip="none" rotWithShape="1">
            <a:gsLst>
              <a:gs pos="50000">
                <a:srgbClr val="DBF1FD">
                  <a:alpha val="51000"/>
                </a:srgbClr>
              </a:gs>
              <a:gs pos="0">
                <a:srgbClr val="00A5D6">
                  <a:alpha val="14000"/>
                </a:srgbClr>
              </a:gs>
            </a:gsLst>
            <a:lin ang="14400000" scaled="0"/>
            <a:tileRect/>
          </a:gradFill>
          <a:ln w="12700">
            <a:gradFill>
              <a:gsLst>
                <a:gs pos="0">
                  <a:srgbClr val="00A5D6">
                    <a:alpha val="61000"/>
                  </a:srgbClr>
                </a:gs>
                <a:gs pos="100000">
                  <a:srgbClr val="DBF1FD">
                    <a:alpha val="51000"/>
                  </a:srgbClr>
                </a:gs>
              </a:gsLst>
              <a:lin ang="5400000" scaled="1"/>
            </a:gradFill>
            <a:prstDash val="solid"/>
          </a:ln>
        </p:spPr>
      </p:sp>
      <p:sp>
        <p:nvSpPr>
          <p:cNvPr id="22" name="Text 20">
            <a:extLst>
              <a:ext uri="{FF2B5EF4-FFF2-40B4-BE49-F238E27FC236}">
                <a16:creationId xmlns:a16="http://schemas.microsoft.com/office/drawing/2014/main" id="{4A9A03AE-0DA7-4956-B6A4-0549B0C75E47}"/>
              </a:ext>
            </a:extLst>
          </p:cNvPr>
          <p:cNvSpPr/>
          <p:nvPr/>
        </p:nvSpPr>
        <p:spPr>
          <a:xfrm>
            <a:off x="10078212" y="2450592"/>
            <a:ext cx="128930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A5D6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24/7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Text 21">
            <a:extLst>
              <a:ext uri="{FF2B5EF4-FFF2-40B4-BE49-F238E27FC236}">
                <a16:creationId xmlns:a16="http://schemas.microsoft.com/office/drawing/2014/main" id="{D3E70531-814E-4189-A00F-2C4807E24B8A}"/>
              </a:ext>
            </a:extLst>
          </p:cNvPr>
          <p:cNvSpPr/>
          <p:nvPr/>
        </p:nvSpPr>
        <p:spPr>
          <a:xfrm>
            <a:off x="10078212" y="2944368"/>
            <a:ext cx="128930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lifelong learning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Text 22">
            <a:extLst>
              <a:ext uri="{FF2B5EF4-FFF2-40B4-BE49-F238E27FC236}">
                <a16:creationId xmlns:a16="http://schemas.microsoft.com/office/drawing/2014/main" id="{316FE8CB-CFF1-46E3-9E42-1B254703474E}"/>
              </a:ext>
            </a:extLst>
          </p:cNvPr>
          <p:cNvSpPr/>
          <p:nvPr/>
        </p:nvSpPr>
        <p:spPr>
          <a:xfrm>
            <a:off x="10078212" y="3328416"/>
            <a:ext cx="1289304" cy="6126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3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Учёба перестаёт быть разовым событием.</a:t>
            </a:r>
            <a:endParaRPr kumimoji="0" lang="en-US" sz="103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Shape 23">
            <a:extLst>
              <a:ext uri="{FF2B5EF4-FFF2-40B4-BE49-F238E27FC236}">
                <a16:creationId xmlns:a16="http://schemas.microsoft.com/office/drawing/2014/main" id="{389F0DC9-325F-471E-9472-7029AFCA0CA5}"/>
              </a:ext>
            </a:extLst>
          </p:cNvPr>
          <p:cNvSpPr/>
          <p:nvPr/>
        </p:nvSpPr>
        <p:spPr>
          <a:xfrm>
            <a:off x="659892" y="4434840"/>
            <a:ext cx="3429000" cy="2011680"/>
          </a:xfrm>
          <a:prstGeom prst="roundRect">
            <a:avLst/>
          </a:prstGeom>
          <a:gradFill flip="none" rotWithShape="1">
            <a:gsLst>
              <a:gs pos="50000">
                <a:srgbClr val="DBF1FD">
                  <a:alpha val="51000"/>
                </a:srgbClr>
              </a:gs>
              <a:gs pos="0">
                <a:srgbClr val="00A5D6">
                  <a:alpha val="14000"/>
                </a:srgbClr>
              </a:gs>
            </a:gsLst>
            <a:lin ang="14400000" scaled="0"/>
            <a:tileRect/>
          </a:gradFill>
          <a:ln w="12700">
            <a:gradFill>
              <a:gsLst>
                <a:gs pos="0">
                  <a:srgbClr val="00A5D6">
                    <a:alpha val="61000"/>
                  </a:srgbClr>
                </a:gs>
                <a:gs pos="100000">
                  <a:srgbClr val="DBF1FD">
                    <a:alpha val="51000"/>
                  </a:srgbClr>
                </a:gs>
              </a:gsLst>
              <a:lin ang="5400000" scaled="1"/>
            </a:gradFill>
            <a:prstDash val="solid"/>
          </a:ln>
        </p:spPr>
      </p:sp>
      <p:sp>
        <p:nvSpPr>
          <p:cNvPr id="26" name="Text 24">
            <a:extLst>
              <a:ext uri="{FF2B5EF4-FFF2-40B4-BE49-F238E27FC236}">
                <a16:creationId xmlns:a16="http://schemas.microsoft.com/office/drawing/2014/main" id="{D32B0D0C-DD7C-40D4-87EB-A058559C085F}"/>
              </a:ext>
            </a:extLst>
          </p:cNvPr>
          <p:cNvSpPr/>
          <p:nvPr/>
        </p:nvSpPr>
        <p:spPr>
          <a:xfrm>
            <a:off x="824484" y="4636008"/>
            <a:ext cx="309981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Гибкие карьеры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7" name="Text 25">
            <a:extLst>
              <a:ext uri="{FF2B5EF4-FFF2-40B4-BE49-F238E27FC236}">
                <a16:creationId xmlns:a16="http://schemas.microsoft.com/office/drawing/2014/main" id="{BFBB2795-952C-4C7F-A368-ADE4F7979E78}"/>
              </a:ext>
            </a:extLst>
          </p:cNvPr>
          <p:cNvSpPr/>
          <p:nvPr/>
        </p:nvSpPr>
        <p:spPr>
          <a:xfrm>
            <a:off x="824484" y="5120640"/>
            <a:ext cx="3099816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Взрослый всё чаще учится на фоне смены ролей, команд, технологий и траекторий.</a:t>
            </a:r>
            <a:endParaRPr kumimoji="0" lang="en-US" sz="116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8" name="Shape 26">
            <a:extLst>
              <a:ext uri="{FF2B5EF4-FFF2-40B4-BE49-F238E27FC236}">
                <a16:creationId xmlns:a16="http://schemas.microsoft.com/office/drawing/2014/main" id="{357F67F2-FD4E-4246-83BE-AF5BBD3D5CDC}"/>
              </a:ext>
            </a:extLst>
          </p:cNvPr>
          <p:cNvSpPr/>
          <p:nvPr/>
        </p:nvSpPr>
        <p:spPr>
          <a:xfrm>
            <a:off x="4381500" y="4434840"/>
            <a:ext cx="3429000" cy="2011680"/>
          </a:xfrm>
          <a:prstGeom prst="roundRect">
            <a:avLst/>
          </a:prstGeom>
          <a:gradFill flip="none" rotWithShape="1">
            <a:gsLst>
              <a:gs pos="50000">
                <a:srgbClr val="DBF1FD">
                  <a:alpha val="51000"/>
                </a:srgbClr>
              </a:gs>
              <a:gs pos="0">
                <a:srgbClr val="00A5D6">
                  <a:alpha val="14000"/>
                </a:srgbClr>
              </a:gs>
            </a:gsLst>
            <a:lin ang="14400000" scaled="0"/>
            <a:tileRect/>
          </a:gradFill>
          <a:ln w="12700">
            <a:gradFill>
              <a:gsLst>
                <a:gs pos="0">
                  <a:srgbClr val="00A5D6">
                    <a:alpha val="61000"/>
                  </a:srgbClr>
                </a:gs>
                <a:gs pos="100000">
                  <a:srgbClr val="DBF1FD">
                    <a:alpha val="51000"/>
                  </a:srgbClr>
                </a:gs>
              </a:gsLst>
              <a:lin ang="5400000" scaled="1"/>
            </a:gradFill>
            <a:prstDash val="solid"/>
          </a:ln>
        </p:spPr>
      </p:sp>
      <p:sp>
        <p:nvSpPr>
          <p:cNvPr id="29" name="Text 27">
            <a:extLst>
              <a:ext uri="{FF2B5EF4-FFF2-40B4-BE49-F238E27FC236}">
                <a16:creationId xmlns:a16="http://schemas.microsoft.com/office/drawing/2014/main" id="{7CCD85A8-6E06-4B16-B6AE-1E39E36122EE}"/>
              </a:ext>
            </a:extLst>
          </p:cNvPr>
          <p:cNvSpPr/>
          <p:nvPr/>
        </p:nvSpPr>
        <p:spPr>
          <a:xfrm>
            <a:off x="4546092" y="4636008"/>
            <a:ext cx="309981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Конкуренция за таланты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0" name="Text 28">
            <a:extLst>
              <a:ext uri="{FF2B5EF4-FFF2-40B4-BE49-F238E27FC236}">
                <a16:creationId xmlns:a16="http://schemas.microsoft.com/office/drawing/2014/main" id="{644BEE0D-A1A6-49BE-AA94-FE6619D2353D}"/>
              </a:ext>
            </a:extLst>
          </p:cNvPr>
          <p:cNvSpPr/>
          <p:nvPr/>
        </p:nvSpPr>
        <p:spPr>
          <a:xfrm>
            <a:off x="4546092" y="5120640"/>
            <a:ext cx="3099816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Развитие становится инструментом удержания, продуктивности и внутренней мобильности.</a:t>
            </a:r>
            <a:endParaRPr kumimoji="0" lang="en-US" sz="116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1" name="Shape 29">
            <a:extLst>
              <a:ext uri="{FF2B5EF4-FFF2-40B4-BE49-F238E27FC236}">
                <a16:creationId xmlns:a16="http://schemas.microsoft.com/office/drawing/2014/main" id="{1CB38CBB-F158-4D51-95C7-0161F683113A}"/>
              </a:ext>
            </a:extLst>
          </p:cNvPr>
          <p:cNvSpPr/>
          <p:nvPr/>
        </p:nvSpPr>
        <p:spPr>
          <a:xfrm>
            <a:off x="8103108" y="4434840"/>
            <a:ext cx="3429000" cy="2011680"/>
          </a:xfrm>
          <a:prstGeom prst="roundRect">
            <a:avLst/>
          </a:prstGeom>
          <a:gradFill flip="none" rotWithShape="1">
            <a:gsLst>
              <a:gs pos="50000">
                <a:srgbClr val="DBF1FD">
                  <a:alpha val="51000"/>
                </a:srgbClr>
              </a:gs>
              <a:gs pos="0">
                <a:srgbClr val="00A5D6">
                  <a:alpha val="14000"/>
                </a:srgbClr>
              </a:gs>
            </a:gsLst>
            <a:lin ang="14400000" scaled="0"/>
            <a:tileRect/>
          </a:gradFill>
          <a:ln w="12700">
            <a:gradFill>
              <a:gsLst>
                <a:gs pos="0">
                  <a:srgbClr val="00A5D6">
                    <a:alpha val="61000"/>
                  </a:srgbClr>
                </a:gs>
                <a:gs pos="100000">
                  <a:srgbClr val="DBF1FD">
                    <a:alpha val="51000"/>
                  </a:srgbClr>
                </a:gs>
              </a:gsLst>
              <a:lin ang="5400000" scaled="1"/>
            </a:gradFill>
            <a:prstDash val="solid"/>
          </a:ln>
        </p:spPr>
      </p:sp>
      <p:sp>
        <p:nvSpPr>
          <p:cNvPr id="32" name="Text 30">
            <a:extLst>
              <a:ext uri="{FF2B5EF4-FFF2-40B4-BE49-F238E27FC236}">
                <a16:creationId xmlns:a16="http://schemas.microsoft.com/office/drawing/2014/main" id="{9283CDA9-B2A3-4AE4-98C9-38EDE26B0165}"/>
              </a:ext>
            </a:extLst>
          </p:cNvPr>
          <p:cNvSpPr/>
          <p:nvPr/>
        </p:nvSpPr>
        <p:spPr>
          <a:xfrm>
            <a:off x="8267700" y="4636008"/>
            <a:ext cx="309981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Сжатие времени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Text 31">
            <a:extLst>
              <a:ext uri="{FF2B5EF4-FFF2-40B4-BE49-F238E27FC236}">
                <a16:creationId xmlns:a16="http://schemas.microsoft.com/office/drawing/2014/main" id="{9FA12F7C-0F63-4BDA-9239-82941E155A5B}"/>
              </a:ext>
            </a:extLst>
          </p:cNvPr>
          <p:cNvSpPr/>
          <p:nvPr/>
        </p:nvSpPr>
        <p:spPr>
          <a:xfrm>
            <a:off x="8267700" y="5120640"/>
            <a:ext cx="3099816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Ожидание рынка — меньше длительности, больше прикладной пользы, быстрее перенос в практику.</a:t>
            </a:r>
            <a:endParaRPr kumimoji="0" lang="en-US" sz="116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505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382512"/>
            <a:ext cx="201168" cy="219456"/>
          </a:xfrm>
          <a:prstGeom prst="rect">
            <a:avLst/>
          </a:prstGeom>
          <a:solidFill>
            <a:srgbClr val="00A5D6"/>
          </a:solidFill>
          <a:ln w="12700">
            <a:solidFill>
              <a:srgbClr val="00A5D6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32460" y="1041974"/>
            <a:ext cx="10279581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A5D6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Андрагогика — это не «педагогика для взрослых», </a:t>
            </a: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srgbClr val="00A5D6"/>
              </a:solidFill>
              <a:effectLst/>
              <a:uLnTx/>
              <a:uFillTx/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A5D6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 особая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A5D6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оптика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A5D6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srgbClr val="00A5D6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 образование взрослого человека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A5D6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394716" y="2061530"/>
            <a:ext cx="3931920" cy="4480560"/>
          </a:xfrm>
          <a:prstGeom prst="roundRect">
            <a:avLst/>
          </a:prstGeom>
          <a:gradFill>
            <a:gsLst>
              <a:gs pos="50000">
                <a:srgbClr val="DBF1FD">
                  <a:alpha val="60000"/>
                </a:srgbClr>
              </a:gs>
              <a:gs pos="0">
                <a:srgbClr val="00A5D6">
                  <a:alpha val="28000"/>
                </a:srgbClr>
              </a:gs>
            </a:gsLst>
            <a:lin ang="15600000" scaled="0"/>
          </a:gradFill>
          <a:ln w="12700">
            <a:gradFill>
              <a:gsLst>
                <a:gs pos="0">
                  <a:srgbClr val="00A5D6"/>
                </a:gs>
                <a:gs pos="100000">
                  <a:srgbClr val="DBF1FD">
                    <a:alpha val="36000"/>
                  </a:srgbClr>
                </a:gs>
              </a:gsLst>
              <a:lin ang="5400000" scaled="1"/>
            </a:gra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32460" y="2363282"/>
            <a:ext cx="2286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A5D6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Андрагогика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632460" y="2838770"/>
            <a:ext cx="32918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от греч.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andros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 взрослый человек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agogge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 вести, сопровождать развитие.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632460" y="3798890"/>
            <a:ext cx="324612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Сегодня под андрагогикой понимают область знания и практики, которая изучает, как взрослые люди учатся, меняются и включаются в развитие — своё, командное и институциональное.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Shape 7"/>
          <p:cNvSpPr/>
          <p:nvPr/>
        </p:nvSpPr>
        <p:spPr>
          <a:xfrm>
            <a:off x="4610100" y="2107250"/>
            <a:ext cx="2148840" cy="1783080"/>
          </a:xfrm>
          <a:prstGeom prst="roundRect">
            <a:avLst/>
          </a:prstGeom>
          <a:gradFill>
            <a:gsLst>
              <a:gs pos="50000">
                <a:srgbClr val="DBF1FD">
                  <a:alpha val="60000"/>
                </a:srgbClr>
              </a:gs>
              <a:gs pos="0">
                <a:srgbClr val="00A5D6">
                  <a:alpha val="28000"/>
                </a:srgbClr>
              </a:gs>
            </a:gsLst>
            <a:lin ang="15600000" scaled="0"/>
          </a:gradFill>
          <a:ln w="12700">
            <a:gradFill>
              <a:gsLst>
                <a:gs pos="0">
                  <a:srgbClr val="00A5D6"/>
                </a:gs>
                <a:gs pos="100000">
                  <a:srgbClr val="DBF1FD">
                    <a:alpha val="36000"/>
                  </a:srgbClr>
                </a:gs>
              </a:gsLst>
              <a:lin ang="5400000" scaled="1"/>
            </a:gra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774692" y="2271842"/>
            <a:ext cx="181965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A5D6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01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4774692" y="2765618"/>
            <a:ext cx="181965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Субъектность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4774692" y="3149666"/>
            <a:ext cx="1819656" cy="5212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3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Взрослый приходит в обучение не «с нуля», а с опытом, ответственностью и собственными целями.</a:t>
            </a:r>
            <a:endParaRPr kumimoji="0" lang="en-US" sz="103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6941820" y="2107250"/>
            <a:ext cx="2148840" cy="1783080"/>
          </a:xfrm>
          <a:prstGeom prst="roundRect">
            <a:avLst/>
          </a:prstGeom>
          <a:gradFill>
            <a:gsLst>
              <a:gs pos="50000">
                <a:srgbClr val="DBF1FD">
                  <a:alpha val="60000"/>
                </a:srgbClr>
              </a:gs>
              <a:gs pos="0">
                <a:srgbClr val="00A5D6">
                  <a:alpha val="28000"/>
                </a:srgbClr>
              </a:gs>
            </a:gsLst>
            <a:lin ang="15600000" scaled="0"/>
          </a:gradFill>
          <a:ln w="12700">
            <a:gradFill>
              <a:gsLst>
                <a:gs pos="0">
                  <a:srgbClr val="00A5D6"/>
                </a:gs>
                <a:gs pos="100000">
                  <a:srgbClr val="DBF1FD">
                    <a:alpha val="36000"/>
                  </a:srgbClr>
                </a:gs>
              </a:gsLst>
              <a:lin ang="5400000" scaled="1"/>
            </a:gra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7106412" y="2271842"/>
            <a:ext cx="181965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A5D6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02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106412" y="2765618"/>
            <a:ext cx="181965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Опыт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106412" y="3149666"/>
            <a:ext cx="1819656" cy="5212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3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Опыт — не помеха, а ключевой материал для развития и переосмысления.</a:t>
            </a:r>
            <a:endParaRPr kumimoji="0" lang="en-US" sz="103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9273540" y="2107250"/>
            <a:ext cx="2148840" cy="1783080"/>
          </a:xfrm>
          <a:prstGeom prst="roundRect">
            <a:avLst/>
          </a:prstGeom>
          <a:gradFill>
            <a:gsLst>
              <a:gs pos="50000">
                <a:srgbClr val="DBF1FD">
                  <a:alpha val="60000"/>
                </a:srgbClr>
              </a:gs>
              <a:gs pos="0">
                <a:srgbClr val="00A5D6">
                  <a:alpha val="28000"/>
                </a:srgbClr>
              </a:gs>
            </a:gsLst>
            <a:lin ang="15600000" scaled="0"/>
          </a:gradFill>
          <a:ln w="12700">
            <a:gradFill>
              <a:gsLst>
                <a:gs pos="0">
                  <a:srgbClr val="00A5D6"/>
                </a:gs>
                <a:gs pos="100000">
                  <a:srgbClr val="DBF1FD">
                    <a:alpha val="36000"/>
                  </a:srgbClr>
                </a:gs>
              </a:gsLst>
              <a:lin ang="5400000" scaled="1"/>
            </a:gra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9438132" y="2271842"/>
            <a:ext cx="181965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A5D6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03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9438132" y="2765618"/>
            <a:ext cx="181965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Развитие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9438132" y="3149666"/>
            <a:ext cx="1819656" cy="5212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3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Задача программы — не только передать знания, но изменить действия, смыслы и зрелость.</a:t>
            </a:r>
            <a:endParaRPr kumimoji="0" lang="en-US" sz="103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4610100" y="4027490"/>
            <a:ext cx="6812280" cy="2514600"/>
          </a:xfrm>
          <a:prstGeom prst="roundRect">
            <a:avLst/>
          </a:prstGeom>
          <a:gradFill>
            <a:gsLst>
              <a:gs pos="50000">
                <a:srgbClr val="DBF1FD">
                  <a:alpha val="60000"/>
                </a:srgbClr>
              </a:gs>
              <a:gs pos="0">
                <a:srgbClr val="00A5D6">
                  <a:alpha val="28000"/>
                </a:srgbClr>
              </a:gs>
            </a:gsLst>
            <a:lin ang="15600000" scaled="0"/>
          </a:gradFill>
          <a:ln w="12700">
            <a:gradFill>
              <a:gsLst>
                <a:gs pos="0">
                  <a:srgbClr val="00A5D6"/>
                </a:gs>
                <a:gs pos="100000">
                  <a:srgbClr val="DBF1FD">
                    <a:alpha val="36000"/>
                  </a:srgbClr>
                </a:gs>
              </a:gsLst>
              <a:lin ang="5400000" scaled="1"/>
            </a:gra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4774692" y="4228658"/>
            <a:ext cx="648309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Почему это важно для руководителя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4774692" y="4713290"/>
            <a:ext cx="6483096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Если взрослый человек учится иначе, то и управлять его развитием нужно иначе: через смысл, партнёрство, диагностику, среду, практику и рефлексию.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19">
            <a:extLst>
              <a:ext uri="{FF2B5EF4-FFF2-40B4-BE49-F238E27FC236}">
                <a16:creationId xmlns:a16="http://schemas.microsoft.com/office/drawing/2014/main" id="{ED50C5F0-507D-4B5A-A531-D23E3FE3699B}"/>
              </a:ext>
            </a:extLst>
          </p:cNvPr>
          <p:cNvSpPr/>
          <p:nvPr/>
        </p:nvSpPr>
        <p:spPr>
          <a:xfrm>
            <a:off x="300127" y="2143125"/>
            <a:ext cx="5673952" cy="4042080"/>
          </a:xfrm>
          <a:prstGeom prst="roundRect">
            <a:avLst/>
          </a:prstGeom>
          <a:gradFill>
            <a:gsLst>
              <a:gs pos="50000">
                <a:schemeClr val="bg1"/>
              </a:gs>
              <a:gs pos="0">
                <a:srgbClr val="00A5D6">
                  <a:alpha val="28000"/>
                </a:srgbClr>
              </a:gs>
            </a:gsLst>
            <a:lin ang="15600000" scaled="0"/>
          </a:gradFill>
          <a:ln w="12700">
            <a:gradFill>
              <a:gsLst>
                <a:gs pos="0">
                  <a:srgbClr val="00A5D6"/>
                </a:gs>
                <a:gs pos="100000">
                  <a:srgbClr val="DBF1FD">
                    <a:alpha val="36000"/>
                  </a:srgbClr>
                </a:gs>
              </a:gsLst>
              <a:lin ang="5400000" scaled="1"/>
            </a:gradFill>
            <a:prstDash val="solid"/>
          </a:ln>
        </p:spPr>
      </p:sp>
      <p:sp>
        <p:nvSpPr>
          <p:cNvPr id="2" name="Shape 0"/>
          <p:cNvSpPr/>
          <p:nvPr/>
        </p:nvSpPr>
        <p:spPr>
          <a:xfrm>
            <a:off x="0" y="6382512"/>
            <a:ext cx="201168" cy="219456"/>
          </a:xfrm>
          <a:prstGeom prst="rect">
            <a:avLst/>
          </a:prstGeom>
          <a:solidFill>
            <a:srgbClr val="00A5D6"/>
          </a:solidFill>
          <a:ln w="12700">
            <a:solidFill>
              <a:srgbClr val="00A5D6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16279" y="1074801"/>
            <a:ext cx="1111840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srgbClr val="00A5D6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Взрослый сегодня выбирает не учебный курс, а полезный для жизни и работы образовательный маршрут</a:t>
            </a:r>
          </a:p>
        </p:txBody>
      </p:sp>
      <p:sp>
        <p:nvSpPr>
          <p:cNvPr id="5" name="Text 3"/>
          <p:cNvSpPr/>
          <p:nvPr/>
        </p:nvSpPr>
        <p:spPr>
          <a:xfrm>
            <a:off x="1540944" y="2282098"/>
            <a:ext cx="4061661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Устаревающая модель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Shape 6"/>
          <p:cNvSpPr/>
          <p:nvPr/>
        </p:nvSpPr>
        <p:spPr>
          <a:xfrm>
            <a:off x="6548247" y="2070405"/>
            <a:ext cx="5257800" cy="4114800"/>
          </a:xfrm>
          <a:prstGeom prst="roundRect">
            <a:avLst/>
          </a:prstGeom>
          <a:solidFill>
            <a:srgbClr val="389FBD">
              <a:alpha val="25000"/>
            </a:srgbClr>
          </a:solidFill>
          <a:ln w="15240">
            <a:solidFill>
              <a:srgbClr val="00A5D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16280" y="2737774"/>
            <a:ext cx="4526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Длинные линейные программы и «фабрика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курсов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»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16280" y="3356280"/>
            <a:ext cx="4526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Контент важнее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опыта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участника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16280" y="3996360"/>
            <a:ext cx="4526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Одинаковая траектория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для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всех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16279" y="4636440"/>
            <a:ext cx="5257799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Отложенная польза: «пригодится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когда-нибудь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»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716280" y="5276520"/>
            <a:ext cx="542239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 Связь с карьерой и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задачами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неочевидна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072481" y="2736623"/>
            <a:ext cx="4526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Персонализация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и настройка траектории под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этап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пути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116251" y="3454017"/>
            <a:ext cx="4526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Практика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кейсы и перенос в работу уже во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время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программы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100449" y="4008372"/>
            <a:ext cx="4526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Обучение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в потоке работы, гибридные и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модульные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форматы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7116251" y="4565260"/>
            <a:ext cx="4526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Встроенная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обратная связь, комьюнити и peer-to-peer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116251" y="5113783"/>
            <a:ext cx="4526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Ясная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 связка с карьерой, ролями и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ускоренной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профессионализацией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925830" y="6375705"/>
            <a:ext cx="10058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A5D6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Традиционная модель обучения всё меньше совпадает с тем, как взрослые реально учатся и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A5D6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работают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1AD57F0-D520-4550-B235-631BBA5E6795}"/>
              </a:ext>
            </a:extLst>
          </p:cNvPr>
          <p:cNvGrpSpPr/>
          <p:nvPr/>
        </p:nvGrpSpPr>
        <p:grpSpPr>
          <a:xfrm>
            <a:off x="6657517" y="2772222"/>
            <a:ext cx="207678" cy="208226"/>
            <a:chOff x="606980" y="2140268"/>
            <a:chExt cx="207678" cy="208226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B39D6922-9917-43C1-BE7F-B41D4DEE9CCC}"/>
                </a:ext>
              </a:extLst>
            </p:cNvPr>
            <p:cNvSpPr/>
            <p:nvPr/>
          </p:nvSpPr>
          <p:spPr>
            <a:xfrm>
              <a:off x="606980" y="2140268"/>
              <a:ext cx="207678" cy="208226"/>
            </a:xfrm>
            <a:prstGeom prst="ellipse">
              <a:avLst/>
            </a:prstGeom>
            <a:solidFill>
              <a:srgbClr val="00A5D6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srgbClr val="D4DDE6"/>
                </a:solidFill>
                <a:sym typeface="Helvetica Neue Medium"/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52872B0A-748C-4250-ADBE-035256AB5C06}"/>
                </a:ext>
              </a:extLst>
            </p:cNvPr>
            <p:cNvSpPr/>
            <p:nvPr/>
          </p:nvSpPr>
          <p:spPr>
            <a:xfrm>
              <a:off x="665351" y="2198773"/>
              <a:ext cx="90936" cy="91216"/>
            </a:xfrm>
            <a:prstGeom prst="ellipse">
              <a:avLst/>
            </a:prstGeom>
            <a:solidFill>
              <a:srgbClr val="00A5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srgbClr val="D4DDE6"/>
                </a:solidFill>
                <a:sym typeface="Helvetica Neue Medium"/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A0B2300-B3D1-4600-B427-3BDAFB7ED8BA}"/>
              </a:ext>
            </a:extLst>
          </p:cNvPr>
          <p:cNvGrpSpPr/>
          <p:nvPr/>
        </p:nvGrpSpPr>
        <p:grpSpPr>
          <a:xfrm>
            <a:off x="6657517" y="3421489"/>
            <a:ext cx="207678" cy="208226"/>
            <a:chOff x="606980" y="2140268"/>
            <a:chExt cx="207678" cy="208226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EEE1C4F7-88E3-45DE-A3DF-544EBF9DAB22}"/>
                </a:ext>
              </a:extLst>
            </p:cNvPr>
            <p:cNvSpPr/>
            <p:nvPr/>
          </p:nvSpPr>
          <p:spPr>
            <a:xfrm>
              <a:off x="606980" y="2140268"/>
              <a:ext cx="207678" cy="208226"/>
            </a:xfrm>
            <a:prstGeom prst="ellipse">
              <a:avLst/>
            </a:prstGeom>
            <a:solidFill>
              <a:srgbClr val="00A5D6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srgbClr val="D4DDE6"/>
                </a:solidFill>
                <a:sym typeface="Helvetica Neue Medium"/>
              </a:endParaRPr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336FA9F0-5933-45F7-802F-A0A8E255EDB4}"/>
                </a:ext>
              </a:extLst>
            </p:cNvPr>
            <p:cNvSpPr/>
            <p:nvPr/>
          </p:nvSpPr>
          <p:spPr>
            <a:xfrm>
              <a:off x="665351" y="2198773"/>
              <a:ext cx="90936" cy="91216"/>
            </a:xfrm>
            <a:prstGeom prst="ellipse">
              <a:avLst/>
            </a:prstGeom>
            <a:solidFill>
              <a:srgbClr val="00A5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srgbClr val="D4DDE6"/>
                </a:solidFill>
                <a:sym typeface="Helvetica Neue Medium"/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DDBB4B33-6AEB-41ED-93D6-D1ECCB8C29E9}"/>
              </a:ext>
            </a:extLst>
          </p:cNvPr>
          <p:cNvGrpSpPr/>
          <p:nvPr/>
        </p:nvGrpSpPr>
        <p:grpSpPr>
          <a:xfrm>
            <a:off x="6655027" y="3975844"/>
            <a:ext cx="207678" cy="208226"/>
            <a:chOff x="606980" y="2140268"/>
            <a:chExt cx="207678" cy="208226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F7727444-D1E5-49B0-BC72-E535D3C18277}"/>
                </a:ext>
              </a:extLst>
            </p:cNvPr>
            <p:cNvSpPr/>
            <p:nvPr/>
          </p:nvSpPr>
          <p:spPr>
            <a:xfrm>
              <a:off x="606980" y="2140268"/>
              <a:ext cx="207678" cy="208226"/>
            </a:xfrm>
            <a:prstGeom prst="ellipse">
              <a:avLst/>
            </a:prstGeom>
            <a:solidFill>
              <a:srgbClr val="00A5D6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srgbClr val="D4DDE6"/>
                </a:solidFill>
                <a:sym typeface="Helvetica Neue Medium"/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3BF0EF1C-E16F-49C0-895F-D178AC46507B}"/>
                </a:ext>
              </a:extLst>
            </p:cNvPr>
            <p:cNvSpPr/>
            <p:nvPr/>
          </p:nvSpPr>
          <p:spPr>
            <a:xfrm>
              <a:off x="665351" y="2198773"/>
              <a:ext cx="90936" cy="91216"/>
            </a:xfrm>
            <a:prstGeom prst="ellipse">
              <a:avLst/>
            </a:prstGeom>
            <a:solidFill>
              <a:srgbClr val="00A5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srgbClr val="D4DDE6"/>
                </a:solidFill>
                <a:sym typeface="Helvetica Neue Medium"/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38F1A009-B554-40D0-B773-2B2F934CEDFC}"/>
              </a:ext>
            </a:extLst>
          </p:cNvPr>
          <p:cNvGrpSpPr/>
          <p:nvPr/>
        </p:nvGrpSpPr>
        <p:grpSpPr>
          <a:xfrm>
            <a:off x="6658837" y="4625710"/>
            <a:ext cx="207678" cy="208226"/>
            <a:chOff x="606980" y="2140268"/>
            <a:chExt cx="207678" cy="208226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5D52133E-3042-4F2B-B1A4-1720E1D0E3FB}"/>
                </a:ext>
              </a:extLst>
            </p:cNvPr>
            <p:cNvSpPr/>
            <p:nvPr/>
          </p:nvSpPr>
          <p:spPr>
            <a:xfrm>
              <a:off x="606980" y="2140268"/>
              <a:ext cx="207678" cy="208226"/>
            </a:xfrm>
            <a:prstGeom prst="ellipse">
              <a:avLst/>
            </a:prstGeom>
            <a:solidFill>
              <a:srgbClr val="00A5D6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srgbClr val="D4DDE6"/>
                </a:solidFill>
                <a:sym typeface="Helvetica Neue Medium"/>
              </a:endParaRPr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D6C61676-01F2-4AB3-8833-4909E5598EA2}"/>
                </a:ext>
              </a:extLst>
            </p:cNvPr>
            <p:cNvSpPr/>
            <p:nvPr/>
          </p:nvSpPr>
          <p:spPr>
            <a:xfrm>
              <a:off x="665351" y="2198773"/>
              <a:ext cx="90936" cy="91216"/>
            </a:xfrm>
            <a:prstGeom prst="ellipse">
              <a:avLst/>
            </a:prstGeom>
            <a:solidFill>
              <a:srgbClr val="00A5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srgbClr val="D4DDE6"/>
                </a:solidFill>
                <a:sym typeface="Helvetica Neue Medium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D435D1EA-C65F-4954-827F-C586DE4F0C63}"/>
              </a:ext>
            </a:extLst>
          </p:cNvPr>
          <p:cNvGrpSpPr/>
          <p:nvPr/>
        </p:nvGrpSpPr>
        <p:grpSpPr>
          <a:xfrm>
            <a:off x="6641458" y="5255819"/>
            <a:ext cx="207678" cy="208226"/>
            <a:chOff x="606980" y="2140268"/>
            <a:chExt cx="207678" cy="208226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282C24A6-A392-4008-AE39-252C3F5E0147}"/>
                </a:ext>
              </a:extLst>
            </p:cNvPr>
            <p:cNvSpPr/>
            <p:nvPr/>
          </p:nvSpPr>
          <p:spPr>
            <a:xfrm>
              <a:off x="606980" y="2140268"/>
              <a:ext cx="207678" cy="208226"/>
            </a:xfrm>
            <a:prstGeom prst="ellipse">
              <a:avLst/>
            </a:prstGeom>
            <a:solidFill>
              <a:srgbClr val="00A5D6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srgbClr val="D4DDE6"/>
                </a:solidFill>
                <a:sym typeface="Helvetica Neue Medium"/>
              </a:endParaRPr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ABECD614-94E5-4934-B448-EFBA255DC526}"/>
                </a:ext>
              </a:extLst>
            </p:cNvPr>
            <p:cNvSpPr/>
            <p:nvPr/>
          </p:nvSpPr>
          <p:spPr>
            <a:xfrm>
              <a:off x="665351" y="2198773"/>
              <a:ext cx="90936" cy="91216"/>
            </a:xfrm>
            <a:prstGeom prst="ellipse">
              <a:avLst/>
            </a:prstGeom>
            <a:solidFill>
              <a:srgbClr val="00A5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srgbClr val="D4DDE6"/>
                </a:solidFill>
                <a:sym typeface="Helvetica Neue Medium"/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6EEDB484-F49B-4DD6-8D02-6F168E30FB93}"/>
              </a:ext>
            </a:extLst>
          </p:cNvPr>
          <p:cNvGrpSpPr/>
          <p:nvPr/>
        </p:nvGrpSpPr>
        <p:grpSpPr>
          <a:xfrm>
            <a:off x="481932" y="2706025"/>
            <a:ext cx="207678" cy="208226"/>
            <a:chOff x="2925174" y="2754615"/>
            <a:chExt cx="207678" cy="208226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EE683C43-092E-4937-AC9A-51FFC87B1F1E}"/>
                </a:ext>
              </a:extLst>
            </p:cNvPr>
            <p:cNvSpPr/>
            <p:nvPr/>
          </p:nvSpPr>
          <p:spPr>
            <a:xfrm>
              <a:off x="2925174" y="2754615"/>
              <a:ext cx="207678" cy="208226"/>
            </a:xfrm>
            <a:prstGeom prst="ellipse">
              <a:avLst/>
            </a:prstGeom>
            <a:solidFill>
              <a:schemeClr val="accent4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D4DDE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346FD4CF-1CB1-40C4-ACBC-5D90BBAD74DF}"/>
                </a:ext>
              </a:extLst>
            </p:cNvPr>
            <p:cNvSpPr/>
            <p:nvPr/>
          </p:nvSpPr>
          <p:spPr>
            <a:xfrm>
              <a:off x="2983545" y="2813120"/>
              <a:ext cx="90936" cy="912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D4DDE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Helvetica Neue Medium"/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BBC4A7C3-CF25-4A35-BBC7-6679A05480BE}"/>
              </a:ext>
            </a:extLst>
          </p:cNvPr>
          <p:cNvGrpSpPr/>
          <p:nvPr/>
        </p:nvGrpSpPr>
        <p:grpSpPr>
          <a:xfrm>
            <a:off x="499458" y="3468316"/>
            <a:ext cx="207678" cy="208226"/>
            <a:chOff x="2925174" y="2754615"/>
            <a:chExt cx="207678" cy="208226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11B98FC7-229E-49E1-A56D-2C9F6232A489}"/>
                </a:ext>
              </a:extLst>
            </p:cNvPr>
            <p:cNvSpPr/>
            <p:nvPr/>
          </p:nvSpPr>
          <p:spPr>
            <a:xfrm>
              <a:off x="2925174" y="2754615"/>
              <a:ext cx="207678" cy="208226"/>
            </a:xfrm>
            <a:prstGeom prst="ellipse">
              <a:avLst/>
            </a:prstGeom>
            <a:solidFill>
              <a:schemeClr val="accent4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D4DDE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22F6A58D-CEA5-451A-A78E-87E0EA60AF13}"/>
                </a:ext>
              </a:extLst>
            </p:cNvPr>
            <p:cNvSpPr/>
            <p:nvPr/>
          </p:nvSpPr>
          <p:spPr>
            <a:xfrm>
              <a:off x="2983545" y="2813120"/>
              <a:ext cx="90936" cy="912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D4DDE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Helvetica Neue Medium"/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2B2C190D-4E1E-4492-B9B5-2EB27843F338}"/>
              </a:ext>
            </a:extLst>
          </p:cNvPr>
          <p:cNvGrpSpPr/>
          <p:nvPr/>
        </p:nvGrpSpPr>
        <p:grpSpPr>
          <a:xfrm>
            <a:off x="488997" y="4084271"/>
            <a:ext cx="207678" cy="208226"/>
            <a:chOff x="2925174" y="2754615"/>
            <a:chExt cx="207678" cy="208226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6F29DB1-863D-46AD-A2F5-A4106FBFE71F}"/>
                </a:ext>
              </a:extLst>
            </p:cNvPr>
            <p:cNvSpPr/>
            <p:nvPr/>
          </p:nvSpPr>
          <p:spPr>
            <a:xfrm>
              <a:off x="2925174" y="2754615"/>
              <a:ext cx="207678" cy="208226"/>
            </a:xfrm>
            <a:prstGeom prst="ellipse">
              <a:avLst/>
            </a:prstGeom>
            <a:solidFill>
              <a:schemeClr val="accent4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D4DDE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CB9B46C5-A5E2-4CFA-AA41-C61E7775E82A}"/>
                </a:ext>
              </a:extLst>
            </p:cNvPr>
            <p:cNvSpPr/>
            <p:nvPr/>
          </p:nvSpPr>
          <p:spPr>
            <a:xfrm>
              <a:off x="2983545" y="2813120"/>
              <a:ext cx="90936" cy="912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D4DDE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Helvetica Neue Medium"/>
              </a:endParaRP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C7BFE4C5-48D6-4DC5-8524-A37ED925563F}"/>
              </a:ext>
            </a:extLst>
          </p:cNvPr>
          <p:cNvGrpSpPr/>
          <p:nvPr/>
        </p:nvGrpSpPr>
        <p:grpSpPr>
          <a:xfrm>
            <a:off x="499458" y="4718067"/>
            <a:ext cx="207678" cy="208226"/>
            <a:chOff x="2925174" y="2754615"/>
            <a:chExt cx="207678" cy="208226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B10B508F-E15E-44AB-8773-80209DB30FD1}"/>
                </a:ext>
              </a:extLst>
            </p:cNvPr>
            <p:cNvSpPr/>
            <p:nvPr/>
          </p:nvSpPr>
          <p:spPr>
            <a:xfrm>
              <a:off x="2925174" y="2754615"/>
              <a:ext cx="207678" cy="208226"/>
            </a:xfrm>
            <a:prstGeom prst="ellipse">
              <a:avLst/>
            </a:prstGeom>
            <a:solidFill>
              <a:schemeClr val="accent4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D4DDE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6CB40ADB-C960-4C50-836D-F202535C3D96}"/>
                </a:ext>
              </a:extLst>
            </p:cNvPr>
            <p:cNvSpPr/>
            <p:nvPr/>
          </p:nvSpPr>
          <p:spPr>
            <a:xfrm>
              <a:off x="2983545" y="2813120"/>
              <a:ext cx="90936" cy="912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D4DDE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Helvetica Neue Medium"/>
              </a:endParaRP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E986EC91-A7A8-42B0-B023-B10E318C26FE}"/>
              </a:ext>
            </a:extLst>
          </p:cNvPr>
          <p:cNvGrpSpPr/>
          <p:nvPr/>
        </p:nvGrpSpPr>
        <p:grpSpPr>
          <a:xfrm>
            <a:off x="481932" y="5359932"/>
            <a:ext cx="207678" cy="208226"/>
            <a:chOff x="2925174" y="2754615"/>
            <a:chExt cx="207678" cy="208226"/>
          </a:xfrm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F525BCB7-4ADA-4D25-831E-3A7BA82B8DCA}"/>
                </a:ext>
              </a:extLst>
            </p:cNvPr>
            <p:cNvSpPr/>
            <p:nvPr/>
          </p:nvSpPr>
          <p:spPr>
            <a:xfrm>
              <a:off x="2925174" y="2754615"/>
              <a:ext cx="207678" cy="208226"/>
            </a:xfrm>
            <a:prstGeom prst="ellipse">
              <a:avLst/>
            </a:prstGeom>
            <a:solidFill>
              <a:schemeClr val="accent4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D4DDE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id="{A31DF882-3AB4-4643-9FE8-7EAE3F6D458D}"/>
                </a:ext>
              </a:extLst>
            </p:cNvPr>
            <p:cNvSpPr/>
            <p:nvPr/>
          </p:nvSpPr>
          <p:spPr>
            <a:xfrm>
              <a:off x="2983545" y="2813120"/>
              <a:ext cx="90936" cy="912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D4DDE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58" name="Shape 8">
            <a:extLst>
              <a:ext uri="{FF2B5EF4-FFF2-40B4-BE49-F238E27FC236}">
                <a16:creationId xmlns:a16="http://schemas.microsoft.com/office/drawing/2014/main" id="{3FA0FD68-3580-4521-B97F-B7FDBAAB69B4}"/>
              </a:ext>
            </a:extLst>
          </p:cNvPr>
          <p:cNvSpPr/>
          <p:nvPr/>
        </p:nvSpPr>
        <p:spPr>
          <a:xfrm>
            <a:off x="6056277" y="2714444"/>
            <a:ext cx="379709" cy="256032"/>
          </a:xfrm>
          <a:prstGeom prst="chevron">
            <a:avLst/>
          </a:prstGeom>
          <a:solidFill>
            <a:srgbClr val="00A5D6"/>
          </a:solidFill>
          <a:ln w="12700">
            <a:solidFill>
              <a:srgbClr val="00A5D6"/>
            </a:solidFill>
            <a:prstDash val="solid"/>
          </a:ln>
        </p:spPr>
      </p:sp>
      <p:sp>
        <p:nvSpPr>
          <p:cNvPr id="60" name="Shape 8">
            <a:extLst>
              <a:ext uri="{FF2B5EF4-FFF2-40B4-BE49-F238E27FC236}">
                <a16:creationId xmlns:a16="http://schemas.microsoft.com/office/drawing/2014/main" id="{07DB9853-306D-47A8-BCFC-3C455566A046}"/>
              </a:ext>
            </a:extLst>
          </p:cNvPr>
          <p:cNvSpPr/>
          <p:nvPr/>
        </p:nvSpPr>
        <p:spPr>
          <a:xfrm>
            <a:off x="6043010" y="3287958"/>
            <a:ext cx="379709" cy="256032"/>
          </a:xfrm>
          <a:prstGeom prst="chevron">
            <a:avLst/>
          </a:prstGeom>
          <a:solidFill>
            <a:srgbClr val="00A5D6"/>
          </a:solidFill>
          <a:ln w="12700">
            <a:solidFill>
              <a:srgbClr val="00A5D6"/>
            </a:solidFill>
            <a:prstDash val="solid"/>
          </a:ln>
        </p:spPr>
      </p:sp>
      <p:sp>
        <p:nvSpPr>
          <p:cNvPr id="61" name="Shape 8">
            <a:extLst>
              <a:ext uri="{FF2B5EF4-FFF2-40B4-BE49-F238E27FC236}">
                <a16:creationId xmlns:a16="http://schemas.microsoft.com/office/drawing/2014/main" id="{88EC75D1-0BEE-45FE-8F3A-57C7EE2410B0}"/>
              </a:ext>
            </a:extLst>
          </p:cNvPr>
          <p:cNvSpPr/>
          <p:nvPr/>
        </p:nvSpPr>
        <p:spPr>
          <a:xfrm>
            <a:off x="6056278" y="3934864"/>
            <a:ext cx="379709" cy="256032"/>
          </a:xfrm>
          <a:prstGeom prst="chevron">
            <a:avLst/>
          </a:prstGeom>
          <a:solidFill>
            <a:srgbClr val="00A5D6"/>
          </a:solidFill>
          <a:ln w="12700">
            <a:solidFill>
              <a:srgbClr val="00A5D6"/>
            </a:solidFill>
            <a:prstDash val="solid"/>
          </a:ln>
        </p:spPr>
      </p:sp>
      <p:sp>
        <p:nvSpPr>
          <p:cNvPr id="62" name="Shape 8">
            <a:extLst>
              <a:ext uri="{FF2B5EF4-FFF2-40B4-BE49-F238E27FC236}">
                <a16:creationId xmlns:a16="http://schemas.microsoft.com/office/drawing/2014/main" id="{B61356B2-47A9-49F7-A28D-4BF2575E36AE}"/>
              </a:ext>
            </a:extLst>
          </p:cNvPr>
          <p:cNvSpPr/>
          <p:nvPr/>
        </p:nvSpPr>
        <p:spPr>
          <a:xfrm>
            <a:off x="6035724" y="4581052"/>
            <a:ext cx="379709" cy="256032"/>
          </a:xfrm>
          <a:prstGeom prst="chevron">
            <a:avLst/>
          </a:prstGeom>
          <a:solidFill>
            <a:srgbClr val="00A5D6"/>
          </a:solidFill>
          <a:ln w="12700">
            <a:solidFill>
              <a:srgbClr val="00A5D6"/>
            </a:solidFill>
            <a:prstDash val="solid"/>
          </a:ln>
        </p:spPr>
      </p:sp>
      <p:sp>
        <p:nvSpPr>
          <p:cNvPr id="63" name="Shape 8">
            <a:extLst>
              <a:ext uri="{FF2B5EF4-FFF2-40B4-BE49-F238E27FC236}">
                <a16:creationId xmlns:a16="http://schemas.microsoft.com/office/drawing/2014/main" id="{504750C6-B1E0-4934-8ED6-2A4C052A9329}"/>
              </a:ext>
            </a:extLst>
          </p:cNvPr>
          <p:cNvSpPr/>
          <p:nvPr/>
        </p:nvSpPr>
        <p:spPr>
          <a:xfrm>
            <a:off x="6056278" y="5230720"/>
            <a:ext cx="379709" cy="256032"/>
          </a:xfrm>
          <a:prstGeom prst="chevron">
            <a:avLst/>
          </a:prstGeom>
          <a:solidFill>
            <a:srgbClr val="00A5D6"/>
          </a:solidFill>
          <a:ln w="12700">
            <a:solidFill>
              <a:srgbClr val="00A5D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116251" y="2292892"/>
            <a:ext cx="50017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Новая логика обучения взрослых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: скругленные верхние углы 46">
            <a:extLst>
              <a:ext uri="{FF2B5EF4-FFF2-40B4-BE49-F238E27FC236}">
                <a16:creationId xmlns:a16="http://schemas.microsoft.com/office/drawing/2014/main" id="{7D7DF201-D440-4F91-BE24-1AA031A0EFBF}"/>
              </a:ext>
            </a:extLst>
          </p:cNvPr>
          <p:cNvSpPr/>
          <p:nvPr/>
        </p:nvSpPr>
        <p:spPr>
          <a:xfrm>
            <a:off x="8415562" y="2233409"/>
            <a:ext cx="2970546" cy="3414909"/>
          </a:xfrm>
          <a:prstGeom prst="round2SameRect">
            <a:avLst>
              <a:gd name="adj1" fmla="val 8625"/>
              <a:gd name="adj2" fmla="val 0"/>
            </a:avLst>
          </a:prstGeom>
          <a:gradFill flip="none" rotWithShape="1">
            <a:gsLst>
              <a:gs pos="66000">
                <a:srgbClr val="DBF1FD"/>
              </a:gs>
              <a:gs pos="0">
                <a:schemeClr val="bg1"/>
              </a:gs>
            </a:gsLst>
            <a:lin ang="5400000" scaled="1"/>
            <a:tileRect/>
          </a:gradFill>
          <a:ln>
            <a:solidFill>
              <a:srgbClr val="389F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D4DDE6"/>
              </a:solidFill>
              <a:latin typeface="Aptos" panose="02110004020202020204"/>
            </a:endParaRPr>
          </a:p>
        </p:txBody>
      </p:sp>
      <p:sp>
        <p:nvSpPr>
          <p:cNvPr id="46" name="Прямоугольник: скругленные верхние углы 45">
            <a:extLst>
              <a:ext uri="{FF2B5EF4-FFF2-40B4-BE49-F238E27FC236}">
                <a16:creationId xmlns:a16="http://schemas.microsoft.com/office/drawing/2014/main" id="{D150E249-F8A0-4DF0-964C-2A89D22DD2F8}"/>
              </a:ext>
            </a:extLst>
          </p:cNvPr>
          <p:cNvSpPr/>
          <p:nvPr/>
        </p:nvSpPr>
        <p:spPr>
          <a:xfrm>
            <a:off x="649265" y="2255026"/>
            <a:ext cx="3028917" cy="3414909"/>
          </a:xfrm>
          <a:prstGeom prst="round2SameRect">
            <a:avLst>
              <a:gd name="adj1" fmla="val 8625"/>
              <a:gd name="adj2" fmla="val 0"/>
            </a:avLst>
          </a:prstGeom>
          <a:gradFill flip="none" rotWithShape="1">
            <a:gsLst>
              <a:gs pos="66000">
                <a:srgbClr val="DBF1FD"/>
              </a:gs>
              <a:gs pos="0">
                <a:schemeClr val="bg1"/>
              </a:gs>
            </a:gsLst>
            <a:lin ang="5400000" scaled="1"/>
            <a:tileRect/>
          </a:gradFill>
          <a:ln>
            <a:solidFill>
              <a:srgbClr val="389F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D4DDE6"/>
              </a:solidFill>
              <a:latin typeface="Aptos" panose="02110004020202020204"/>
            </a:endParaRPr>
          </a:p>
        </p:txBody>
      </p:sp>
      <p:sp>
        <p:nvSpPr>
          <p:cNvPr id="2" name="Shape 0"/>
          <p:cNvSpPr/>
          <p:nvPr/>
        </p:nvSpPr>
        <p:spPr>
          <a:xfrm>
            <a:off x="0" y="6382512"/>
            <a:ext cx="201168" cy="219456"/>
          </a:xfrm>
          <a:prstGeom prst="rect">
            <a:avLst/>
          </a:prstGeom>
          <a:solidFill>
            <a:srgbClr val="00A5D6"/>
          </a:solidFill>
          <a:ln w="12700">
            <a:solidFill>
              <a:srgbClr val="00A5D6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01218" y="982980"/>
            <a:ext cx="9708261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A5D6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Программа ценна тогда, когда меняет человека «на входе» и «на выходе»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A5D6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1302258" y="2330958"/>
            <a:ext cx="167030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 входе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9109710" y="2323719"/>
            <a:ext cx="1600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 выходе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Text 7"/>
          <p:cNvSpPr/>
          <p:nvPr/>
        </p:nvSpPr>
        <p:spPr>
          <a:xfrm>
            <a:off x="4191762" y="2715768"/>
            <a:ext cx="2057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5D6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Смыслы и приоритеты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6496050" y="2697480"/>
            <a:ext cx="1051560" cy="256032"/>
          </a:xfrm>
          <a:prstGeom prst="chevron">
            <a:avLst/>
          </a:prstGeom>
          <a:solidFill>
            <a:srgbClr val="00A5D6"/>
          </a:solidFill>
          <a:ln w="12700">
            <a:solidFill>
              <a:srgbClr val="00A5D6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191762" y="3502152"/>
            <a:ext cx="2057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5D6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Поведение и действия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6496050" y="3483864"/>
            <a:ext cx="1051560" cy="256032"/>
          </a:xfrm>
          <a:prstGeom prst="chevron">
            <a:avLst/>
          </a:prstGeom>
          <a:solidFill>
            <a:srgbClr val="00A5D6"/>
          </a:solidFill>
          <a:ln w="12700">
            <a:solidFill>
              <a:srgbClr val="00A5D6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191762" y="4288536"/>
            <a:ext cx="2057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5D6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Знания и модели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6496050" y="4270248"/>
            <a:ext cx="1051560" cy="256032"/>
          </a:xfrm>
          <a:prstGeom prst="chevron">
            <a:avLst/>
          </a:prstGeom>
          <a:solidFill>
            <a:srgbClr val="00A5D6"/>
          </a:solidFill>
          <a:ln w="12700">
            <a:solidFill>
              <a:srgbClr val="00A5D6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4191762" y="5074920"/>
            <a:ext cx="2057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5D6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Эмоции и состояние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6496050" y="5056632"/>
            <a:ext cx="1051560" cy="256032"/>
          </a:xfrm>
          <a:prstGeom prst="chevron">
            <a:avLst/>
          </a:prstGeom>
          <a:solidFill>
            <a:srgbClr val="00A5D6"/>
          </a:solidFill>
          <a:ln w="12700">
            <a:solidFill>
              <a:srgbClr val="00A5D6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994410" y="3325368"/>
            <a:ext cx="228600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еопределённость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Ф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рагментарность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еактивность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азрозненный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опыт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8911590" y="3344037"/>
            <a:ext cx="228600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смысленность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обранность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отовность</a:t>
            </a:r>
            <a:r>
              <a:rPr lang="ru-RU" sz="1700" b="1" kern="1200" dirty="0">
                <a:solidFill>
                  <a:schemeClr val="tx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действовать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овый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горизонт развития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Shape 11">
            <a:extLst>
              <a:ext uri="{FF2B5EF4-FFF2-40B4-BE49-F238E27FC236}">
                <a16:creationId xmlns:a16="http://schemas.microsoft.com/office/drawing/2014/main" id="{A3F0D87E-50FC-4BBB-8A0D-A4393A4CA7DC}"/>
              </a:ext>
            </a:extLst>
          </p:cNvPr>
          <p:cNvSpPr/>
          <p:nvPr/>
        </p:nvSpPr>
        <p:spPr>
          <a:xfrm>
            <a:off x="1125855" y="2277618"/>
            <a:ext cx="2148840" cy="457200"/>
          </a:xfrm>
          <a:prstGeom prst="roundRect">
            <a:avLst/>
          </a:prstGeom>
          <a:noFill/>
          <a:ln w="19050">
            <a:gradFill>
              <a:gsLst>
                <a:gs pos="0">
                  <a:srgbClr val="00A5D6">
                    <a:alpha val="61000"/>
                  </a:srgbClr>
                </a:gs>
                <a:gs pos="100000">
                  <a:srgbClr val="DBF1FD">
                    <a:alpha val="51000"/>
                  </a:srgbClr>
                </a:gs>
              </a:gsLst>
              <a:lin ang="5400000" scaled="1"/>
            </a:gra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1177290" y="6446520"/>
            <a:ext cx="9692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20" b="1" i="0" u="none" strike="noStrike" kern="1200" cap="none" spc="0" normalizeH="0" baseline="0" noProof="0" dirty="0">
                <a:ln>
                  <a:noFill/>
                </a:ln>
                <a:solidFill>
                  <a:srgbClr val="00A5D6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Образовательный результат — это не только знание, а изменение человека и его собственной картины будущего.</a:t>
            </a:r>
            <a:endParaRPr kumimoji="0" lang="en-US" sz="13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F824BE81-2F7C-478B-A774-2AA568315006}"/>
              </a:ext>
            </a:extLst>
          </p:cNvPr>
          <p:cNvGrpSpPr/>
          <p:nvPr/>
        </p:nvGrpSpPr>
        <p:grpSpPr>
          <a:xfrm>
            <a:off x="747522" y="3330702"/>
            <a:ext cx="207678" cy="208226"/>
            <a:chOff x="606980" y="2140268"/>
            <a:chExt cx="207678" cy="208226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5A90703E-CB72-49BC-BC10-84621EF86F7E}"/>
                </a:ext>
              </a:extLst>
            </p:cNvPr>
            <p:cNvSpPr/>
            <p:nvPr/>
          </p:nvSpPr>
          <p:spPr>
            <a:xfrm>
              <a:off x="606980" y="2140268"/>
              <a:ext cx="207678" cy="208226"/>
            </a:xfrm>
            <a:prstGeom prst="ellipse">
              <a:avLst/>
            </a:prstGeom>
            <a:solidFill>
              <a:srgbClr val="00A5D6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srgbClr val="D4DDE6"/>
                </a:solidFill>
                <a:sym typeface="Helvetica Neue Medium"/>
              </a:endParaRPr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EEAF50D-4001-4E57-A868-B043D368878A}"/>
                </a:ext>
              </a:extLst>
            </p:cNvPr>
            <p:cNvSpPr/>
            <p:nvPr/>
          </p:nvSpPr>
          <p:spPr>
            <a:xfrm>
              <a:off x="665351" y="2198773"/>
              <a:ext cx="90936" cy="91216"/>
            </a:xfrm>
            <a:prstGeom prst="ellipse">
              <a:avLst/>
            </a:prstGeom>
            <a:solidFill>
              <a:srgbClr val="00A5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srgbClr val="D4DDE6"/>
                </a:solidFill>
                <a:sym typeface="Helvetica Neue Medium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2B171CA5-006D-4399-84F8-93BFE75175E0}"/>
              </a:ext>
            </a:extLst>
          </p:cNvPr>
          <p:cNvGrpSpPr/>
          <p:nvPr/>
        </p:nvGrpSpPr>
        <p:grpSpPr>
          <a:xfrm>
            <a:off x="743824" y="3836751"/>
            <a:ext cx="207678" cy="208226"/>
            <a:chOff x="606980" y="2140268"/>
            <a:chExt cx="207678" cy="208226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EAB134F7-085C-4A49-8DA7-3CBC69FF32BD}"/>
                </a:ext>
              </a:extLst>
            </p:cNvPr>
            <p:cNvSpPr/>
            <p:nvPr/>
          </p:nvSpPr>
          <p:spPr>
            <a:xfrm>
              <a:off x="606980" y="2140268"/>
              <a:ext cx="207678" cy="208226"/>
            </a:xfrm>
            <a:prstGeom prst="ellipse">
              <a:avLst/>
            </a:prstGeom>
            <a:solidFill>
              <a:srgbClr val="00A5D6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srgbClr val="D4DDE6"/>
                </a:solidFill>
                <a:sym typeface="Helvetica Neue Medium"/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D00453B1-2A8E-4A3B-85F4-B1CDFA006EAD}"/>
                </a:ext>
              </a:extLst>
            </p:cNvPr>
            <p:cNvSpPr/>
            <p:nvPr/>
          </p:nvSpPr>
          <p:spPr>
            <a:xfrm>
              <a:off x="665351" y="2198773"/>
              <a:ext cx="90936" cy="91216"/>
            </a:xfrm>
            <a:prstGeom prst="ellipse">
              <a:avLst/>
            </a:prstGeom>
            <a:solidFill>
              <a:srgbClr val="00A5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srgbClr val="D4DDE6"/>
                </a:solidFill>
                <a:sym typeface="Helvetica Neue Medium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C785B165-3F08-4C4F-98D2-519090ADCD77}"/>
              </a:ext>
            </a:extLst>
          </p:cNvPr>
          <p:cNvGrpSpPr/>
          <p:nvPr/>
        </p:nvGrpSpPr>
        <p:grpSpPr>
          <a:xfrm>
            <a:off x="727710" y="4373942"/>
            <a:ext cx="207678" cy="208226"/>
            <a:chOff x="606980" y="2140268"/>
            <a:chExt cx="207678" cy="208226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85F4A7C8-0217-4927-8B45-012208562B65}"/>
                </a:ext>
              </a:extLst>
            </p:cNvPr>
            <p:cNvSpPr/>
            <p:nvPr/>
          </p:nvSpPr>
          <p:spPr>
            <a:xfrm>
              <a:off x="606980" y="2140268"/>
              <a:ext cx="207678" cy="208226"/>
            </a:xfrm>
            <a:prstGeom prst="ellipse">
              <a:avLst/>
            </a:prstGeom>
            <a:solidFill>
              <a:srgbClr val="00A5D6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srgbClr val="D4DDE6"/>
                </a:solidFill>
                <a:sym typeface="Helvetica Neue Medium"/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2A14D29F-34B5-4520-AECB-C2DBF782AAF5}"/>
                </a:ext>
              </a:extLst>
            </p:cNvPr>
            <p:cNvSpPr/>
            <p:nvPr/>
          </p:nvSpPr>
          <p:spPr>
            <a:xfrm>
              <a:off x="665351" y="2198773"/>
              <a:ext cx="90936" cy="91216"/>
            </a:xfrm>
            <a:prstGeom prst="ellipse">
              <a:avLst/>
            </a:prstGeom>
            <a:solidFill>
              <a:srgbClr val="00A5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srgbClr val="D4DDE6"/>
                </a:solidFill>
                <a:sym typeface="Helvetica Neue Medium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1976A0F4-5354-4F5E-A3D4-94A60943F44E}"/>
              </a:ext>
            </a:extLst>
          </p:cNvPr>
          <p:cNvGrpSpPr/>
          <p:nvPr/>
        </p:nvGrpSpPr>
        <p:grpSpPr>
          <a:xfrm>
            <a:off x="743824" y="4911133"/>
            <a:ext cx="207678" cy="208226"/>
            <a:chOff x="606980" y="2140268"/>
            <a:chExt cx="207678" cy="208226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DC571A1D-D4A0-495C-A21E-BAB93EEFD9BD}"/>
                </a:ext>
              </a:extLst>
            </p:cNvPr>
            <p:cNvSpPr/>
            <p:nvPr/>
          </p:nvSpPr>
          <p:spPr>
            <a:xfrm>
              <a:off x="606980" y="2140268"/>
              <a:ext cx="207678" cy="208226"/>
            </a:xfrm>
            <a:prstGeom prst="ellipse">
              <a:avLst/>
            </a:prstGeom>
            <a:solidFill>
              <a:srgbClr val="00A5D6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srgbClr val="D4DDE6"/>
                </a:solidFill>
                <a:sym typeface="Helvetica Neue Medium"/>
              </a:endParaRPr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7DECCE0A-9120-4295-8EA0-00C49AB3F480}"/>
                </a:ext>
              </a:extLst>
            </p:cNvPr>
            <p:cNvSpPr/>
            <p:nvPr/>
          </p:nvSpPr>
          <p:spPr>
            <a:xfrm>
              <a:off x="665351" y="2198773"/>
              <a:ext cx="90936" cy="91216"/>
            </a:xfrm>
            <a:prstGeom prst="ellipse">
              <a:avLst/>
            </a:prstGeom>
            <a:solidFill>
              <a:srgbClr val="00A5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srgbClr val="D4DDE6"/>
                </a:solidFill>
                <a:sym typeface="Helvetica Neue Medium"/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2D8BA73-B5B8-4FAC-BE04-B330461FDA8F}"/>
              </a:ext>
            </a:extLst>
          </p:cNvPr>
          <p:cNvGrpSpPr/>
          <p:nvPr/>
        </p:nvGrpSpPr>
        <p:grpSpPr>
          <a:xfrm>
            <a:off x="8574769" y="3220774"/>
            <a:ext cx="207678" cy="208226"/>
            <a:chOff x="606980" y="2140268"/>
            <a:chExt cx="207678" cy="208226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59931373-F6A7-4C5D-BD37-17D89BD74377}"/>
                </a:ext>
              </a:extLst>
            </p:cNvPr>
            <p:cNvSpPr/>
            <p:nvPr/>
          </p:nvSpPr>
          <p:spPr>
            <a:xfrm>
              <a:off x="606980" y="2140268"/>
              <a:ext cx="207678" cy="208226"/>
            </a:xfrm>
            <a:prstGeom prst="ellipse">
              <a:avLst/>
            </a:prstGeom>
            <a:solidFill>
              <a:srgbClr val="00A5D6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srgbClr val="D4DDE6"/>
                </a:solidFill>
                <a:sym typeface="Helvetica Neue Medium"/>
              </a:endParaRPr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B9F37B66-3D10-4CC3-9CA9-4ECBEC2BB080}"/>
                </a:ext>
              </a:extLst>
            </p:cNvPr>
            <p:cNvSpPr/>
            <p:nvPr/>
          </p:nvSpPr>
          <p:spPr>
            <a:xfrm>
              <a:off x="665351" y="2198773"/>
              <a:ext cx="90936" cy="91216"/>
            </a:xfrm>
            <a:prstGeom prst="ellipse">
              <a:avLst/>
            </a:prstGeom>
            <a:solidFill>
              <a:srgbClr val="00A5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srgbClr val="D4DDE6"/>
                </a:solidFill>
                <a:sym typeface="Helvetica Neue Medium"/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523C8CA4-F587-4F3D-BC2F-DCC6CA69A0C6}"/>
              </a:ext>
            </a:extLst>
          </p:cNvPr>
          <p:cNvGrpSpPr/>
          <p:nvPr/>
        </p:nvGrpSpPr>
        <p:grpSpPr>
          <a:xfrm>
            <a:off x="8574769" y="3754255"/>
            <a:ext cx="207678" cy="208226"/>
            <a:chOff x="606980" y="2140268"/>
            <a:chExt cx="207678" cy="208226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2AB0C8F2-DAFB-4592-9F0C-F05996CC9D08}"/>
                </a:ext>
              </a:extLst>
            </p:cNvPr>
            <p:cNvSpPr/>
            <p:nvPr/>
          </p:nvSpPr>
          <p:spPr>
            <a:xfrm>
              <a:off x="606980" y="2140268"/>
              <a:ext cx="207678" cy="208226"/>
            </a:xfrm>
            <a:prstGeom prst="ellipse">
              <a:avLst/>
            </a:prstGeom>
            <a:solidFill>
              <a:srgbClr val="00A5D6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srgbClr val="D4DDE6"/>
                </a:solidFill>
                <a:sym typeface="Helvetica Neue Medium"/>
              </a:endParaRPr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3248B15E-4434-4DA7-B375-35042790AA90}"/>
                </a:ext>
              </a:extLst>
            </p:cNvPr>
            <p:cNvSpPr/>
            <p:nvPr/>
          </p:nvSpPr>
          <p:spPr>
            <a:xfrm>
              <a:off x="665351" y="2198773"/>
              <a:ext cx="90936" cy="91216"/>
            </a:xfrm>
            <a:prstGeom prst="ellipse">
              <a:avLst/>
            </a:prstGeom>
            <a:solidFill>
              <a:srgbClr val="00A5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srgbClr val="D4DDE6"/>
                </a:solidFill>
                <a:sym typeface="Helvetica Neue Medium"/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06DD560F-33BA-4DEF-8E2C-8CB69EFC2989}"/>
              </a:ext>
            </a:extLst>
          </p:cNvPr>
          <p:cNvGrpSpPr/>
          <p:nvPr/>
        </p:nvGrpSpPr>
        <p:grpSpPr>
          <a:xfrm>
            <a:off x="8574769" y="4275575"/>
            <a:ext cx="207678" cy="208226"/>
            <a:chOff x="606980" y="2140268"/>
            <a:chExt cx="207678" cy="208226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C00A517B-CD71-428D-8B05-A6A211C3A904}"/>
                </a:ext>
              </a:extLst>
            </p:cNvPr>
            <p:cNvSpPr/>
            <p:nvPr/>
          </p:nvSpPr>
          <p:spPr>
            <a:xfrm>
              <a:off x="606980" y="2140268"/>
              <a:ext cx="207678" cy="208226"/>
            </a:xfrm>
            <a:prstGeom prst="ellipse">
              <a:avLst/>
            </a:prstGeom>
            <a:solidFill>
              <a:srgbClr val="00A5D6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srgbClr val="D4DDE6"/>
                </a:solidFill>
                <a:sym typeface="Helvetica Neue Medium"/>
              </a:endParaRPr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6C7E660E-D4B1-48C3-B28F-C8EECFFF8CC1}"/>
                </a:ext>
              </a:extLst>
            </p:cNvPr>
            <p:cNvSpPr/>
            <p:nvPr/>
          </p:nvSpPr>
          <p:spPr>
            <a:xfrm>
              <a:off x="665351" y="2198773"/>
              <a:ext cx="90936" cy="91216"/>
            </a:xfrm>
            <a:prstGeom prst="ellipse">
              <a:avLst/>
            </a:prstGeom>
            <a:solidFill>
              <a:srgbClr val="00A5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srgbClr val="D4DDE6"/>
                </a:solidFill>
                <a:sym typeface="Helvetica Neue Medium"/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6DA10A8A-110F-4F12-8BB9-3AF1E3A1949F}"/>
              </a:ext>
            </a:extLst>
          </p:cNvPr>
          <p:cNvGrpSpPr/>
          <p:nvPr/>
        </p:nvGrpSpPr>
        <p:grpSpPr>
          <a:xfrm>
            <a:off x="8561866" y="4992224"/>
            <a:ext cx="207678" cy="208226"/>
            <a:chOff x="606980" y="2140268"/>
            <a:chExt cx="207678" cy="208226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614B586A-E87F-4E7F-B803-46D4177916CD}"/>
                </a:ext>
              </a:extLst>
            </p:cNvPr>
            <p:cNvSpPr/>
            <p:nvPr/>
          </p:nvSpPr>
          <p:spPr>
            <a:xfrm>
              <a:off x="606980" y="2140268"/>
              <a:ext cx="207678" cy="208226"/>
            </a:xfrm>
            <a:prstGeom prst="ellipse">
              <a:avLst/>
            </a:prstGeom>
            <a:solidFill>
              <a:srgbClr val="00A5D6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srgbClr val="D4DDE6"/>
                </a:solidFill>
                <a:sym typeface="Helvetica Neue Medium"/>
              </a:endParaRPr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EE12DAD5-96F6-4F24-A7AB-703FBB1B47DA}"/>
                </a:ext>
              </a:extLst>
            </p:cNvPr>
            <p:cNvSpPr/>
            <p:nvPr/>
          </p:nvSpPr>
          <p:spPr>
            <a:xfrm>
              <a:off x="665351" y="2198773"/>
              <a:ext cx="90936" cy="91216"/>
            </a:xfrm>
            <a:prstGeom prst="ellipse">
              <a:avLst/>
            </a:prstGeom>
            <a:solidFill>
              <a:srgbClr val="00A5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srgbClr val="D4DDE6"/>
                </a:solidFill>
                <a:sym typeface="Helvetica Neue Medium"/>
              </a:endParaRPr>
            </a:p>
          </p:txBody>
        </p:sp>
      </p:grpSp>
      <p:sp>
        <p:nvSpPr>
          <p:cNvPr id="49" name="Shape 11">
            <a:extLst>
              <a:ext uri="{FF2B5EF4-FFF2-40B4-BE49-F238E27FC236}">
                <a16:creationId xmlns:a16="http://schemas.microsoft.com/office/drawing/2014/main" id="{53ECE987-F91D-48D8-A45E-01EC61A370BD}"/>
              </a:ext>
            </a:extLst>
          </p:cNvPr>
          <p:cNvSpPr/>
          <p:nvPr/>
        </p:nvSpPr>
        <p:spPr>
          <a:xfrm>
            <a:off x="8835390" y="2239518"/>
            <a:ext cx="2148840" cy="457200"/>
          </a:xfrm>
          <a:prstGeom prst="roundRect">
            <a:avLst/>
          </a:prstGeom>
          <a:noFill/>
          <a:ln w="19050">
            <a:gradFill>
              <a:gsLst>
                <a:gs pos="0">
                  <a:srgbClr val="00A5D6">
                    <a:alpha val="61000"/>
                  </a:srgbClr>
                </a:gs>
                <a:gs pos="100000">
                  <a:srgbClr val="DBF1FD">
                    <a:alpha val="51000"/>
                  </a:srgbClr>
                </a:gs>
              </a:gsLst>
              <a:lin ang="5400000" scaled="1"/>
            </a:gradFill>
            <a:prstDash val="solid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7">
            <a:extLst>
              <a:ext uri="{FF2B5EF4-FFF2-40B4-BE49-F238E27FC236}">
                <a16:creationId xmlns:a16="http://schemas.microsoft.com/office/drawing/2014/main" id="{9C6946F3-2D35-42AE-AD68-08429598D830}"/>
              </a:ext>
            </a:extLst>
          </p:cNvPr>
          <p:cNvSpPr/>
          <p:nvPr/>
        </p:nvSpPr>
        <p:spPr>
          <a:xfrm>
            <a:off x="6227635" y="4474845"/>
            <a:ext cx="3098673" cy="1483614"/>
          </a:xfrm>
          <a:prstGeom prst="roundRect">
            <a:avLst/>
          </a:prstGeom>
          <a:gradFill flip="none" rotWithShape="1">
            <a:gsLst>
              <a:gs pos="50000">
                <a:srgbClr val="DBF1FD">
                  <a:alpha val="60000"/>
                </a:srgbClr>
              </a:gs>
              <a:gs pos="0">
                <a:srgbClr val="00A5D6">
                  <a:alpha val="0"/>
                </a:srgbClr>
              </a:gs>
            </a:gsLst>
            <a:lin ang="14400000" scaled="0"/>
            <a:tileRect/>
          </a:gradFill>
          <a:ln w="12700">
            <a:gradFill>
              <a:gsLst>
                <a:gs pos="0">
                  <a:srgbClr val="00A5D6">
                    <a:alpha val="61000"/>
                  </a:srgbClr>
                </a:gs>
                <a:gs pos="100000">
                  <a:srgbClr val="DBF1FD">
                    <a:alpha val="51000"/>
                  </a:srgbClr>
                </a:gs>
              </a:gsLst>
              <a:lin ang="5400000" scaled="1"/>
            </a:gradFill>
            <a:prstDash val="solid"/>
          </a:ln>
        </p:spPr>
      </p:sp>
      <p:sp>
        <p:nvSpPr>
          <p:cNvPr id="30" name="Shape 7">
            <a:extLst>
              <a:ext uri="{FF2B5EF4-FFF2-40B4-BE49-F238E27FC236}">
                <a16:creationId xmlns:a16="http://schemas.microsoft.com/office/drawing/2014/main" id="{14073B40-F011-4079-8560-5694EA1E0DDA}"/>
              </a:ext>
            </a:extLst>
          </p:cNvPr>
          <p:cNvSpPr/>
          <p:nvPr/>
        </p:nvSpPr>
        <p:spPr>
          <a:xfrm>
            <a:off x="2433447" y="4465701"/>
            <a:ext cx="3098673" cy="1483614"/>
          </a:xfrm>
          <a:prstGeom prst="roundRect">
            <a:avLst/>
          </a:prstGeom>
          <a:gradFill flip="none" rotWithShape="1">
            <a:gsLst>
              <a:gs pos="50000">
                <a:srgbClr val="DBF1FD">
                  <a:alpha val="60000"/>
                </a:srgbClr>
              </a:gs>
              <a:gs pos="0">
                <a:srgbClr val="00A5D6">
                  <a:alpha val="0"/>
                </a:srgbClr>
              </a:gs>
            </a:gsLst>
            <a:lin ang="14400000" scaled="0"/>
            <a:tileRect/>
          </a:gradFill>
          <a:ln w="12700">
            <a:gradFill>
              <a:gsLst>
                <a:gs pos="0">
                  <a:srgbClr val="00A5D6">
                    <a:alpha val="61000"/>
                  </a:srgbClr>
                </a:gs>
                <a:gs pos="100000">
                  <a:srgbClr val="DBF1FD">
                    <a:alpha val="51000"/>
                  </a:srgbClr>
                </a:gs>
              </a:gsLst>
              <a:lin ang="5400000" scaled="1"/>
            </a:gradFill>
            <a:prstDash val="solid"/>
          </a:ln>
        </p:spPr>
      </p:sp>
      <p:sp>
        <p:nvSpPr>
          <p:cNvPr id="29" name="Shape 7">
            <a:extLst>
              <a:ext uri="{FF2B5EF4-FFF2-40B4-BE49-F238E27FC236}">
                <a16:creationId xmlns:a16="http://schemas.microsoft.com/office/drawing/2014/main" id="{B57A1B17-5C10-473E-8C85-5AC0C505347E}"/>
              </a:ext>
            </a:extLst>
          </p:cNvPr>
          <p:cNvSpPr/>
          <p:nvPr/>
        </p:nvSpPr>
        <p:spPr>
          <a:xfrm>
            <a:off x="8074723" y="2362009"/>
            <a:ext cx="3098673" cy="1483614"/>
          </a:xfrm>
          <a:prstGeom prst="roundRect">
            <a:avLst/>
          </a:prstGeom>
          <a:gradFill flip="none" rotWithShape="1">
            <a:gsLst>
              <a:gs pos="50000">
                <a:srgbClr val="DBF1FD">
                  <a:alpha val="60000"/>
                </a:srgbClr>
              </a:gs>
              <a:gs pos="0">
                <a:srgbClr val="00A5D6">
                  <a:alpha val="0"/>
                </a:srgbClr>
              </a:gs>
            </a:gsLst>
            <a:lin ang="14400000" scaled="0"/>
            <a:tileRect/>
          </a:gradFill>
          <a:ln w="12700">
            <a:gradFill>
              <a:gsLst>
                <a:gs pos="0">
                  <a:srgbClr val="00A5D6">
                    <a:alpha val="61000"/>
                  </a:srgbClr>
                </a:gs>
                <a:gs pos="100000">
                  <a:srgbClr val="DBF1FD">
                    <a:alpha val="51000"/>
                  </a:srgbClr>
                </a:gs>
              </a:gsLst>
              <a:lin ang="5400000" scaled="1"/>
            </a:gradFill>
            <a:prstDash val="solid"/>
          </a:ln>
        </p:spPr>
      </p:sp>
      <p:sp>
        <p:nvSpPr>
          <p:cNvPr id="28" name="Shape 7">
            <a:extLst>
              <a:ext uri="{FF2B5EF4-FFF2-40B4-BE49-F238E27FC236}">
                <a16:creationId xmlns:a16="http://schemas.microsoft.com/office/drawing/2014/main" id="{D5E95DA1-1A0B-434B-AF3D-9687A30A3CEB}"/>
              </a:ext>
            </a:extLst>
          </p:cNvPr>
          <p:cNvSpPr/>
          <p:nvPr/>
        </p:nvSpPr>
        <p:spPr>
          <a:xfrm>
            <a:off x="4366640" y="2371153"/>
            <a:ext cx="3098673" cy="1483614"/>
          </a:xfrm>
          <a:prstGeom prst="roundRect">
            <a:avLst/>
          </a:prstGeom>
          <a:gradFill flip="none" rotWithShape="1">
            <a:gsLst>
              <a:gs pos="50000">
                <a:srgbClr val="DBF1FD">
                  <a:alpha val="60000"/>
                </a:srgbClr>
              </a:gs>
              <a:gs pos="0">
                <a:srgbClr val="00A5D6">
                  <a:alpha val="0"/>
                </a:srgbClr>
              </a:gs>
            </a:gsLst>
            <a:lin ang="14400000" scaled="0"/>
            <a:tileRect/>
          </a:gradFill>
          <a:ln w="12700">
            <a:gradFill>
              <a:gsLst>
                <a:gs pos="0">
                  <a:srgbClr val="00A5D6">
                    <a:alpha val="61000"/>
                  </a:srgbClr>
                </a:gs>
                <a:gs pos="100000">
                  <a:srgbClr val="DBF1FD">
                    <a:alpha val="51000"/>
                  </a:srgbClr>
                </a:gs>
              </a:gsLst>
              <a:lin ang="5400000" scaled="1"/>
            </a:gradFill>
            <a:prstDash val="solid"/>
          </a:ln>
        </p:spPr>
      </p:sp>
      <p:sp>
        <p:nvSpPr>
          <p:cNvPr id="27" name="Shape 7">
            <a:extLst>
              <a:ext uri="{FF2B5EF4-FFF2-40B4-BE49-F238E27FC236}">
                <a16:creationId xmlns:a16="http://schemas.microsoft.com/office/drawing/2014/main" id="{2E4837CF-3EC3-4016-966B-398BB5CD0BE4}"/>
              </a:ext>
            </a:extLst>
          </p:cNvPr>
          <p:cNvSpPr/>
          <p:nvPr/>
        </p:nvSpPr>
        <p:spPr>
          <a:xfrm>
            <a:off x="476249" y="2362009"/>
            <a:ext cx="3098673" cy="1483614"/>
          </a:xfrm>
          <a:prstGeom prst="roundRect">
            <a:avLst/>
          </a:prstGeom>
          <a:gradFill flip="none" rotWithShape="1">
            <a:gsLst>
              <a:gs pos="50000">
                <a:srgbClr val="DBF1FD">
                  <a:alpha val="60000"/>
                </a:srgbClr>
              </a:gs>
              <a:gs pos="0">
                <a:srgbClr val="00A5D6">
                  <a:alpha val="0"/>
                </a:srgbClr>
              </a:gs>
            </a:gsLst>
            <a:lin ang="14400000" scaled="0"/>
            <a:tileRect/>
          </a:gradFill>
          <a:ln w="12700">
            <a:gradFill>
              <a:gsLst>
                <a:gs pos="0">
                  <a:srgbClr val="00A5D6">
                    <a:alpha val="61000"/>
                  </a:srgbClr>
                </a:gs>
                <a:gs pos="100000">
                  <a:srgbClr val="DBF1FD">
                    <a:alpha val="51000"/>
                  </a:srgbClr>
                </a:gs>
              </a:gsLst>
              <a:lin ang="5400000" scaled="1"/>
            </a:gradFill>
            <a:prstDash val="solid"/>
          </a:ln>
        </p:spPr>
      </p:sp>
      <p:sp>
        <p:nvSpPr>
          <p:cNvPr id="2" name="Shape 0"/>
          <p:cNvSpPr/>
          <p:nvPr/>
        </p:nvSpPr>
        <p:spPr>
          <a:xfrm>
            <a:off x="0" y="6382512"/>
            <a:ext cx="201168" cy="219456"/>
          </a:xfrm>
          <a:prstGeom prst="rect">
            <a:avLst/>
          </a:prstGeom>
          <a:solidFill>
            <a:srgbClr val="00A5D6"/>
          </a:solidFill>
          <a:ln w="12700">
            <a:solidFill>
              <a:srgbClr val="00A5D6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85800" y="882395"/>
            <a:ext cx="96926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A5D6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Метод ВШГУ: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5D6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A5D6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5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5D6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5D6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устойчивых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5D6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5D6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ориентиров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A5D6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968026" y="2786253"/>
            <a:ext cx="273405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Ценностно-смысловая среда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4822411" y="2639567"/>
            <a:ext cx="2734056" cy="8138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Ускоренная профессионализация и непрерывность развития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8494692" y="2639567"/>
            <a:ext cx="273405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Персонализация траекторий и карьерная навигация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2865692" y="4768976"/>
            <a:ext cx="273405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Баланс качественного контента и новых форматов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6818757" y="4684205"/>
            <a:ext cx="273405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Сообщество и неформальные профессиональные связи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31EDD0A-7845-492D-8F78-D7F62B678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249" y="2786253"/>
            <a:ext cx="406158" cy="384048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E4D260D-A996-43CB-A0BA-D41528D64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6640" y="2809113"/>
            <a:ext cx="406158" cy="384048"/>
          </a:xfrm>
          <a:prstGeom prst="rect">
            <a:avLst/>
          </a:prstGeom>
          <a:effectLst/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69C38D7-37B8-4F97-AAFA-3CF40CDE7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6813" y="2854451"/>
            <a:ext cx="406158" cy="384048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CF3D89B-9D00-4B1C-87B8-31B0D2BA6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37531" y="4925948"/>
            <a:ext cx="406158" cy="384048"/>
          </a:xfrm>
          <a:prstGeom prst="rect">
            <a:avLst/>
          </a:prstGeom>
          <a:effectLst/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1046B22-DA3E-4FD6-A6BF-91CEE075B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3637" y="4925948"/>
            <a:ext cx="406158" cy="384048"/>
          </a:xfrm>
          <a:prstGeom prst="rect">
            <a:avLst/>
          </a:prstGeom>
          <a:effectLst/>
        </p:spPr>
      </p:pic>
      <p:sp>
        <p:nvSpPr>
          <p:cNvPr id="7" name="Text 5"/>
          <p:cNvSpPr/>
          <p:nvPr/>
        </p:nvSpPr>
        <p:spPr>
          <a:xfrm>
            <a:off x="228839" y="2895981"/>
            <a:ext cx="81381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4122051" y="2918841"/>
            <a:ext cx="81381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02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850123" y="2964179"/>
            <a:ext cx="81381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03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2206942" y="5035676"/>
            <a:ext cx="81381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04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6004941" y="5035676"/>
            <a:ext cx="81381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05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F302B-1594-4A45-A593-8CD573E44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849" y="3142150"/>
            <a:ext cx="8147375" cy="840400"/>
          </a:xfrm>
        </p:spPr>
        <p:txBody>
          <a:bodyPr/>
          <a:lstStyle/>
          <a:p>
            <a:r>
              <a:rPr lang="ru-RU" sz="48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4106908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2484C6"/>
      </a:dk2>
      <a:lt2>
        <a:srgbClr val="F0F9FE"/>
      </a:lt2>
      <a:accent1>
        <a:srgbClr val="88ACC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3748</TotalTime>
  <Words>889</Words>
  <Application>Microsoft Office PowerPoint</Application>
  <PresentationFormat>Широкоэкранный</PresentationFormat>
  <Paragraphs>144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Aptos</vt:lpstr>
      <vt:lpstr>Aptos SemiBold</vt:lpstr>
      <vt:lpstr>Arial</vt:lpstr>
      <vt:lpstr>Calibri</vt:lpstr>
      <vt:lpstr>Helvetica Neue Medium</vt:lpstr>
      <vt:lpstr>Montserrat</vt:lpstr>
      <vt:lpstr>Montserrat Bold</vt:lpstr>
      <vt:lpstr>Montserrat Medium</vt:lpstr>
      <vt:lpstr>Montserrat SemiBold</vt:lpstr>
      <vt:lpstr>Simple Light</vt:lpstr>
      <vt:lpstr>Метод обучения взрослых  ВШГУ Президентской академии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Ткачев Николай Сергеевич</dc:creator>
  <cp:lastModifiedBy>Ткачев Николай Сергеевич</cp:lastModifiedBy>
  <cp:revision>60</cp:revision>
  <cp:lastPrinted>2026-04-27T09:38:42Z</cp:lastPrinted>
  <dcterms:modified xsi:type="dcterms:W3CDTF">2026-04-28T13:33:32Z</dcterms:modified>
</cp:coreProperties>
</file>