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418" r:id="rId3"/>
    <p:sldId id="420" r:id="rId4"/>
    <p:sldId id="260" r:id="rId5"/>
    <p:sldId id="257" r:id="rId6"/>
    <p:sldId id="258" r:id="rId7"/>
    <p:sldId id="419" r:id="rId8"/>
    <p:sldId id="259" r:id="rId9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4C6"/>
    <a:srgbClr val="EF3E3E"/>
    <a:srgbClr val="E12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4" y="53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262a9e85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262a9e85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262a9e85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262a9e85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74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262a9e85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262a9e85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262a9e855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262a9e855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262a9e855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262a9e855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title="B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title="Mou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6375" y="3386675"/>
            <a:ext cx="8251627" cy="69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23400" y="3629775"/>
            <a:ext cx="10443600" cy="32601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None/>
              <a:defRPr sz="10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23400" y="6963650"/>
            <a:ext cx="104436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7" name="Google Shape;17;p2" title="Киф-03.png"/>
          <p:cNvPicPr preferRelativeResize="0"/>
          <p:nvPr/>
        </p:nvPicPr>
        <p:blipFill rotWithShape="1">
          <a:blip r:embed="rId4">
            <a:alphaModFix/>
          </a:blip>
          <a:srcRect r="48278"/>
          <a:stretch/>
        </p:blipFill>
        <p:spPr>
          <a:xfrm>
            <a:off x="838200" y="688025"/>
            <a:ext cx="6363523" cy="22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title="Киф-03.png"/>
          <p:cNvPicPr preferRelativeResize="0"/>
          <p:nvPr/>
        </p:nvPicPr>
        <p:blipFill rotWithShape="1">
          <a:blip r:embed="rId4">
            <a:alphaModFix/>
          </a:blip>
          <a:srcRect l="57481"/>
          <a:stretch/>
        </p:blipFill>
        <p:spPr>
          <a:xfrm>
            <a:off x="12294812" y="688025"/>
            <a:ext cx="5231198" cy="22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title="B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 title="Mou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3025" y="5190150"/>
            <a:ext cx="6094976" cy="50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title="Киф-03.png"/>
          <p:cNvPicPr preferRelativeResize="0"/>
          <p:nvPr/>
        </p:nvPicPr>
        <p:blipFill rotWithShape="1">
          <a:blip r:embed="rId4">
            <a:alphaModFix/>
          </a:blip>
          <a:srcRect r="48278"/>
          <a:stretch/>
        </p:blipFill>
        <p:spPr>
          <a:xfrm>
            <a:off x="838200" y="688025"/>
            <a:ext cx="4709904" cy="168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 title="Киф-03.png"/>
          <p:cNvPicPr preferRelativeResize="0"/>
          <p:nvPr/>
        </p:nvPicPr>
        <p:blipFill rotWithShape="1">
          <a:blip r:embed="rId4">
            <a:alphaModFix/>
          </a:blip>
          <a:srcRect l="57481"/>
          <a:stretch/>
        </p:blipFill>
        <p:spPr>
          <a:xfrm>
            <a:off x="13577984" y="688025"/>
            <a:ext cx="3871824" cy="16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728350" y="4301700"/>
            <a:ext cx="1083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6" name="Google Shape;26;p3" title="Moun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" y="5190150"/>
            <a:ext cx="6094976" cy="50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1">
  <p:cSld name="SECTION_HEADER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3400" y="29145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8878200" y="2915825"/>
            <a:ext cx="8786400" cy="6832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23400" y="29145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0F9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1652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"/>
              <a:buNone/>
              <a:defRPr sz="4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Font typeface="Montserrat"/>
              <a:buNone/>
              <a:defRPr sz="5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9145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>
              <a:buNone/>
              <a:defRPr sz="160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" name="Google Shape;9;p1" title="Киф-01.png"/>
          <p:cNvPicPr preferRelativeResize="0"/>
          <p:nvPr/>
        </p:nvPicPr>
        <p:blipFill rotWithShape="1">
          <a:blip r:embed="rId14">
            <a:alphaModFix/>
          </a:blip>
          <a:srcRect r="48071"/>
          <a:stretch/>
        </p:blipFill>
        <p:spPr>
          <a:xfrm>
            <a:off x="623400" y="285075"/>
            <a:ext cx="3216850" cy="11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 title="Киф-01.png"/>
          <p:cNvPicPr preferRelativeResize="0"/>
          <p:nvPr/>
        </p:nvPicPr>
        <p:blipFill rotWithShape="1">
          <a:blip r:embed="rId14">
            <a:alphaModFix/>
          </a:blip>
          <a:srcRect l="56964" r="-986"/>
          <a:stretch/>
        </p:blipFill>
        <p:spPr>
          <a:xfrm>
            <a:off x="14937625" y="285075"/>
            <a:ext cx="2726976" cy="1145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hoptenko@ranepa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vdeev-ds@ranep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547200" y="3655925"/>
            <a:ext cx="12254400" cy="32601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ЧЕМПИОНАТ ПО СТРАТЕГИИ </a:t>
            </a:r>
            <a:br>
              <a:rPr lang="en-US" dirty="0"/>
            </a:br>
            <a:r>
              <a:rPr lang="ru-RU" dirty="0"/>
              <a:t>И УПРАВЛЕНИЮ БИЗНЕСОМ </a:t>
            </a:r>
            <a:r>
              <a:rPr lang="en-US" dirty="0"/>
              <a:t>GLOBAL MANAGEMENT CHALLENGE 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680550" y="7097000"/>
            <a:ext cx="104436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indent="0"/>
            <a:r>
              <a:rPr lang="ru-RU" altLang="ru-RU" sz="3200" b="1" dirty="0">
                <a:ln w="1905"/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РЕГИОНАЛЬНЫЙ КУБОК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ол, человек, люди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0A2331E-0983-4CAE-A96A-BFC088AAC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1901" b="9411"/>
          <a:stretch/>
        </p:blipFill>
        <p:spPr>
          <a:xfrm>
            <a:off x="3308" y="-1185417"/>
            <a:ext cx="18281388" cy="1147241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AD105E-9D78-47C6-85BD-FC20B25D5038}"/>
              </a:ext>
            </a:extLst>
          </p:cNvPr>
          <p:cNvGrpSpPr/>
          <p:nvPr/>
        </p:nvGrpSpPr>
        <p:grpSpPr>
          <a:xfrm>
            <a:off x="2016859" y="8707071"/>
            <a:ext cx="15685910" cy="1324605"/>
            <a:chOff x="1684184" y="5815346"/>
            <a:chExt cx="10459694" cy="8832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727A873-63D1-4B36-AA99-FFA734CDA5C3}"/>
                </a:ext>
              </a:extLst>
            </p:cNvPr>
            <p:cNvSpPr/>
            <p:nvPr/>
          </p:nvSpPr>
          <p:spPr>
            <a:xfrm>
              <a:off x="1684184" y="5815346"/>
              <a:ext cx="10099653" cy="883274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58041">
                <a:buClrTx/>
                <a:defRPr/>
              </a:pPr>
              <a:endParaRPr lang="ru-RU" sz="345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Объект 4">
              <a:extLst>
                <a:ext uri="{FF2B5EF4-FFF2-40B4-BE49-F238E27FC236}">
                  <a16:creationId xmlns:a16="http://schemas.microsoft.com/office/drawing/2014/main" id="{B8885240-521A-412B-B7A4-56C65ACF2E04}"/>
                </a:ext>
              </a:extLst>
            </p:cNvPr>
            <p:cNvSpPr txBox="1">
              <a:spLocks/>
            </p:cNvSpPr>
            <p:nvPr/>
          </p:nvSpPr>
          <p:spPr>
            <a:xfrm>
              <a:off x="1796716" y="5860357"/>
              <a:ext cx="10347162" cy="63676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1371326">
                <a:spcBef>
                  <a:spcPts val="0"/>
                </a:spcBef>
                <a:buClr>
                  <a:srgbClr val="921A1D"/>
                </a:buClr>
                <a:buNone/>
                <a:defRPr/>
              </a:pPr>
              <a:r>
                <a:rPr lang="en-US" altLang="ru-RU" sz="3600" dirty="0">
                  <a:solidFill>
                    <a:prstClr val="white"/>
                  </a:solidFill>
                  <a:latin typeface="DaxlineCyrSC-Regular (Основной текст)"/>
                  <a:cs typeface="Arial"/>
                </a:rPr>
                <a:t>GMC – </a:t>
              </a:r>
              <a:r>
                <a:rPr lang="ru-RU" altLang="ru-RU" sz="3600" dirty="0">
                  <a:solidFill>
                    <a:prstClr val="white"/>
                  </a:solidFill>
                  <a:latin typeface="DaxlineCyrSC-Regular (Основной текст)"/>
                  <a:cs typeface="Arial"/>
                </a:rPr>
                <a:t>крупнейшее международное сообщество лидеров и управленцев</a:t>
              </a:r>
            </a:p>
            <a:p>
              <a:pPr marL="0" indent="0" algn="just" defTabSz="1371326">
                <a:spcBef>
                  <a:spcPts val="0"/>
                </a:spcBef>
                <a:buClr>
                  <a:srgbClr val="921A1D"/>
                </a:buClr>
                <a:buNone/>
                <a:defRPr/>
              </a:pPr>
              <a:r>
                <a:rPr lang="ru-RU" altLang="ru-RU" sz="3600" dirty="0">
                  <a:solidFill>
                    <a:prstClr val="white"/>
                  </a:solidFill>
                  <a:latin typeface="DaxlineCyrSC-Regular (Основной текст)"/>
                  <a:cs typeface="Arial"/>
                </a:rPr>
                <a:t>1 000 000 выпускников программы в мире. Более 1</a:t>
              </a:r>
              <a:r>
                <a:rPr lang="en-GB" altLang="ru-RU" sz="3600" dirty="0">
                  <a:solidFill>
                    <a:prstClr val="white"/>
                  </a:solidFill>
                  <a:latin typeface="DaxlineCyrSC-Regular (Основной текст)"/>
                  <a:cs typeface="Arial"/>
                </a:rPr>
                <a:t>15</a:t>
              </a:r>
              <a:r>
                <a:rPr lang="ru-RU" altLang="ru-RU" sz="3600" dirty="0">
                  <a:solidFill>
                    <a:prstClr val="white"/>
                  </a:solidFill>
                  <a:latin typeface="DaxlineCyrSC-Regular (Основной текст)"/>
                  <a:cs typeface="Arial"/>
                </a:rPr>
                <a:t> 000 – в России </a:t>
              </a:r>
              <a:endParaRPr lang="ru-RU" altLang="ru-RU" sz="3600" b="1" dirty="0">
                <a:solidFill>
                  <a:prstClr val="white"/>
                </a:solidFill>
                <a:latin typeface="DaxlineCyrSC-Regular (Основной текст)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82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21234B-B696-4725-BBCF-5CA9409ACB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9AD47FD-D7B2-4DA2-A061-2E66664AD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8"/>
          <a:stretch/>
        </p:blipFill>
        <p:spPr>
          <a:xfrm>
            <a:off x="628650" y="1534285"/>
            <a:ext cx="17030699" cy="8546403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:a16="http://schemas.microsoft.com/office/drawing/2014/main" id="{343C7CA1-DC7A-4568-94D6-9055C6150EE7}"/>
              </a:ext>
            </a:extLst>
          </p:cNvPr>
          <p:cNvSpPr txBox="1">
            <a:spLocks/>
          </p:cNvSpPr>
          <p:nvPr/>
        </p:nvSpPr>
        <p:spPr bwMode="auto">
          <a:xfrm>
            <a:off x="3372346" y="330897"/>
            <a:ext cx="11543306" cy="12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90" rIns="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4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25"/>
              </a:spcBef>
              <a:buFontTx/>
              <a:buNone/>
            </a:pPr>
            <a:r>
              <a:rPr kumimoji="0" lang="ru-RU" altLang="ru-RU" sz="3200" b="1" dirty="0">
                <a:solidFill>
                  <a:srgbClr val="EF3E3E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ПРЕИМУЩЕСТВА ПРОГРАММ </a:t>
            </a:r>
          </a:p>
          <a:p>
            <a:pPr algn="ctr" eaLnBrk="1" hangingPunct="1">
              <a:spcBef>
                <a:spcPts val="225"/>
              </a:spcBef>
              <a:buFontTx/>
              <a:buNone/>
            </a:pPr>
            <a:r>
              <a:rPr kumimoji="0" lang="en-US" altLang="ru-RU" sz="3200" b="1" dirty="0">
                <a:solidFill>
                  <a:srgbClr val="EF3E3E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GLOBAL MANAGEMENT CHALLENGE</a:t>
            </a:r>
          </a:p>
        </p:txBody>
      </p:sp>
    </p:spTree>
    <p:extLst>
      <p:ext uri="{BB962C8B-B14F-4D97-AF65-F5344CB8AC3E}">
        <p14:creationId xmlns:p14="http://schemas.microsoft.com/office/powerpoint/2010/main" val="92127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64F02A-0500-4A95-9A38-68A5C752AE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28"/>
          <a:stretch/>
        </p:blipFill>
        <p:spPr>
          <a:xfrm>
            <a:off x="267974" y="1414462"/>
            <a:ext cx="17752052" cy="7458075"/>
          </a:xfrm>
          <a:prstGeom prst="rect">
            <a:avLst/>
          </a:prstGeom>
        </p:spPr>
      </p:pic>
      <p:sp>
        <p:nvSpPr>
          <p:cNvPr id="66" name="Subtitle 2">
            <a:extLst>
              <a:ext uri="{FF2B5EF4-FFF2-40B4-BE49-F238E27FC236}">
                <a16:creationId xmlns:a16="http://schemas.microsoft.com/office/drawing/2014/main" id="{17242FAD-6102-4690-B42C-3C84C3EFACB4}"/>
              </a:ext>
            </a:extLst>
          </p:cNvPr>
          <p:cNvSpPr txBox="1">
            <a:spLocks/>
          </p:cNvSpPr>
          <p:nvPr/>
        </p:nvSpPr>
        <p:spPr bwMode="auto">
          <a:xfrm>
            <a:off x="3267572" y="812768"/>
            <a:ext cx="11543306" cy="12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90" rIns="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4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25"/>
              </a:spcBef>
              <a:buFontTx/>
              <a:buNone/>
            </a:pPr>
            <a:r>
              <a:rPr kumimoji="0" lang="ru-RU" altLang="ru-RU" sz="3200" b="1" dirty="0">
                <a:solidFill>
                  <a:srgbClr val="EF3E3E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ОПЫТ ВНЕДРЕНИЯ ПРАКТИКИ В СУБЪЕКТАХ РФ </a:t>
            </a:r>
          </a:p>
        </p:txBody>
      </p:sp>
    </p:spTree>
    <p:extLst>
      <p:ext uri="{BB962C8B-B14F-4D97-AF65-F5344CB8AC3E}">
        <p14:creationId xmlns:p14="http://schemas.microsoft.com/office/powerpoint/2010/main" val="142684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223" name="Subtitle 2">
            <a:extLst>
              <a:ext uri="{FF2B5EF4-FFF2-40B4-BE49-F238E27FC236}">
                <a16:creationId xmlns:a16="http://schemas.microsoft.com/office/drawing/2014/main" id="{1F057862-16B0-46DE-ADEE-81ECB9C0B710}"/>
              </a:ext>
            </a:extLst>
          </p:cNvPr>
          <p:cNvSpPr txBox="1">
            <a:spLocks/>
          </p:cNvSpPr>
          <p:nvPr/>
        </p:nvSpPr>
        <p:spPr bwMode="auto">
          <a:xfrm>
            <a:off x="3462833" y="491485"/>
            <a:ext cx="11543306" cy="12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90" rIns="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4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25"/>
              </a:spcBef>
              <a:buFontTx/>
              <a:buNone/>
            </a:pPr>
            <a:r>
              <a:rPr kumimoji="0" lang="ru-RU" altLang="ru-RU" sz="3200" b="1" dirty="0">
                <a:solidFill>
                  <a:srgbClr val="EF3E3E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НАВЫКИ, РАЗВИВАЕМЫЕ ПРИ РАБОТЕ </a:t>
            </a:r>
            <a:endParaRPr kumimoji="0" lang="en-US" altLang="ru-RU" sz="3200" b="1" dirty="0">
              <a:solidFill>
                <a:srgbClr val="EF3E3E"/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 eaLnBrk="1" hangingPunct="1">
              <a:spcBef>
                <a:spcPts val="225"/>
              </a:spcBef>
              <a:buFontTx/>
              <a:buNone/>
            </a:pPr>
            <a:r>
              <a:rPr kumimoji="0" lang="ru-RU" altLang="ru-RU" sz="3200" b="1" dirty="0">
                <a:solidFill>
                  <a:srgbClr val="EF3E3E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С БИЗНЕС-СИМУЛЯТОРОМ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82B1F-4AA4-4786-93ED-712C9938E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37"/>
          <a:stretch/>
        </p:blipFill>
        <p:spPr>
          <a:xfrm>
            <a:off x="1209674" y="2390775"/>
            <a:ext cx="16049625" cy="6927033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AC478DB8-A3C7-44E1-B200-326C0EA78C20}"/>
              </a:ext>
            </a:extLst>
          </p:cNvPr>
          <p:cNvSpPr txBox="1"/>
          <p:nvPr/>
        </p:nvSpPr>
        <p:spPr bwMode="auto">
          <a:xfrm>
            <a:off x="1990725" y="1926842"/>
            <a:ext cx="3592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ru-RU" sz="2400" b="1" dirty="0">
                <a:solidFill>
                  <a:srgbClr val="2384C6"/>
                </a:solidFill>
                <a:latin typeface="+mn-lt"/>
              </a:rPr>
              <a:t>Личностные навыки</a:t>
            </a:r>
          </a:p>
          <a:p>
            <a:pPr algn="ctr" defTabSz="914126"/>
            <a:r>
              <a:rPr lang="ru-RU" sz="2400" b="1" dirty="0">
                <a:solidFill>
                  <a:srgbClr val="2384C6"/>
                </a:solidFill>
                <a:latin typeface="+mn-lt"/>
              </a:rPr>
              <a:t>(</a:t>
            </a:r>
            <a:r>
              <a:rPr lang="en-US" sz="2400" b="1" dirty="0">
                <a:solidFill>
                  <a:srgbClr val="2384C6"/>
                </a:solidFill>
                <a:latin typeface="+mn-lt"/>
              </a:rPr>
              <a:t>soft skills)</a:t>
            </a:r>
            <a:endParaRPr lang="ru-RU" sz="2400" b="1" dirty="0">
              <a:solidFill>
                <a:srgbClr val="2384C6"/>
              </a:solidFill>
              <a:latin typeface="+mn-lt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14E39FB-7043-412C-8A84-CA5821AAF09F}"/>
              </a:ext>
            </a:extLst>
          </p:cNvPr>
          <p:cNvSpPr txBox="1"/>
          <p:nvPr/>
        </p:nvSpPr>
        <p:spPr bwMode="auto">
          <a:xfrm>
            <a:off x="7438310" y="1926841"/>
            <a:ext cx="3592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ru-RU" sz="2400" b="1" dirty="0">
                <a:solidFill>
                  <a:schemeClr val="bg2"/>
                </a:solidFill>
                <a:latin typeface="+mn-lt"/>
              </a:rPr>
              <a:t>Цифровые навыки (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digital skills)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D3992E2D-2DC4-4CBE-8550-32BC6A7FA56D}"/>
              </a:ext>
            </a:extLst>
          </p:cNvPr>
          <p:cNvSpPr txBox="1"/>
          <p:nvPr/>
        </p:nvSpPr>
        <p:spPr bwMode="auto">
          <a:xfrm>
            <a:off x="12885895" y="1926840"/>
            <a:ext cx="3592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ru-RU" sz="2400" b="1" dirty="0">
                <a:solidFill>
                  <a:schemeClr val="bg2"/>
                </a:solidFill>
                <a:latin typeface="+mn-lt"/>
              </a:rPr>
              <a:t>Бизнес навыки</a:t>
            </a:r>
          </a:p>
          <a:p>
            <a:pPr algn="ctr" defTabSz="914126"/>
            <a:r>
              <a:rPr lang="ru-RU" sz="2400" b="1" dirty="0">
                <a:solidFill>
                  <a:schemeClr val="bg2"/>
                </a:solidFill>
                <a:latin typeface="+mn-lt"/>
              </a:rPr>
              <a:t>(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hard skills)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E2B17503-A59E-40FA-8666-F6B476A154B3}"/>
              </a:ext>
            </a:extLst>
          </p:cNvPr>
          <p:cNvSpPr txBox="1">
            <a:spLocks/>
          </p:cNvSpPr>
          <p:nvPr/>
        </p:nvSpPr>
        <p:spPr bwMode="auto">
          <a:xfrm>
            <a:off x="3372347" y="460343"/>
            <a:ext cx="11543306" cy="12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90" rIns="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4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25"/>
              </a:spcBef>
              <a:buFontTx/>
              <a:buNone/>
            </a:pPr>
            <a:r>
              <a:rPr kumimoji="0" lang="ru-RU" altLang="ru-RU" sz="3200" b="1" dirty="0">
                <a:solidFill>
                  <a:srgbClr val="EF3E3E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ЭТАПЫ РЕГИОНАЛЬНОГО КУБКА ПО СТРАТЕГИИ И УПРАВЛЕНИЮ</a:t>
            </a:r>
          </a:p>
        </p:txBody>
      </p: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4883DF58-8333-4053-A366-3F282D666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28" y="1663731"/>
            <a:ext cx="17162637" cy="8014947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F0F4D263-AA65-4E82-8ADC-18AEF1DC3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7176" y="7550205"/>
            <a:ext cx="5476875" cy="2736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CE3423E-0020-4A21-8998-40E61E6951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0A171F-E30D-4C44-B765-EF9E7616C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07"/>
          <a:stretch/>
        </p:blipFill>
        <p:spPr>
          <a:xfrm>
            <a:off x="628679" y="2028824"/>
            <a:ext cx="17030641" cy="754907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9D8224B3-5ADC-4F91-9BB7-869C56B72F0D}"/>
              </a:ext>
            </a:extLst>
          </p:cNvPr>
          <p:cNvSpPr txBox="1">
            <a:spLocks/>
          </p:cNvSpPr>
          <p:nvPr/>
        </p:nvSpPr>
        <p:spPr bwMode="auto">
          <a:xfrm>
            <a:off x="3372346" y="631793"/>
            <a:ext cx="11543306" cy="12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4290" rIns="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4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700">
                <a:solidFill>
                  <a:schemeClr val="tx1"/>
                </a:solidFill>
                <a:latin typeface="DaxlineCyrSC-Regular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25"/>
              </a:spcBef>
              <a:buFontTx/>
              <a:buNone/>
            </a:pPr>
            <a:r>
              <a:rPr kumimoji="0" lang="ru-RU" altLang="ru-RU" sz="3200" b="1" dirty="0">
                <a:solidFill>
                  <a:srgbClr val="E12D35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СОДЕРЖАНИЕ БИЗНЕС-СИМУЛЯТОРА </a:t>
            </a:r>
            <a:r>
              <a:rPr kumimoji="0" lang="en-US" altLang="ru-RU" sz="3200" b="1" dirty="0">
                <a:solidFill>
                  <a:srgbClr val="E12D35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rPr>
              <a:t>GLOBAL MANAGEMENT CHALLENGE</a:t>
            </a:r>
          </a:p>
        </p:txBody>
      </p:sp>
    </p:spTree>
    <p:extLst>
      <p:ext uri="{BB962C8B-B14F-4D97-AF65-F5344CB8AC3E}">
        <p14:creationId xmlns:p14="http://schemas.microsoft.com/office/powerpoint/2010/main" val="48696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17097316" y="94788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sp>
        <p:nvSpPr>
          <p:cNvPr id="4" name="Google Shape;68;p14">
            <a:extLst>
              <a:ext uri="{FF2B5EF4-FFF2-40B4-BE49-F238E27FC236}">
                <a16:creationId xmlns:a16="http://schemas.microsoft.com/office/drawing/2014/main" id="{3F4C3A1E-AC0E-4462-892D-78C17DCE5648}"/>
              </a:ext>
            </a:extLst>
          </p:cNvPr>
          <p:cNvSpPr txBox="1">
            <a:spLocks/>
          </p:cNvSpPr>
          <p:nvPr/>
        </p:nvSpPr>
        <p:spPr>
          <a:xfrm>
            <a:off x="3016800" y="2084300"/>
            <a:ext cx="122544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Montserrat"/>
              <a:buNone/>
              <a:defRPr sz="72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6000" dirty="0"/>
              <a:t>ЧЕМПИОНАТ ПО СТРАТЕГИИ </a:t>
            </a:r>
            <a:br>
              <a:rPr lang="ru-RU" sz="6000" dirty="0"/>
            </a:br>
            <a:r>
              <a:rPr lang="ru-RU" sz="6000" dirty="0"/>
              <a:t>И УПРАВЛЕНИЮ БИЗНЕСОМ GLOBAL MANAGEMENT CHALLENGE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41EDFA-8488-470F-8931-B27640A941C2}"/>
              </a:ext>
            </a:extLst>
          </p:cNvPr>
          <p:cNvSpPr/>
          <p:nvPr/>
        </p:nvSpPr>
        <p:spPr>
          <a:xfrm>
            <a:off x="4572000" y="6086356"/>
            <a:ext cx="9144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err="1">
                <a:solidFill>
                  <a:schemeClr val="tx2"/>
                </a:solidFill>
              </a:rPr>
              <a:t>Шоптенко</a:t>
            </a:r>
            <a:r>
              <a:rPr lang="ru-RU" sz="2800" i="1" dirty="0">
                <a:solidFill>
                  <a:schemeClr val="tx2"/>
                </a:solidFill>
              </a:rPr>
              <a:t> Вячеслав Викторович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shoptenko@ranepa.ru</a:t>
            </a:r>
            <a:endParaRPr lang="en-US" sz="2800" dirty="0">
              <a:solidFill>
                <a:srgbClr val="00B0F0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+7-903-514-69-58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ru-RU" sz="2800" i="1" dirty="0">
                <a:solidFill>
                  <a:schemeClr val="tx2"/>
                </a:solidFill>
              </a:rPr>
              <a:t>Авдеев Дмитрий Сергеевич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avdeev-ds@ranepa.ru</a:t>
            </a:r>
            <a:endParaRPr lang="en-US" sz="2800" dirty="0">
              <a:solidFill>
                <a:srgbClr val="00B0F0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+7-903-957-24-25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2484C6"/>
      </a:dk2>
      <a:lt2>
        <a:srgbClr val="F0F9FE"/>
      </a:lt2>
      <a:accent1>
        <a:srgbClr val="88ACC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119</Words>
  <Application>Microsoft Office PowerPoint</Application>
  <PresentationFormat>Произвольный</PresentationFormat>
  <Paragraphs>30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DaxlineCyrSC-Regular (Основной текст)</vt:lpstr>
      <vt:lpstr>Montserrat</vt:lpstr>
      <vt:lpstr>Montserrat Medium</vt:lpstr>
      <vt:lpstr>Open Sans</vt:lpstr>
      <vt:lpstr>Open Sans Semibold</vt:lpstr>
      <vt:lpstr>Simple Light</vt:lpstr>
      <vt:lpstr>ЧЕМПИОНАТ ПО СТРАТЕГИИ  И УПРАВЛЕНИЮ БИЗНЕСОМ GLOBAL MANAGEMENT CHALLENGE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ЧЕМПИОНАТ ПО СТРАТЕГИИ  И УПРАВЛЕНИЮ БИЗНЕСОМ GLOBAL MANAGEMENT CHALLENGE</dc:title>
  <dc:creator>Орлова Кристина Андреевна</dc:creator>
  <cp:lastModifiedBy>Орлова Кристина Андреевна</cp:lastModifiedBy>
  <cp:revision>5</cp:revision>
  <dcterms:modified xsi:type="dcterms:W3CDTF">2026-04-23T15:28:30Z</dcterms:modified>
</cp:coreProperties>
</file>