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2"/>
  </p:notesMasterIdLst>
  <p:sldIdLst>
    <p:sldId id="274" r:id="rId2"/>
    <p:sldId id="264" r:id="rId3"/>
    <p:sldId id="277" r:id="rId4"/>
    <p:sldId id="288" r:id="rId5"/>
    <p:sldId id="289" r:id="rId6"/>
    <p:sldId id="290" r:id="rId7"/>
    <p:sldId id="291" r:id="rId8"/>
    <p:sldId id="292" r:id="rId9"/>
    <p:sldId id="293" r:id="rId10"/>
    <p:sldId id="294" r:id="rId11"/>
    <p:sldId id="266" r:id="rId12"/>
    <p:sldId id="268" r:id="rId13"/>
    <p:sldId id="267" r:id="rId14"/>
    <p:sldId id="271" r:id="rId15"/>
    <p:sldId id="287" r:id="rId16"/>
    <p:sldId id="270" r:id="rId17"/>
    <p:sldId id="272" r:id="rId18"/>
    <p:sldId id="273" r:id="rId19"/>
    <p:sldId id="285" r:id="rId20"/>
    <p:sldId id="276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1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390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4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9D662A-901B-4AD4-84B3-A98181B602E8}" type="datetimeFigureOut">
              <a:rPr lang="ru-RU" smtClean="0"/>
              <a:t>21.09.2024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FB5DDB-0084-40B6-B9F7-C778022425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5143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323CA-8961-4DCF-BD90-91D350A6C315}" type="datetime1">
              <a:rPr lang="ru-RU" smtClean="0"/>
              <a:t>21.09.2024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FE24-6362-44B1-BDB2-C872C539ED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2380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D4BD6-C8BD-4054-8922-F04F98ACF191}" type="datetime1">
              <a:rPr lang="ru-RU" smtClean="0"/>
              <a:t>21.09.2024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FE24-6362-44B1-BDB2-C872C539ED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3988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C2B12-63D5-4FD7-B2A3-1E4656D700A9}" type="datetime1">
              <a:rPr lang="ru-RU" smtClean="0"/>
              <a:t>21.09.2024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FE24-6362-44B1-BDB2-C872C539ED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4766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C6D37-6DA6-4D82-A8A2-06E2234AF815}" type="datetime1">
              <a:rPr lang="ru-RU" smtClean="0"/>
              <a:t>21.09.2024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FE24-6362-44B1-BDB2-C872C539ED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5861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A7D77-301B-4BE5-80D9-D9C6689EF564}" type="datetime1">
              <a:rPr lang="ru-RU" smtClean="0"/>
              <a:t>21.09.2024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FE24-6362-44B1-BDB2-C872C539ED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179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5E20C-EB30-4C0A-9041-DBBA346A5299}" type="datetime1">
              <a:rPr lang="ru-RU" smtClean="0"/>
              <a:t>21.09.2024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FE24-6362-44B1-BDB2-C872C539ED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685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A5196-A2EA-4EF8-AFDC-B1F17D92EF81}" type="datetime1">
              <a:rPr lang="ru-RU" smtClean="0"/>
              <a:t>21.09.2024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FE24-6362-44B1-BDB2-C872C539ED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3030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BD1C7-D7B2-4D2E-8B13-C7530590A92D}" type="datetime1">
              <a:rPr lang="ru-RU" smtClean="0"/>
              <a:t>21.09.2024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FE24-6362-44B1-BDB2-C872C539ED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3780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13E90-2AEE-4D8D-B5AB-6F6915C980B8}" type="datetime1">
              <a:rPr lang="ru-RU" smtClean="0"/>
              <a:t>21.09.2024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FE24-6362-44B1-BDB2-C872C539ED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6232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E0131-8F5C-4F9C-9F73-660569C141B4}" type="datetime1">
              <a:rPr lang="ru-RU" smtClean="0"/>
              <a:t>21.09.2024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FE24-6362-44B1-BDB2-C872C539ED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7441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9E822-FB79-434C-8399-2A708E1ED008}" type="datetime1">
              <a:rPr lang="ru-RU" smtClean="0"/>
              <a:t>21.09.2024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FE24-6362-44B1-BDB2-C872C539ED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9249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AB4152-9507-40FD-B1B1-74E927A03959}" type="datetime1">
              <a:rPr lang="ru-RU" smtClean="0"/>
              <a:t>21.09.2024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D5FE24-6362-44B1-BDB2-C872C539ED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5542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expert-ural.com/analytics/ratings/karta-internacionalizacii-biznes-shkol-rossii-i-sng--2023.html" TargetMode="External"/><Relationship Id="rId2" Type="http://schemas.openxmlformats.org/officeDocument/2006/relationships/hyperlink" Target="https://openedu.ru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loomberg.com/business-schools" TargetMode="External"/><Relationship Id="rId2" Type="http://schemas.openxmlformats.org/officeDocument/2006/relationships/hyperlink" Target="https://www.usnews.com/best-graduate-schools/top-business-schools/mba-rankings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universal-ranking.com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ba.su/rejting_biznes_shkol_2023_mba_su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336648" y="5577507"/>
            <a:ext cx="740755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Дмитрий 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Евгеньевич </a:t>
            </a:r>
            <a:r>
              <a:rPr lang="ru-RU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Толмачев,</a:t>
            </a:r>
          </a:p>
          <a:p>
            <a:pPr algn="r"/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</a:rPr>
              <a:t>руководитель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рабочей группы НАСДОБР по разработке национальной системы рейтингов 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рэнкингов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55237" y="1787109"/>
            <a:ext cx="1096631" cy="1061158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3"/>
          <a:srcRect b="1614"/>
          <a:stretch/>
        </p:blipFill>
        <p:spPr>
          <a:xfrm>
            <a:off x="1541229" y="748393"/>
            <a:ext cx="4338871" cy="4692774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9867" y="1945022"/>
            <a:ext cx="1486132" cy="745332"/>
          </a:xfrm>
          <a:prstGeom prst="rect">
            <a:avLst/>
          </a:prstGeom>
        </p:spPr>
      </p:pic>
      <p:sp>
        <p:nvSpPr>
          <p:cNvPr id="16" name="Прямоугольник 15"/>
          <p:cNvSpPr/>
          <p:nvPr/>
        </p:nvSpPr>
        <p:spPr>
          <a:xfrm>
            <a:off x="1592028" y="3896951"/>
            <a:ext cx="9025172" cy="1544216"/>
          </a:xfrm>
          <a:prstGeom prst="rect">
            <a:avLst/>
          </a:prstGeom>
          <a:solidFill>
            <a:srgbClr val="00718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 нового независимого рейтинга бизнес-школ и программ 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MBA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под эгидой НАСДОБР с участием зарубежных </a:t>
            </a: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бизнес-школ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053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57175" y="134418"/>
            <a:ext cx="9144000" cy="5900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 smtClean="0"/>
              <a:t>Карта интернационализации бизнес-школ России и СНГ</a:t>
            </a:r>
            <a:endParaRPr lang="ru-RU" b="1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/>
          </p:nvPr>
        </p:nvGraphicFramePr>
        <p:xfrm>
          <a:off x="329485" y="1121807"/>
          <a:ext cx="9652714" cy="4312903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5271215">
                  <a:extLst>
                    <a:ext uri="{9D8B030D-6E8A-4147-A177-3AD203B41FA5}">
                      <a16:colId xmlns:a16="http://schemas.microsoft.com/office/drawing/2014/main" val="2642838591"/>
                    </a:ext>
                  </a:extLst>
                </a:gridCol>
                <a:gridCol w="4381499">
                  <a:extLst>
                    <a:ext uri="{9D8B030D-6E8A-4147-A177-3AD203B41FA5}">
                      <a16:colId xmlns:a16="http://schemas.microsoft.com/office/drawing/2014/main" val="1782632864"/>
                    </a:ext>
                  </a:extLst>
                </a:gridCol>
              </a:tblGrid>
              <a:tr h="18933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 smtClean="0">
                          <a:effectLst/>
                        </a:rPr>
                        <a:t>Показатели</a:t>
                      </a:r>
                      <a:endParaRPr lang="ru-RU" sz="20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 smtClean="0">
                          <a:effectLst/>
                        </a:rPr>
                        <a:t>Данные</a:t>
                      </a:r>
                      <a:endParaRPr lang="ru-RU" sz="20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ctr"/>
                </a:tc>
                <a:extLst>
                  <a:ext uri="{0D108BD9-81ED-4DB2-BD59-A6C34878D82A}">
                    <a16:rowId xmlns:a16="http://schemas.microsoft.com/office/drawing/2014/main" val="1007846472"/>
                  </a:ext>
                </a:extLst>
              </a:tr>
              <a:tr h="18933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 smtClean="0">
                          <a:effectLst/>
                        </a:rPr>
                        <a:t>Школы</a:t>
                      </a:r>
                      <a:r>
                        <a:rPr lang="ru-RU" sz="2000" u="none" strike="noStrike" baseline="0" dirty="0" smtClean="0">
                          <a:effectLst/>
                        </a:rPr>
                        <a:t> с аккредитациями «первого уровня»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u="none" strike="noStrike" baseline="0" dirty="0" smtClean="0">
                          <a:effectLst/>
                        </a:rPr>
                        <a:t>Сайты </a:t>
                      </a:r>
                      <a:r>
                        <a:rPr lang="en-US" sz="2000" u="none" strike="noStrike" baseline="0" dirty="0" smtClean="0">
                          <a:effectLst/>
                        </a:rPr>
                        <a:t>EFMD, AACSB </a:t>
                      </a:r>
                      <a:r>
                        <a:rPr lang="ru-RU" sz="2000" u="none" strike="noStrike" baseline="0" dirty="0" smtClean="0">
                          <a:effectLst/>
                        </a:rPr>
                        <a:t>и </a:t>
                      </a:r>
                      <a:r>
                        <a:rPr lang="en-US" sz="2000" u="none" strike="noStrike" baseline="0" dirty="0" smtClean="0">
                          <a:effectLst/>
                        </a:rPr>
                        <a:t>AMBA</a:t>
                      </a:r>
                      <a:endParaRPr lang="ru-RU" sz="20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ctr"/>
                </a:tc>
                <a:extLst>
                  <a:ext uri="{0D108BD9-81ED-4DB2-BD59-A6C34878D82A}">
                    <a16:rowId xmlns:a16="http://schemas.microsoft.com/office/drawing/2014/main" val="235221773"/>
                  </a:ext>
                </a:extLst>
              </a:tr>
              <a:tr h="18933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 smtClean="0">
                          <a:effectLst/>
                        </a:rPr>
                        <a:t>Позиции</a:t>
                      </a:r>
                      <a:r>
                        <a:rPr lang="ru-RU" sz="2000" u="none" strike="noStrike" baseline="0" dirty="0" smtClean="0">
                          <a:effectLst/>
                        </a:rPr>
                        <a:t> в предметных рейтингах </a:t>
                      </a:r>
                      <a:r>
                        <a:rPr lang="en-US" sz="2000" u="none" strike="noStrike" baseline="0" dirty="0" smtClean="0">
                          <a:effectLst/>
                        </a:rPr>
                        <a:t>QS </a:t>
                      </a:r>
                      <a:r>
                        <a:rPr lang="ru-RU" sz="2000" u="none" strike="noStrike" baseline="0" dirty="0" smtClean="0">
                          <a:effectLst/>
                        </a:rPr>
                        <a:t>и </a:t>
                      </a:r>
                      <a:r>
                        <a:rPr lang="en-US" sz="2000" u="none" strike="noStrike" baseline="0" dirty="0" smtClean="0">
                          <a:effectLst/>
                        </a:rPr>
                        <a:t>THE </a:t>
                      </a:r>
                      <a:r>
                        <a:rPr lang="ru-RU" sz="2000" u="none" strike="noStrike" baseline="0" dirty="0" smtClean="0">
                          <a:effectLst/>
                        </a:rPr>
                        <a:t>по менеджменту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 smtClean="0">
                          <a:effectLst/>
                        </a:rPr>
                        <a:t>Рейтинги </a:t>
                      </a:r>
                      <a:r>
                        <a:rPr lang="en-US" sz="2000" u="none" strike="noStrike" baseline="0" dirty="0" smtClean="0">
                          <a:effectLst/>
                        </a:rPr>
                        <a:t>QS </a:t>
                      </a:r>
                      <a:r>
                        <a:rPr lang="ru-RU" sz="2000" u="none" strike="noStrike" baseline="0" dirty="0" smtClean="0">
                          <a:effectLst/>
                        </a:rPr>
                        <a:t>и </a:t>
                      </a:r>
                      <a:r>
                        <a:rPr lang="en-US" sz="2000" u="none" strike="noStrike" baseline="0" dirty="0" smtClean="0">
                          <a:effectLst/>
                        </a:rPr>
                        <a:t>THE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ctr"/>
                </a:tc>
                <a:extLst>
                  <a:ext uri="{0D108BD9-81ED-4DB2-BD59-A6C34878D82A}">
                    <a16:rowId xmlns:a16="http://schemas.microsoft.com/office/drawing/2014/main" val="42291428"/>
                  </a:ext>
                </a:extLst>
              </a:tr>
              <a:tr h="37213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 smtClean="0">
                          <a:effectLst/>
                        </a:rPr>
                        <a:t>Публикационная</a:t>
                      </a:r>
                      <a:r>
                        <a:rPr lang="ru-RU" sz="2000" u="none" strike="noStrike" baseline="0" dirty="0" smtClean="0">
                          <a:effectLst/>
                        </a:rPr>
                        <a:t> активность </a:t>
                      </a:r>
                      <a:r>
                        <a:rPr lang="ru-RU" sz="2000" u="none" strike="noStrike" dirty="0" smtClean="0">
                          <a:effectLst/>
                        </a:rPr>
                        <a:t>в области экономики и менеджмента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 dirty="0" err="1" smtClean="0">
                          <a:effectLst/>
                        </a:rPr>
                        <a:t>SciVal</a:t>
                      </a:r>
                      <a:r>
                        <a:rPr lang="en-US" sz="2000" u="none" strike="noStrike" dirty="0" smtClean="0">
                          <a:effectLst/>
                        </a:rPr>
                        <a:t>,</a:t>
                      </a:r>
                      <a:r>
                        <a:rPr lang="en-US" sz="2000" u="none" strike="noStrike" baseline="0" dirty="0" smtClean="0">
                          <a:effectLst/>
                        </a:rPr>
                        <a:t> </a:t>
                      </a:r>
                      <a:r>
                        <a:rPr lang="ru-RU" sz="2000" u="none" strike="noStrike" baseline="0" dirty="0" smtClean="0">
                          <a:effectLst/>
                        </a:rPr>
                        <a:t>рейтинг </a:t>
                      </a:r>
                      <a:r>
                        <a:rPr lang="en-US" sz="2000" u="none" strike="noStrike" baseline="0" dirty="0" smtClean="0">
                          <a:effectLst/>
                        </a:rPr>
                        <a:t>ABDC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ctr"/>
                </a:tc>
                <a:extLst>
                  <a:ext uri="{0D108BD9-81ED-4DB2-BD59-A6C34878D82A}">
                    <a16:rowId xmlns:a16="http://schemas.microsoft.com/office/drawing/2014/main" val="1353117849"/>
                  </a:ext>
                </a:extLst>
              </a:tr>
              <a:tr h="37213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 smtClean="0">
                          <a:effectLst/>
                        </a:rPr>
                        <a:t>Бизнес-школы по количеству партнерств с зарубежными вузами, имеющими аккредитации «первого уровня»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 smtClean="0">
                          <a:effectLst/>
                        </a:rPr>
                        <a:t>Данные</a:t>
                      </a:r>
                      <a:r>
                        <a:rPr lang="ru-RU" sz="2000" u="none" strike="noStrike" baseline="0" dirty="0" smtClean="0">
                          <a:effectLst/>
                        </a:rPr>
                        <a:t> школ + сайты </a:t>
                      </a:r>
                      <a:r>
                        <a:rPr lang="en-US" sz="2000" u="none" strike="noStrike" baseline="0" dirty="0" smtClean="0">
                          <a:effectLst/>
                        </a:rPr>
                        <a:t>EFMD, AACSB </a:t>
                      </a:r>
                      <a:r>
                        <a:rPr lang="ru-RU" sz="2000" u="none" strike="noStrike" baseline="0" dirty="0" smtClean="0">
                          <a:effectLst/>
                        </a:rPr>
                        <a:t>и </a:t>
                      </a:r>
                      <a:r>
                        <a:rPr lang="en-US" sz="2000" u="none" strike="noStrike" baseline="0" dirty="0" smtClean="0">
                          <a:effectLst/>
                        </a:rPr>
                        <a:t>AMBA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ctr"/>
                </a:tc>
                <a:extLst>
                  <a:ext uri="{0D108BD9-81ED-4DB2-BD59-A6C34878D82A}">
                    <a16:rowId xmlns:a16="http://schemas.microsoft.com/office/drawing/2014/main" val="1133310642"/>
                  </a:ext>
                </a:extLst>
              </a:tr>
              <a:tr h="37213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 smtClean="0">
                          <a:effectLst/>
                        </a:rPr>
                        <a:t>Бизнес-школы, реализующие программы двойных дипломов с зарубежными вузами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u="none" strike="noStrike" dirty="0" smtClean="0">
                          <a:effectLst/>
                        </a:rPr>
                        <a:t>Данные</a:t>
                      </a:r>
                      <a:r>
                        <a:rPr lang="ru-RU" sz="2000" u="none" strike="noStrike" baseline="0" dirty="0" smtClean="0">
                          <a:effectLst/>
                        </a:rPr>
                        <a:t> школ + сайты </a:t>
                      </a:r>
                      <a:r>
                        <a:rPr lang="en-US" sz="2000" u="none" strike="noStrike" baseline="0" dirty="0" smtClean="0">
                          <a:effectLst/>
                        </a:rPr>
                        <a:t>EFMD, AACSB </a:t>
                      </a:r>
                      <a:r>
                        <a:rPr lang="ru-RU" sz="2000" u="none" strike="noStrike" baseline="0" dirty="0" smtClean="0">
                          <a:effectLst/>
                        </a:rPr>
                        <a:t>и </a:t>
                      </a:r>
                      <a:r>
                        <a:rPr lang="en-US" sz="2000" u="none" strike="noStrike" baseline="0" dirty="0" smtClean="0">
                          <a:effectLst/>
                        </a:rPr>
                        <a:t>AMBA</a:t>
                      </a:r>
                      <a:endParaRPr lang="ru-RU" sz="20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ctr"/>
                </a:tc>
                <a:extLst>
                  <a:ext uri="{0D108BD9-81ED-4DB2-BD59-A6C34878D82A}">
                    <a16:rowId xmlns:a16="http://schemas.microsoft.com/office/drawing/2014/main" val="2390587372"/>
                  </a:ext>
                </a:extLst>
              </a:tr>
              <a:tr h="37213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 smtClean="0">
                          <a:effectLst/>
                        </a:rPr>
                        <a:t>Количество курсов</a:t>
                      </a:r>
                      <a:r>
                        <a:rPr lang="ru-RU" sz="2000" u="none" strike="noStrike" baseline="0" dirty="0" smtClean="0">
                          <a:effectLst/>
                        </a:rPr>
                        <a:t> по менеджменту, экономике и анализу данных</a:t>
                      </a:r>
                      <a:r>
                        <a:rPr lang="ru-RU" sz="2000" u="none" strike="noStrike" dirty="0" smtClean="0">
                          <a:effectLst/>
                        </a:rPr>
                        <a:t>, размещенных на платформе «Открытое образование»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 dirty="0" smtClean="0">
                          <a:effectLst/>
                          <a:hlinkClick r:id="rId2"/>
                        </a:rPr>
                        <a:t>https://openedu.ru/</a:t>
                      </a:r>
                      <a:r>
                        <a:rPr lang="en-US" sz="2000" u="none" strike="noStrike" dirty="0" smtClean="0">
                          <a:effectLst/>
                        </a:rPr>
                        <a:t> 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ctr"/>
                </a:tc>
                <a:extLst>
                  <a:ext uri="{0D108BD9-81ED-4DB2-BD59-A6C34878D82A}">
                    <a16:rowId xmlns:a16="http://schemas.microsoft.com/office/drawing/2014/main" val="3338890280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57175" y="547870"/>
            <a:ext cx="103251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hlinkClick r:id="rId3"/>
              </a:rPr>
              <a:t>https://expert-ural.com/analytics/ratings/karta-internacionalizacii-biznes-shkol-rossii-i-sng--</a:t>
            </a:r>
            <a:r>
              <a:rPr lang="ru-RU" dirty="0" smtClean="0">
                <a:hlinkClick r:id="rId3"/>
              </a:rPr>
              <a:t>2023.html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FE24-6362-44B1-BDB2-C872C539ED28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6341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986118" y="756621"/>
            <a:ext cx="10586465" cy="21600"/>
          </a:xfrm>
          <a:prstGeom prst="rect">
            <a:avLst/>
          </a:prstGeom>
          <a:solidFill>
            <a:srgbClr val="307E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3D482B5-3894-E96E-9E0F-C908526276AD}"/>
              </a:ext>
            </a:extLst>
          </p:cNvPr>
          <p:cNvSpPr txBox="1"/>
          <p:nvPr/>
        </p:nvSpPr>
        <p:spPr>
          <a:xfrm>
            <a:off x="1763978" y="186523"/>
            <a:ext cx="88659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Обоснование </a:t>
            </a:r>
            <a:r>
              <a:rPr lang="ru-RU" sz="2800" b="1" dirty="0">
                <a:solidFill>
                  <a:srgbClr val="0070C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необходимости </a:t>
            </a:r>
            <a:r>
              <a:rPr lang="ru-RU" sz="2800" b="1" dirty="0" smtClean="0">
                <a:solidFill>
                  <a:srgbClr val="0070C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рейтинга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/</a:t>
            </a:r>
            <a:r>
              <a:rPr lang="ru-RU" sz="2800" b="1" dirty="0" err="1" smtClean="0">
                <a:solidFill>
                  <a:srgbClr val="0070C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рэнкинга</a:t>
            </a:r>
            <a:endParaRPr lang="ru-RU" sz="2800" b="1" dirty="0">
              <a:solidFill>
                <a:srgbClr val="0070C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51745" y="1094158"/>
            <a:ext cx="845575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400" dirty="0" smtClean="0"/>
              <a:t>Рост уровня российского бизнес-образования</a:t>
            </a:r>
            <a:endParaRPr lang="en-US" sz="2400" dirty="0" smtClean="0"/>
          </a:p>
          <a:p>
            <a:pPr lvl="1" algn="just"/>
            <a:r>
              <a:rPr lang="ru-RU" sz="2400" dirty="0" smtClean="0"/>
              <a:t>в 2022 году сразу три российские бизнес-школы вошли в европейский ТОП-50 от </a:t>
            </a:r>
            <a:r>
              <a:rPr lang="en-US" sz="2400" dirty="0" smtClean="0"/>
              <a:t>FT; </a:t>
            </a:r>
            <a:r>
              <a:rPr lang="ru-RU" sz="2400" dirty="0" smtClean="0"/>
              <a:t>все они улучшили свои позиции</a:t>
            </a:r>
          </a:p>
          <a:p>
            <a:pPr lvl="1" algn="just"/>
            <a:endParaRPr lang="ru-RU" sz="2400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400" dirty="0" smtClean="0"/>
              <a:t>Рейтинги </a:t>
            </a:r>
            <a:r>
              <a:rPr lang="en-US" sz="2400" dirty="0" smtClean="0"/>
              <a:t>FT </a:t>
            </a:r>
            <a:r>
              <a:rPr lang="ru-RU" sz="2400" dirty="0" smtClean="0"/>
              <a:t>имеют суровый входной критерий</a:t>
            </a:r>
            <a:endParaRPr lang="en-US" sz="2400" dirty="0" smtClean="0"/>
          </a:p>
          <a:p>
            <a:pPr lvl="1" algn="just"/>
            <a:r>
              <a:rPr lang="ru-RU" sz="2400" dirty="0" smtClean="0"/>
              <a:t>необходима аккредитация </a:t>
            </a:r>
            <a:r>
              <a:rPr lang="en-US" sz="2400" dirty="0" smtClean="0"/>
              <a:t>AACSB </a:t>
            </a:r>
            <a:r>
              <a:rPr lang="ru-RU" sz="2400" dirty="0" smtClean="0"/>
              <a:t>или </a:t>
            </a:r>
            <a:r>
              <a:rPr lang="en-US" sz="2400" dirty="0" smtClean="0"/>
              <a:t>EQUIS</a:t>
            </a:r>
            <a:endParaRPr lang="ru-RU" sz="2400" dirty="0" smtClean="0"/>
          </a:p>
          <a:p>
            <a:pPr lvl="1" algn="just"/>
            <a:endParaRPr lang="en-US" sz="2400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400" dirty="0" smtClean="0"/>
              <a:t>В 2023 году российские университеты перестали отображаться в рейтингах </a:t>
            </a:r>
            <a:r>
              <a:rPr lang="en-US" sz="2400" dirty="0" smtClean="0"/>
              <a:t>FT</a:t>
            </a:r>
            <a:endParaRPr lang="ru-RU" sz="2400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sz="24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400" dirty="0" smtClean="0"/>
              <a:t>Недостаток иных международных рейтингов с представительством российских бизнес-школ</a:t>
            </a:r>
            <a:endParaRPr lang="en-US" sz="2400" dirty="0" smtClean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FE24-6362-44B1-BDB2-C872C539ED28}" type="slidenum">
              <a:rPr lang="ru-RU" smtClean="0"/>
              <a:t>11</a:t>
            </a:fld>
            <a:endParaRPr lang="ru-RU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524" y="113012"/>
            <a:ext cx="565585" cy="547290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109" y="156236"/>
            <a:ext cx="918882" cy="460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9991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986118" y="756621"/>
            <a:ext cx="10586465" cy="21600"/>
          </a:xfrm>
          <a:prstGeom prst="rect">
            <a:avLst/>
          </a:prstGeom>
          <a:solidFill>
            <a:srgbClr val="307E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3D482B5-3894-E96E-9E0F-C908526276AD}"/>
              </a:ext>
            </a:extLst>
          </p:cNvPr>
          <p:cNvSpPr txBox="1"/>
          <p:nvPr/>
        </p:nvSpPr>
        <p:spPr>
          <a:xfrm>
            <a:off x="1763978" y="186523"/>
            <a:ext cx="83066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Целевая аудитория</a:t>
            </a:r>
            <a:endParaRPr lang="ru-RU" sz="2800" b="1" dirty="0">
              <a:solidFill>
                <a:srgbClr val="0070C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68596" y="1149149"/>
            <a:ext cx="9861304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400" b="1" dirty="0" smtClean="0"/>
              <a:t>Абитуриенты,</a:t>
            </a:r>
            <a:r>
              <a:rPr lang="ru-RU" sz="2400" dirty="0" smtClean="0"/>
              <a:t> как имеющие опыт работы (программы </a:t>
            </a:r>
            <a:r>
              <a:rPr lang="en-US" sz="2400" dirty="0" smtClean="0"/>
              <a:t>MBA</a:t>
            </a:r>
            <a:r>
              <a:rPr lang="ru-RU" sz="2400" dirty="0" smtClean="0"/>
              <a:t>, </a:t>
            </a:r>
            <a:r>
              <a:rPr lang="en-US" sz="2400" dirty="0" smtClean="0"/>
              <a:t>EMBA</a:t>
            </a:r>
            <a:r>
              <a:rPr lang="ru-RU" sz="2400" dirty="0" smtClean="0"/>
              <a:t> и </a:t>
            </a:r>
            <a:r>
              <a:rPr lang="en-US" sz="2400" dirty="0" smtClean="0"/>
              <a:t>DBA</a:t>
            </a:r>
            <a:r>
              <a:rPr lang="ru-RU" sz="2400" dirty="0" smtClean="0"/>
              <a:t>, отдельные программы магистратуры), так и без опыта работы (программы </a:t>
            </a:r>
            <a:r>
              <a:rPr lang="ru-RU" sz="2400" dirty="0" err="1" smtClean="0"/>
              <a:t>бакалавриата</a:t>
            </a:r>
            <a:r>
              <a:rPr lang="ru-RU" sz="2400" dirty="0" smtClean="0"/>
              <a:t> и прочих программ магистратуры)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ru-RU" sz="2400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400" b="1" dirty="0" smtClean="0"/>
              <a:t>Бизнес-школы</a:t>
            </a:r>
          </a:p>
          <a:p>
            <a:pPr lvl="1"/>
            <a:r>
              <a:rPr lang="ru-RU" sz="2000" dirty="0" smtClean="0"/>
              <a:t>критерии рейтинга/</a:t>
            </a:r>
            <a:r>
              <a:rPr lang="ru-RU" sz="2000" dirty="0" err="1" smtClean="0"/>
              <a:t>рэнкинга</a:t>
            </a:r>
            <a:r>
              <a:rPr lang="ru-RU" sz="2000" dirty="0" smtClean="0"/>
              <a:t> должны мотивировать их развивать разные аспекты своей деятельности, что будет способствовать развитию бизнес-образования в России и странах-партнерах. </a:t>
            </a:r>
          </a:p>
          <a:p>
            <a:pPr lvl="1"/>
            <a:endParaRPr lang="ru-RU" sz="2000" dirty="0" smtClean="0"/>
          </a:p>
          <a:p>
            <a:pPr lvl="1"/>
            <a:r>
              <a:rPr lang="ru-RU" sz="2000" dirty="0" smtClean="0"/>
              <a:t>Возможность сравнения различных бизнес-школ, в том числе зарубежных, с целью развития  партнерств</a:t>
            </a:r>
          </a:p>
          <a:p>
            <a:pPr lvl="1"/>
            <a:endParaRPr lang="ru-RU" sz="20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400" b="1" dirty="0" smtClean="0"/>
              <a:t>Компании, публичный сектор</a:t>
            </a:r>
            <a:endParaRPr lang="ru-RU" sz="2400" b="1" dirty="0"/>
          </a:p>
          <a:p>
            <a:pPr lvl="1"/>
            <a:r>
              <a:rPr lang="ru-RU" sz="2000" dirty="0"/>
              <a:t>Возможность сравнения различных </a:t>
            </a:r>
            <a:r>
              <a:rPr lang="ru-RU" sz="2000" dirty="0" smtClean="0"/>
              <a:t>бизнес-школ </a:t>
            </a:r>
            <a:r>
              <a:rPr lang="ru-RU" sz="2000" dirty="0"/>
              <a:t>с целью развития  партнерств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FE24-6362-44B1-BDB2-C872C539ED28}" type="slidenum">
              <a:rPr lang="ru-RU" smtClean="0"/>
              <a:t>12</a:t>
            </a:fld>
            <a:endParaRPr lang="ru-RU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524" y="113012"/>
            <a:ext cx="565585" cy="547290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109" y="156236"/>
            <a:ext cx="918882" cy="460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868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986118" y="756621"/>
            <a:ext cx="10586465" cy="21600"/>
          </a:xfrm>
          <a:prstGeom prst="rect">
            <a:avLst/>
          </a:prstGeom>
          <a:solidFill>
            <a:srgbClr val="307E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3D482B5-3894-E96E-9E0F-C908526276AD}"/>
              </a:ext>
            </a:extLst>
          </p:cNvPr>
          <p:cNvSpPr txBox="1"/>
          <p:nvPr/>
        </p:nvSpPr>
        <p:spPr>
          <a:xfrm>
            <a:off x="1763978" y="186523"/>
            <a:ext cx="83066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Цели нового рейтинга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/</a:t>
            </a:r>
            <a:r>
              <a:rPr lang="ru-RU" sz="2800" b="1" dirty="0" err="1" smtClean="0">
                <a:solidFill>
                  <a:srgbClr val="0070C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рэнкинга</a:t>
            </a:r>
            <a:endParaRPr lang="ru-RU" sz="2800" b="1" dirty="0">
              <a:solidFill>
                <a:srgbClr val="0070C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68597" y="1149149"/>
            <a:ext cx="1080398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400" dirty="0" smtClean="0"/>
              <a:t>Обеспечение </a:t>
            </a:r>
            <a:r>
              <a:rPr lang="ru-RU" sz="2400" dirty="0"/>
              <a:t>потенциальных слушателей достоверной информацией о качестве и репутации бизнес-школ и их программ для помощи в выборе подходящей школы и программы.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400" dirty="0"/>
              <a:t>Стимулирование бизнес-школ к улучшению разных показателей своей деятельности.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400" dirty="0"/>
              <a:t>Предоставление надежной платформы для развития и повышения узнаваемости новых и развивающихся бизнес-школ.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400" dirty="0"/>
              <a:t>Развитие сотрудничества НАСДОБР и российских бизнес-школ с зарубежными бизнес-школами.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400" dirty="0"/>
              <a:t>Улучшение как фактического уровня </a:t>
            </a:r>
            <a:r>
              <a:rPr lang="ru-RU" sz="2400" dirty="0" smtClean="0"/>
              <a:t>бизнес-образования в России и странах-партнерах, </a:t>
            </a:r>
            <a:r>
              <a:rPr lang="ru-RU" sz="2400" dirty="0"/>
              <a:t>так и его репутации в обществе.</a:t>
            </a:r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FE24-6362-44B1-BDB2-C872C539ED28}" type="slidenum">
              <a:rPr lang="ru-RU" smtClean="0"/>
              <a:t>13</a:t>
            </a:fld>
            <a:endParaRPr lang="ru-RU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524" y="113012"/>
            <a:ext cx="565585" cy="547290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109" y="156236"/>
            <a:ext cx="918882" cy="460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9714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986118" y="756621"/>
            <a:ext cx="10586465" cy="21600"/>
          </a:xfrm>
          <a:prstGeom prst="rect">
            <a:avLst/>
          </a:prstGeom>
          <a:solidFill>
            <a:srgbClr val="307E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3D482B5-3894-E96E-9E0F-C908526276AD}"/>
              </a:ext>
            </a:extLst>
          </p:cNvPr>
          <p:cNvSpPr txBox="1"/>
          <p:nvPr/>
        </p:nvSpPr>
        <p:spPr>
          <a:xfrm>
            <a:off x="1763978" y="186523"/>
            <a:ext cx="83066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Новый рейтинг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/</a:t>
            </a:r>
            <a:r>
              <a:rPr lang="ru-RU" sz="2800" b="1" dirty="0" err="1" smtClean="0">
                <a:solidFill>
                  <a:srgbClr val="0070C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рэнкинг</a:t>
            </a:r>
            <a:endParaRPr lang="ru-RU" sz="2800" b="1" dirty="0">
              <a:solidFill>
                <a:srgbClr val="0070C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915400" y="6713911"/>
            <a:ext cx="6096000" cy="3126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53794" y="971349"/>
            <a:ext cx="11081006" cy="235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ea typeface="Calibri" panose="020F0502020204030204" pitchFamily="34" charset="0"/>
                <a:cs typeface="Times New Roman" panose="02020603050405020304" pitchFamily="18" charset="0"/>
              </a:rPr>
              <a:t>Основные вопросы, поставленные перед рабочей группой: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ea typeface="Calibri" panose="020F0502020204030204" pitchFamily="34" charset="0"/>
                <a:cs typeface="Times New Roman" panose="02020603050405020304" pitchFamily="18" charset="0"/>
              </a:rPr>
              <a:t>Разрабатывать рейтинг, </a:t>
            </a:r>
            <a:r>
              <a:rPr lang="ru-RU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рэнкинг</a:t>
            </a:r>
            <a:r>
              <a:rPr lang="ru-RU" sz="2400" dirty="0">
                <a:ea typeface="Calibri" panose="020F0502020204030204" pitchFamily="34" charset="0"/>
                <a:cs typeface="Times New Roman" panose="02020603050405020304" pitchFamily="18" charset="0"/>
              </a:rPr>
              <a:t>, либо и то, и другое?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ea typeface="Calibri" panose="020F0502020204030204" pitchFamily="34" charset="0"/>
                <a:cs typeface="Times New Roman" panose="02020603050405020304" pitchFamily="18" charset="0"/>
              </a:rPr>
              <a:t>Оценивать программы </a:t>
            </a:r>
            <a:r>
              <a:rPr lang="ru-RU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(какие</a:t>
            </a:r>
            <a:r>
              <a:rPr lang="ru-RU" sz="2400" dirty="0">
                <a:ea typeface="Calibri" panose="020F0502020204030204" pitchFamily="34" charset="0"/>
                <a:cs typeface="Times New Roman" panose="02020603050405020304" pitchFamily="18" charset="0"/>
              </a:rPr>
              <a:t>?), бизнес-школы целиком, либо и то, и другое</a:t>
            </a:r>
            <a:r>
              <a:rPr lang="ru-RU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endParaRPr lang="ru-RU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400" dirty="0" smtClean="0"/>
              <a:t>Предварительное решение – </a:t>
            </a:r>
            <a:r>
              <a:rPr lang="ru-RU" sz="2400" b="1" dirty="0" smtClean="0"/>
              <a:t>разработка двух рейтингов</a:t>
            </a:r>
            <a:r>
              <a:rPr lang="en-US" sz="2400" b="1" dirty="0" smtClean="0"/>
              <a:t>/</a:t>
            </a:r>
            <a:r>
              <a:rPr lang="ru-RU" sz="2400" b="1" dirty="0" err="1" smtClean="0"/>
              <a:t>рэнкингов</a:t>
            </a:r>
            <a:r>
              <a:rPr lang="ru-RU" sz="2400" b="1" dirty="0" smtClean="0"/>
              <a:t>.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FE24-6362-44B1-BDB2-C872C539ED28}" type="slidenum">
              <a:rPr lang="ru-RU" smtClean="0"/>
              <a:t>14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526381" y="3687678"/>
            <a:ext cx="3865282" cy="8255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400" b="1" dirty="0" err="1">
                <a:solidFill>
                  <a:schemeClr val="tx1"/>
                </a:solidFill>
              </a:rPr>
              <a:t>Рэнкинг</a:t>
            </a:r>
            <a:r>
              <a:rPr lang="ru-RU" sz="2400" b="1" dirty="0">
                <a:solidFill>
                  <a:schemeClr val="tx1"/>
                </a:solidFill>
              </a:rPr>
              <a:t> </a:t>
            </a:r>
            <a:r>
              <a:rPr lang="ru-RU" sz="2400" b="1" dirty="0" smtClean="0">
                <a:solidFill>
                  <a:schemeClr val="tx1"/>
                </a:solidFill>
              </a:rPr>
              <a:t>бизнес-школ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790018" y="3687678"/>
            <a:ext cx="3865282" cy="8255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400" b="1" dirty="0">
                <a:solidFill>
                  <a:schemeClr val="tx1"/>
                </a:solidFill>
              </a:rPr>
              <a:t>Рейтинг программ </a:t>
            </a:r>
            <a:r>
              <a:rPr lang="en-US" sz="2400" b="1" dirty="0" smtClean="0">
                <a:solidFill>
                  <a:schemeClr val="tx1"/>
                </a:solidFill>
              </a:rPr>
              <a:t>MBA</a:t>
            </a:r>
            <a:endParaRPr lang="ru-RU" sz="2400" b="1" dirty="0">
              <a:solidFill>
                <a:schemeClr val="tx1"/>
              </a:solidFill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524" y="113012"/>
            <a:ext cx="565585" cy="547290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109" y="156236"/>
            <a:ext cx="918882" cy="460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2624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986118" y="756621"/>
            <a:ext cx="10586465" cy="21600"/>
          </a:xfrm>
          <a:prstGeom prst="rect">
            <a:avLst/>
          </a:prstGeom>
          <a:solidFill>
            <a:srgbClr val="307E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915400" y="6713911"/>
            <a:ext cx="6096000" cy="3126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67109" y="3563068"/>
            <a:ext cx="877059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В </a:t>
            </a:r>
            <a:r>
              <a:rPr lang="ru-RU" sz="2400" dirty="0"/>
              <a:t>показателях бизнес-школы предлагается учитывать все образовательные программы, всех обучающихся, выпускников, сотрудников и инфраструктуру бизнес-школы, хотя рабочая группа не достигла консенсуса по этому </a:t>
            </a:r>
            <a:r>
              <a:rPr lang="ru-RU" sz="2400" dirty="0" smtClean="0"/>
              <a:t>вопросу.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FE24-6362-44B1-BDB2-C872C539ED28}" type="slidenum">
              <a:rPr lang="ru-RU" smtClean="0"/>
              <a:t>15</a:t>
            </a:fld>
            <a:endParaRPr lang="ru-RU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524" y="113012"/>
            <a:ext cx="565585" cy="547290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109" y="156236"/>
            <a:ext cx="918882" cy="460842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767109" y="1780025"/>
            <a:ext cx="26035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/>
              <a:t>Входной критерий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3583780" y="1123492"/>
            <a:ext cx="4658519" cy="8255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400" dirty="0">
                <a:solidFill>
                  <a:schemeClr val="tx1"/>
                </a:solidFill>
              </a:rPr>
              <a:t>аккредитация НАСДОБР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583781" y="2124389"/>
            <a:ext cx="4658518" cy="108111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</a:rPr>
              <a:t>аккредитация «первого уровня» (AACSB, </a:t>
            </a:r>
            <a:r>
              <a:rPr lang="en-US" sz="2400" dirty="0">
                <a:solidFill>
                  <a:schemeClr val="tx1"/>
                </a:solidFill>
              </a:rPr>
              <a:t>EQUIS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en-US" sz="2400" dirty="0">
                <a:solidFill>
                  <a:schemeClr val="tx1"/>
                </a:solidFill>
              </a:rPr>
              <a:t>EFMD </a:t>
            </a:r>
            <a:r>
              <a:rPr lang="ru-RU" sz="2400" dirty="0">
                <a:solidFill>
                  <a:schemeClr val="tx1"/>
                </a:solidFill>
              </a:rPr>
              <a:t>или </a:t>
            </a:r>
            <a:r>
              <a:rPr lang="en-US" sz="2400" dirty="0">
                <a:solidFill>
                  <a:schemeClr val="tx1"/>
                </a:solidFill>
              </a:rPr>
              <a:t>AMBA</a:t>
            </a:r>
            <a:r>
              <a:rPr lang="ru-RU" sz="2400" dirty="0">
                <a:solidFill>
                  <a:schemeClr val="tx1"/>
                </a:solidFill>
              </a:rPr>
              <a:t>).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3D482B5-3894-E96E-9E0F-C908526276AD}"/>
              </a:ext>
            </a:extLst>
          </p:cNvPr>
          <p:cNvSpPr txBox="1"/>
          <p:nvPr/>
        </p:nvSpPr>
        <p:spPr>
          <a:xfrm>
            <a:off x="1763978" y="186523"/>
            <a:ext cx="83066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Новый рейтинг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/</a:t>
            </a:r>
            <a:r>
              <a:rPr lang="ru-RU" sz="2800" b="1" dirty="0" err="1" smtClean="0">
                <a:solidFill>
                  <a:srgbClr val="0070C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рэнкинг</a:t>
            </a:r>
            <a:endParaRPr lang="ru-RU" sz="2800" b="1" dirty="0">
              <a:solidFill>
                <a:srgbClr val="0070C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0756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986118" y="756621"/>
            <a:ext cx="10586465" cy="21600"/>
          </a:xfrm>
          <a:prstGeom prst="rect">
            <a:avLst/>
          </a:prstGeom>
          <a:solidFill>
            <a:srgbClr val="307E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3D482B5-3894-E96E-9E0F-C908526276AD}"/>
              </a:ext>
            </a:extLst>
          </p:cNvPr>
          <p:cNvSpPr txBox="1"/>
          <p:nvPr/>
        </p:nvSpPr>
        <p:spPr>
          <a:xfrm>
            <a:off x="1763978" y="186523"/>
            <a:ext cx="83066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Предложенные группы показателей</a:t>
            </a:r>
            <a:endParaRPr lang="ru-RU" sz="2800" b="1" dirty="0">
              <a:solidFill>
                <a:srgbClr val="0070C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8910590"/>
              </p:ext>
            </p:extLst>
          </p:nvPr>
        </p:nvGraphicFramePr>
        <p:xfrm>
          <a:off x="494132" y="966178"/>
          <a:ext cx="10972154" cy="5314072"/>
        </p:xfrm>
        <a:graphic>
          <a:graphicData uri="http://schemas.openxmlformats.org/drawingml/2006/table">
            <a:tbl>
              <a:tblPr firstRow="1" firstCol="1" bandRow="1">
                <a:tableStyleId>{5FD0F851-EC5A-4D38-B0AD-8093EC10F338}</a:tableStyleId>
              </a:tblPr>
              <a:tblGrid>
                <a:gridCol w="4948700">
                  <a:extLst>
                    <a:ext uri="{9D8B030D-6E8A-4147-A177-3AD203B41FA5}">
                      <a16:colId xmlns:a16="http://schemas.microsoft.com/office/drawing/2014/main" val="895199774"/>
                    </a:ext>
                  </a:extLst>
                </a:gridCol>
                <a:gridCol w="3307103">
                  <a:extLst>
                    <a:ext uri="{9D8B030D-6E8A-4147-A177-3AD203B41FA5}">
                      <a16:colId xmlns:a16="http://schemas.microsoft.com/office/drawing/2014/main" val="3800086644"/>
                    </a:ext>
                  </a:extLst>
                </a:gridCol>
                <a:gridCol w="2716351">
                  <a:extLst>
                    <a:ext uri="{9D8B030D-6E8A-4147-A177-3AD203B41FA5}">
                      <a16:colId xmlns:a16="http://schemas.microsoft.com/office/drawing/2014/main" val="3503943075"/>
                    </a:ext>
                  </a:extLst>
                </a:gridCol>
              </a:tblGrid>
              <a:tr h="6732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 smtClean="0">
                          <a:effectLst/>
                        </a:rPr>
                        <a:t>Группа </a:t>
                      </a:r>
                      <a:r>
                        <a:rPr lang="ru-RU" sz="2200" dirty="0">
                          <a:effectLst/>
                        </a:rPr>
                        <a:t>показателей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759" marR="167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 smtClean="0">
                          <a:effectLst/>
                        </a:rPr>
                        <a:t>Средний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 smtClean="0">
                          <a:effectLst/>
                        </a:rPr>
                        <a:t>предложенный вес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759" marR="167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Аналог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759" marR="16759" marT="0" marB="0" anchor="ctr"/>
                </a:tc>
                <a:extLst>
                  <a:ext uri="{0D108BD9-81ED-4DB2-BD59-A6C34878D82A}">
                    <a16:rowId xmlns:a16="http://schemas.microsoft.com/office/drawing/2014/main" val="4156548540"/>
                  </a:ext>
                </a:extLst>
              </a:tr>
              <a:tr h="6583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достижение целей обучения, рост зарплаты и карьерное продвижение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 smtClean="0">
                          <a:effectLst/>
                        </a:rPr>
                        <a:t>35%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759" marR="167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FT, </a:t>
                      </a:r>
                      <a:r>
                        <a:rPr lang="ru-RU" sz="2200" dirty="0">
                          <a:effectLst/>
                        </a:rPr>
                        <a:t>НРБШ</a:t>
                      </a:r>
                      <a:r>
                        <a:rPr lang="en-US" sz="2200" dirty="0">
                          <a:effectLst/>
                        </a:rPr>
                        <a:t>, US News, Bloomberg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759" marR="16759" marT="0" marB="0" anchor="ctr"/>
                </a:tc>
                <a:extLst>
                  <a:ext uri="{0D108BD9-81ED-4DB2-BD59-A6C34878D82A}">
                    <a16:rowId xmlns:a16="http://schemas.microsoft.com/office/drawing/2014/main" val="409293869"/>
                  </a:ext>
                </a:extLst>
              </a:tr>
              <a:tr h="13316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представленность выпускников в элите страны (среди ведущих предпринимателей, СД и руководства ведущих компаний, во власти</a:t>
                      </a:r>
                      <a:r>
                        <a:rPr lang="ru-RU" sz="2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ru-RU" sz="2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  <a:endParaRPr lang="ru-RU" sz="22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 smtClean="0">
                          <a:effectLst/>
                        </a:rPr>
                        <a:t>10%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759" marR="167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нет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759" marR="16759" marT="0" marB="0" anchor="ctr"/>
                </a:tc>
                <a:extLst>
                  <a:ext uri="{0D108BD9-81ED-4DB2-BD59-A6C34878D82A}">
                    <a16:rowId xmlns:a16="http://schemas.microsoft.com/office/drawing/2014/main" val="3836218626"/>
                  </a:ext>
                </a:extLst>
              </a:tr>
              <a:tr h="55941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интернационализация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 smtClean="0">
                          <a:effectLst/>
                        </a:rPr>
                        <a:t>20</a:t>
                      </a:r>
                      <a:r>
                        <a:rPr lang="ru-RU" sz="2200" dirty="0">
                          <a:effectLst/>
                        </a:rPr>
                        <a:t>%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759" marR="167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FT, THE, ARWU, КИБШ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759" marR="16759" marT="0" marB="0" anchor="ctr"/>
                </a:tc>
                <a:extLst>
                  <a:ext uri="{0D108BD9-81ED-4DB2-BD59-A6C34878D82A}">
                    <a16:rowId xmlns:a16="http://schemas.microsoft.com/office/drawing/2014/main" val="3086280581"/>
                  </a:ext>
                </a:extLst>
              </a:tr>
              <a:tr h="8136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научные достижения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 smtClean="0">
                          <a:effectLst/>
                        </a:rPr>
                        <a:t>15%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759" marR="167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</a:rPr>
                        <a:t>FT, QS, THE, ARWU, RAEX, </a:t>
                      </a:r>
                      <a:r>
                        <a:rPr lang="ru-RU" sz="2200">
                          <a:effectLst/>
                        </a:rPr>
                        <a:t>КИБШ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759" marR="16759" marT="0" marB="0" anchor="ctr"/>
                </a:tc>
                <a:extLst>
                  <a:ext uri="{0D108BD9-81ED-4DB2-BD59-A6C34878D82A}">
                    <a16:rowId xmlns:a16="http://schemas.microsoft.com/office/drawing/2014/main" val="2642529415"/>
                  </a:ext>
                </a:extLst>
              </a:tr>
              <a:tr h="71198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устойчивое развитие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 smtClean="0">
                          <a:effectLst/>
                        </a:rPr>
                        <a:t>10%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759" marR="167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FT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759" marR="16759" marT="0" marB="0" anchor="ctr"/>
                </a:tc>
                <a:extLst>
                  <a:ext uri="{0D108BD9-81ED-4DB2-BD59-A6C34878D82A}">
                    <a16:rowId xmlns:a16="http://schemas.microsoft.com/office/drawing/2014/main" val="2663336822"/>
                  </a:ext>
                </a:extLst>
              </a:tr>
              <a:tr h="3559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разнообразие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 smtClean="0">
                          <a:effectLst/>
                        </a:rPr>
                        <a:t>10</a:t>
                      </a:r>
                      <a:r>
                        <a:rPr lang="ru-RU" sz="2200" dirty="0">
                          <a:effectLst/>
                        </a:rPr>
                        <a:t>%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759" marR="167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FT, Bloomberg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759" marR="16759" marT="0" marB="0" anchor="ctr"/>
                </a:tc>
                <a:extLst>
                  <a:ext uri="{0D108BD9-81ED-4DB2-BD59-A6C34878D82A}">
                    <a16:rowId xmlns:a16="http://schemas.microsoft.com/office/drawing/2014/main" val="37739408"/>
                  </a:ext>
                </a:extLst>
              </a:tr>
            </a:tbl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FE24-6362-44B1-BDB2-C872C539ED28}" type="slidenum">
              <a:rPr lang="ru-RU" smtClean="0"/>
              <a:t>16</a:t>
            </a:fld>
            <a:endParaRPr lang="ru-RU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524" y="113012"/>
            <a:ext cx="565585" cy="547290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109" y="156236"/>
            <a:ext cx="918882" cy="460842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678733" y="6301740"/>
            <a:ext cx="3632854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dirty="0" smtClean="0"/>
              <a:t>* Не поддержано рабочей группой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8193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9364299"/>
              </p:ext>
            </p:extLst>
          </p:nvPr>
        </p:nvGraphicFramePr>
        <p:xfrm>
          <a:off x="494131" y="714575"/>
          <a:ext cx="11449253" cy="5547299"/>
        </p:xfrm>
        <a:graphic>
          <a:graphicData uri="http://schemas.openxmlformats.org/drawingml/2006/table">
            <a:tbl>
              <a:tblPr firstRow="1" firstCol="1" bandRow="1">
                <a:tableStyleId>{5FD0F851-EC5A-4D38-B0AD-8093EC10F338}</a:tableStyleId>
              </a:tblPr>
              <a:tblGrid>
                <a:gridCol w="3764819">
                  <a:extLst>
                    <a:ext uri="{9D8B030D-6E8A-4147-A177-3AD203B41FA5}">
                      <a16:colId xmlns:a16="http://schemas.microsoft.com/office/drawing/2014/main" val="1246626059"/>
                    </a:ext>
                  </a:extLst>
                </a:gridCol>
                <a:gridCol w="7684434">
                  <a:extLst>
                    <a:ext uri="{9D8B030D-6E8A-4147-A177-3AD203B41FA5}">
                      <a16:colId xmlns:a16="http://schemas.microsoft.com/office/drawing/2014/main" val="1646405119"/>
                    </a:ext>
                  </a:extLst>
                </a:gridCol>
              </a:tblGrid>
              <a:tr h="3280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Показатель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49" marR="3734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Возможный индикатор </a:t>
                      </a:r>
                      <a:r>
                        <a:rPr lang="en-US" sz="2000" dirty="0">
                          <a:effectLst/>
                        </a:rPr>
                        <a:t>/ </a:t>
                      </a:r>
                      <a:r>
                        <a:rPr lang="ru-RU" sz="2000" dirty="0">
                          <a:effectLst/>
                        </a:rPr>
                        <a:t>индикаторы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49" marR="37349" marT="0" marB="0" anchor="ctr"/>
                </a:tc>
                <a:extLst>
                  <a:ext uri="{0D108BD9-81ED-4DB2-BD59-A6C34878D82A}">
                    <a16:rowId xmlns:a16="http://schemas.microsoft.com/office/drawing/2014/main" val="1749784194"/>
                  </a:ext>
                </a:extLst>
              </a:tr>
              <a:tr h="16258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достижение целей обучения, рост зарплаты и карьерное продвижение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Численная оценка удовлетворенности выпускников такими параметрами как:</a:t>
                      </a:r>
                    </a:p>
                    <a:p>
                      <a:pPr marL="342900" lvl="0" indent="-34290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2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достигнутые цели;</a:t>
                      </a:r>
                    </a:p>
                    <a:p>
                      <a:pPr marL="342900" lvl="0" indent="-34290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2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доход и рост дохода;</a:t>
                      </a:r>
                    </a:p>
                    <a:p>
                      <a:pPr marL="342900" lvl="0" indent="-34290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2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последующие трудоустройство и(ли) карьерный рост.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33723900"/>
                  </a:ext>
                </a:extLst>
              </a:tr>
              <a:tr h="9697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представленность выпускников в элите страны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выпускников бизнес-школы среди ведущих предпринимателей, СД и руководство ведущих компаний, во власти и т. д.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7880873"/>
                  </a:ext>
                </a:extLst>
              </a:tr>
              <a:tr h="26101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интернационализация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доля иностранных преподавателей</a:t>
                      </a:r>
                    </a:p>
                    <a:p>
                      <a:pPr marL="342900" lvl="0" indent="-34290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доля иностранных студентов</a:t>
                      </a:r>
                    </a:p>
                    <a:p>
                      <a:pPr marL="342900" lvl="0" indent="-34290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число партнерств и программ двойных дипломов</a:t>
                      </a:r>
                    </a:p>
                    <a:p>
                      <a:pPr marL="342900" lvl="0" indent="-34290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фактическая международная мобильность</a:t>
                      </a:r>
                    </a:p>
                    <a:p>
                      <a:pPr marL="342900" lvl="0" indent="-34290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географическое разнообразие фактической международной мобильности</a:t>
                      </a:r>
                    </a:p>
                    <a:p>
                      <a:pPr marL="342900" lvl="0" indent="-34290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доля статей бизнес-школы, написанная в международной </a:t>
                      </a:r>
                      <a:r>
                        <a:rPr lang="ru-RU" sz="20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коллаборации</a:t>
                      </a:r>
                      <a:endParaRPr lang="ru-RU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44911229"/>
                  </a:ext>
                </a:extLst>
              </a:tr>
            </a:tbl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494131" y="124517"/>
            <a:ext cx="11131811" cy="5900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000" b="1" dirty="0" smtClean="0"/>
              <a:t>Проект рейтинга - Возможные индикаторы для групп показателей</a:t>
            </a:r>
            <a:endParaRPr lang="ru-RU" sz="3000" b="1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FE24-6362-44B1-BDB2-C872C539ED28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1604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0054046"/>
              </p:ext>
            </p:extLst>
          </p:nvPr>
        </p:nvGraphicFramePr>
        <p:xfrm>
          <a:off x="494132" y="925739"/>
          <a:ext cx="11247925" cy="4737064"/>
        </p:xfrm>
        <a:graphic>
          <a:graphicData uri="http://schemas.openxmlformats.org/drawingml/2006/table">
            <a:tbl>
              <a:tblPr firstRow="1" firstCol="1" bandRow="1">
                <a:tableStyleId>{5FD0F851-EC5A-4D38-B0AD-8093EC10F338}</a:tableStyleId>
              </a:tblPr>
              <a:tblGrid>
                <a:gridCol w="4088732">
                  <a:extLst>
                    <a:ext uri="{9D8B030D-6E8A-4147-A177-3AD203B41FA5}">
                      <a16:colId xmlns:a16="http://schemas.microsoft.com/office/drawing/2014/main" val="1725980140"/>
                    </a:ext>
                  </a:extLst>
                </a:gridCol>
                <a:gridCol w="7159193">
                  <a:extLst>
                    <a:ext uri="{9D8B030D-6E8A-4147-A177-3AD203B41FA5}">
                      <a16:colId xmlns:a16="http://schemas.microsoft.com/office/drawing/2014/main" val="336412284"/>
                    </a:ext>
                  </a:extLst>
                </a:gridCol>
              </a:tblGrid>
              <a:tr h="4972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Показатель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49" marR="3734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Возможный индикатор </a:t>
                      </a:r>
                      <a:r>
                        <a:rPr lang="en-US" sz="2200" dirty="0">
                          <a:effectLst/>
                        </a:rPr>
                        <a:t>/ </a:t>
                      </a:r>
                      <a:r>
                        <a:rPr lang="ru-RU" sz="2200" dirty="0">
                          <a:effectLst/>
                        </a:rPr>
                        <a:t>индикаторы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49" marR="37349" marT="0" marB="0" anchor="ctr"/>
                </a:tc>
                <a:extLst>
                  <a:ext uri="{0D108BD9-81ED-4DB2-BD59-A6C34878D82A}">
                    <a16:rowId xmlns:a16="http://schemas.microsoft.com/office/drawing/2014/main" val="4077803824"/>
                  </a:ext>
                </a:extLst>
              </a:tr>
              <a:tr h="4972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научные достижения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2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число публикаций в ведущих международных журналах</a:t>
                      </a:r>
                    </a:p>
                    <a:p>
                      <a:pPr marL="342900" lvl="0" indent="-34290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2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взвешенная цитируемость публикаций в ведущих международных журналах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77167551"/>
                  </a:ext>
                </a:extLst>
              </a:tr>
              <a:tr h="3729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устойчивое развитие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2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доля курсов, посвященная ESG-тематике;</a:t>
                      </a:r>
                    </a:p>
                    <a:p>
                      <a:pPr marL="342900" lvl="0" indent="-34290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2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вовлеченность в продвижение ESG-тематики в регионе и стране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9980934"/>
                  </a:ext>
                </a:extLst>
              </a:tr>
              <a:tr h="11189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разнообразие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разнообразие отраслей, где работают выпускники</a:t>
                      </a:r>
                    </a:p>
                    <a:p>
                      <a:pPr marL="342900" lvl="0" indent="-34290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разнообразие отраслей, где работают обучающиеся (для программ для людей с опытом работы)</a:t>
                      </a:r>
                    </a:p>
                    <a:p>
                      <a:pPr marL="342900" lvl="0" indent="-34290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гендерное разнообразие студентов</a:t>
                      </a:r>
                    </a:p>
                    <a:p>
                      <a:pPr marL="342900" lvl="0" indent="-34290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географическое разнообразие студентов (по регионам и странам)</a:t>
                      </a:r>
                    </a:p>
                    <a:p>
                      <a:pPr marL="342900" lvl="0" indent="-34290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этническое разнообразие студентов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83987014"/>
                  </a:ext>
                </a:extLst>
              </a:tr>
            </a:tbl>
          </a:graphicData>
        </a:graphic>
      </p:graphicFrame>
      <p:sp>
        <p:nvSpPr>
          <p:cNvPr id="6" name="Заголовок 1"/>
          <p:cNvSpPr txBox="1">
            <a:spLocks/>
          </p:cNvSpPr>
          <p:nvPr/>
        </p:nvSpPr>
        <p:spPr>
          <a:xfrm>
            <a:off x="494131" y="124517"/>
            <a:ext cx="11131811" cy="5900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000" b="1" dirty="0" smtClean="0"/>
              <a:t>Проект рейтинга - Возможные индикаторы для групп показателей</a:t>
            </a:r>
            <a:endParaRPr lang="ru-RU" sz="3000" b="1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FE24-6362-44B1-BDB2-C872C539ED28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792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/>
          </p:nvPr>
        </p:nvGraphicFramePr>
        <p:xfrm>
          <a:off x="435430" y="816609"/>
          <a:ext cx="10987313" cy="5381625"/>
        </p:xfrm>
        <a:graphic>
          <a:graphicData uri="http://schemas.openxmlformats.org/drawingml/2006/table">
            <a:tbl>
              <a:tblPr firstRow="1" firstCol="1" bandRow="1">
                <a:tableStyleId>{5FD0F851-EC5A-4D38-B0AD-8093EC10F338}</a:tableStyleId>
              </a:tblPr>
              <a:tblGrid>
                <a:gridCol w="827722">
                  <a:extLst>
                    <a:ext uri="{9D8B030D-6E8A-4147-A177-3AD203B41FA5}">
                      <a16:colId xmlns:a16="http://schemas.microsoft.com/office/drawing/2014/main" val="2728641385"/>
                    </a:ext>
                  </a:extLst>
                </a:gridCol>
                <a:gridCol w="3000495">
                  <a:extLst>
                    <a:ext uri="{9D8B030D-6E8A-4147-A177-3AD203B41FA5}">
                      <a16:colId xmlns:a16="http://schemas.microsoft.com/office/drawing/2014/main" val="1224407265"/>
                    </a:ext>
                  </a:extLst>
                </a:gridCol>
                <a:gridCol w="1832982">
                  <a:extLst>
                    <a:ext uri="{9D8B030D-6E8A-4147-A177-3AD203B41FA5}">
                      <a16:colId xmlns:a16="http://schemas.microsoft.com/office/drawing/2014/main" val="3281010252"/>
                    </a:ext>
                  </a:extLst>
                </a:gridCol>
                <a:gridCol w="5326114">
                  <a:extLst>
                    <a:ext uri="{9D8B030D-6E8A-4147-A177-3AD203B41FA5}">
                      <a16:colId xmlns:a16="http://schemas.microsoft.com/office/drawing/2014/main" val="221589829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№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Этап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Сроки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Комментарий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416369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1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Запрос данных у бизнес-школ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1-2 месяца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Входным критерием для участия предположительно является наличие аккредитации НАСДОБР или любой зарубежной аккредитации «первого уровня» (AACSB, </a:t>
                      </a:r>
                      <a:r>
                        <a:rPr lang="en-US" sz="2200" dirty="0">
                          <a:effectLst/>
                        </a:rPr>
                        <a:t>EQUIS</a:t>
                      </a:r>
                      <a:r>
                        <a:rPr lang="ru-RU" sz="2200" dirty="0">
                          <a:effectLst/>
                        </a:rPr>
                        <a:t>, </a:t>
                      </a:r>
                      <a:r>
                        <a:rPr lang="en-US" sz="2200" dirty="0">
                          <a:effectLst/>
                        </a:rPr>
                        <a:t>EFMD </a:t>
                      </a:r>
                      <a:r>
                        <a:rPr lang="ru-RU" sz="2200" dirty="0">
                          <a:effectLst/>
                        </a:rPr>
                        <a:t>или </a:t>
                      </a:r>
                      <a:r>
                        <a:rPr lang="en-US" sz="2200" dirty="0">
                          <a:effectLst/>
                        </a:rPr>
                        <a:t>AMBA</a:t>
                      </a:r>
                      <a:r>
                        <a:rPr lang="ru-RU" sz="2200" dirty="0">
                          <a:effectLst/>
                        </a:rPr>
                        <a:t>)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291650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2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Проведение опроса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1 месяц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Если проведение опроса не будет требовать взаимодействия с бизнес-школами (например, для получения контактов выпускников), то проведение опроса возможно параллельно с Этапом 1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843146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3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Обработка результатов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1 месяц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 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862635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4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Оформление результатов и подготовка релиза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2 недели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 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68757013"/>
                  </a:ext>
                </a:extLst>
              </a:tr>
            </a:tbl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494132" y="166081"/>
            <a:ext cx="9144000" cy="5900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000" b="1" dirty="0" smtClean="0"/>
              <a:t>Рейтинговый цикл</a:t>
            </a:r>
            <a:endParaRPr lang="ru-RU" sz="3000" b="1" dirty="0"/>
          </a:p>
        </p:txBody>
      </p:sp>
    </p:spTree>
    <p:extLst>
      <p:ext uri="{BB962C8B-B14F-4D97-AF65-F5344CB8AC3E}">
        <p14:creationId xmlns:p14="http://schemas.microsoft.com/office/powerpoint/2010/main" val="633266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986118" y="756621"/>
            <a:ext cx="10586465" cy="21600"/>
          </a:xfrm>
          <a:prstGeom prst="rect">
            <a:avLst/>
          </a:prstGeom>
          <a:solidFill>
            <a:srgbClr val="307E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3D482B5-3894-E96E-9E0F-C908526276AD}"/>
              </a:ext>
            </a:extLst>
          </p:cNvPr>
          <p:cNvSpPr txBox="1"/>
          <p:nvPr/>
        </p:nvSpPr>
        <p:spPr>
          <a:xfrm>
            <a:off x="1763978" y="186523"/>
            <a:ext cx="83066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Состав рабочей группы</a:t>
            </a:r>
            <a:endParaRPr lang="ru-RU" sz="2800" b="1" dirty="0">
              <a:solidFill>
                <a:srgbClr val="0070C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2425942"/>
              </p:ext>
            </p:extLst>
          </p:nvPr>
        </p:nvGraphicFramePr>
        <p:xfrm>
          <a:off x="484317" y="867957"/>
          <a:ext cx="11320496" cy="5656974"/>
        </p:xfrm>
        <a:graphic>
          <a:graphicData uri="http://schemas.openxmlformats.org/drawingml/2006/table">
            <a:tbl>
              <a:tblPr firstRow="1" firstCol="1" bandRow="1">
                <a:tableStyleId>{5FD0F851-EC5A-4D38-B0AD-8093EC10F338}</a:tableStyleId>
              </a:tblPr>
              <a:tblGrid>
                <a:gridCol w="2157283">
                  <a:extLst>
                    <a:ext uri="{9D8B030D-6E8A-4147-A177-3AD203B41FA5}">
                      <a16:colId xmlns:a16="http://schemas.microsoft.com/office/drawing/2014/main" val="2390893489"/>
                    </a:ext>
                  </a:extLst>
                </a:gridCol>
                <a:gridCol w="3502965">
                  <a:extLst>
                    <a:ext uri="{9D8B030D-6E8A-4147-A177-3AD203B41FA5}">
                      <a16:colId xmlns:a16="http://schemas.microsoft.com/office/drawing/2014/main" val="3612961563"/>
                    </a:ext>
                  </a:extLst>
                </a:gridCol>
                <a:gridCol w="2034235">
                  <a:extLst>
                    <a:ext uri="{9D8B030D-6E8A-4147-A177-3AD203B41FA5}">
                      <a16:colId xmlns:a16="http://schemas.microsoft.com/office/drawing/2014/main" val="3679897337"/>
                    </a:ext>
                  </a:extLst>
                </a:gridCol>
                <a:gridCol w="3626013">
                  <a:extLst>
                    <a:ext uri="{9D8B030D-6E8A-4147-A177-3AD203B41FA5}">
                      <a16:colId xmlns:a16="http://schemas.microsoft.com/office/drawing/2014/main" val="1520066386"/>
                    </a:ext>
                  </a:extLst>
                </a:gridCol>
              </a:tblGrid>
              <a:tr h="1612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+mn-lt"/>
                        </a:rPr>
                        <a:t>ФИО члена группы</a:t>
                      </a:r>
                      <a:endParaRPr lang="ru-RU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+mn-lt"/>
                        </a:rPr>
                        <a:t>Организация</a:t>
                      </a:r>
                      <a:endParaRPr lang="ru-RU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+mn-lt"/>
                        </a:rPr>
                        <a:t>ФИО члена группы</a:t>
                      </a:r>
                      <a:endParaRPr lang="ru-RU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+mn-lt"/>
                        </a:rPr>
                        <a:t>Организация</a:t>
                      </a:r>
                      <a:endParaRPr lang="ru-RU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4595533"/>
                  </a:ext>
                </a:extLst>
              </a:tr>
              <a:tr h="3298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+mn-lt"/>
                        </a:rPr>
                        <a:t>Толмачев Дмитрий Евгеньевич, руководитель РГ</a:t>
                      </a:r>
                      <a:endParaRPr lang="ru-RU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effectLst/>
                          <a:latin typeface="+mn-lt"/>
                        </a:rPr>
                        <a:t>Институт экономики и управления </a:t>
                      </a:r>
                      <a:r>
                        <a:rPr lang="ru-RU" sz="1100" dirty="0" err="1" smtClean="0">
                          <a:effectLst/>
                          <a:latin typeface="+mn-lt"/>
                        </a:rPr>
                        <a:t>УрФУ</a:t>
                      </a:r>
                      <a:r>
                        <a:rPr lang="ru-RU" sz="1100" dirty="0" smtClean="0">
                          <a:effectLst/>
                          <a:latin typeface="+mn-lt"/>
                        </a:rPr>
                        <a:t>, директор института</a:t>
                      </a:r>
                      <a:endParaRPr lang="ru-RU" sz="110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</a:rPr>
                        <a:t>Малышева Лариса Анатольевна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+mn-lt"/>
                        </a:rPr>
                        <a:t>Бизнес-школа </a:t>
                      </a:r>
                      <a:r>
                        <a:rPr lang="ru-RU" sz="1100" dirty="0" err="1" smtClean="0">
                          <a:effectLst/>
                          <a:latin typeface="+mn-lt"/>
                        </a:rPr>
                        <a:t>УрФУ</a:t>
                      </a:r>
                      <a:r>
                        <a:rPr lang="ru-RU" sz="1100" dirty="0" smtClean="0">
                          <a:effectLst/>
                          <a:latin typeface="+mn-lt"/>
                        </a:rPr>
                        <a:t>, директор</a:t>
                      </a:r>
                      <a:endParaRPr lang="ru-RU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8340039"/>
                  </a:ext>
                </a:extLst>
              </a:tr>
              <a:tr h="3298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  <a:latin typeface="+mn-lt"/>
                        </a:rPr>
                        <a:t>Гладырев</a:t>
                      </a:r>
                      <a:r>
                        <a:rPr lang="ru-RU" sz="1100" dirty="0">
                          <a:effectLst/>
                          <a:latin typeface="+mn-lt"/>
                        </a:rPr>
                        <a:t> Дмитрий Анатольевич, аналитик РГ</a:t>
                      </a:r>
                      <a:endParaRPr lang="ru-RU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effectLst/>
                          <a:latin typeface="+mn-lt"/>
                        </a:rPr>
                        <a:t>Институт </a:t>
                      </a:r>
                      <a:r>
                        <a:rPr lang="ru-RU" sz="1100" dirty="0">
                          <a:effectLst/>
                          <a:latin typeface="+mn-lt"/>
                        </a:rPr>
                        <a:t>экономики и управления </a:t>
                      </a:r>
                      <a:r>
                        <a:rPr lang="ru-RU" sz="1100" dirty="0" err="1" smtClean="0">
                          <a:effectLst/>
                          <a:latin typeface="+mn-lt"/>
                        </a:rPr>
                        <a:t>УрФУ</a:t>
                      </a:r>
                      <a:r>
                        <a:rPr lang="ru-RU" sz="1100" dirty="0" smtClean="0">
                          <a:effectLst/>
                          <a:latin typeface="+mn-lt"/>
                        </a:rPr>
                        <a:t>, директор Центра</a:t>
                      </a:r>
                      <a:r>
                        <a:rPr lang="ru-RU" sz="1100" baseline="0" dirty="0" smtClean="0">
                          <a:effectLst/>
                          <a:latin typeface="+mn-lt"/>
                        </a:rPr>
                        <a:t> поддержки научной деятельности</a:t>
                      </a:r>
                      <a:endParaRPr lang="ru-RU" sz="1100" dirty="0" smtClean="0">
                        <a:effectLst/>
                        <a:latin typeface="+mn-lt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</a:rPr>
                        <a:t>Мясоедов Сергей Павлович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+mn-lt"/>
                        </a:rPr>
                        <a:t>РАБО, президент</a:t>
                      </a:r>
                      <a:endParaRPr lang="ru-RU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0303063"/>
                  </a:ext>
                </a:extLst>
              </a:tr>
              <a:tr h="3298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  <a:latin typeface="+mn-lt"/>
                        </a:rPr>
                        <a:t>Вагизова</a:t>
                      </a:r>
                      <a:r>
                        <a:rPr lang="ru-RU" sz="1100" dirty="0">
                          <a:effectLst/>
                          <a:latin typeface="+mn-lt"/>
                        </a:rPr>
                        <a:t> Венера </a:t>
                      </a:r>
                      <a:r>
                        <a:rPr lang="ru-RU" sz="1100" dirty="0" err="1">
                          <a:effectLst/>
                          <a:latin typeface="+mn-lt"/>
                        </a:rPr>
                        <a:t>Ильдусовна</a:t>
                      </a:r>
                      <a:endParaRPr lang="ru-RU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effectLst/>
                          <a:latin typeface="+mn-lt"/>
                        </a:rPr>
                        <a:t>ВШБ Казанский Федеральный </a:t>
                      </a:r>
                      <a:r>
                        <a:rPr lang="ru-RU" sz="1100" dirty="0" smtClean="0">
                          <a:effectLst/>
                          <a:latin typeface="+mn-lt"/>
                        </a:rPr>
                        <a:t>университет, д.э.н., профессор</a:t>
                      </a: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</a:rPr>
                        <a:t>Мирзоева Анжелика </a:t>
                      </a:r>
                      <a:r>
                        <a:rPr lang="ru-RU" sz="1100" b="1" dirty="0" err="1">
                          <a:effectLst/>
                          <a:latin typeface="+mn-lt"/>
                        </a:rPr>
                        <a:t>Маликовна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+mn-lt"/>
                        </a:rPr>
                        <a:t>Школа Бизнеса </a:t>
                      </a:r>
                      <a:r>
                        <a:rPr lang="ru-RU" sz="1100" dirty="0" smtClean="0">
                          <a:effectLst/>
                          <a:latin typeface="+mn-lt"/>
                        </a:rPr>
                        <a:t>МГИМО, директор</a:t>
                      </a:r>
                      <a:endParaRPr lang="ru-RU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7217202"/>
                  </a:ext>
                </a:extLst>
              </a:tr>
              <a:tr h="6672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+mn-lt"/>
                        </a:rPr>
                        <a:t>Галенко Валентин Павлович</a:t>
                      </a:r>
                      <a:endParaRPr lang="ru-RU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effectLst/>
                          <a:latin typeface="+mn-lt"/>
                        </a:rPr>
                        <a:t>ИДПО – «Высшая экономическая школа» Санкт-Петербургский государственный экономический университет (ВЭШ </a:t>
                      </a:r>
                      <a:r>
                        <a:rPr lang="ru-RU" sz="1100" dirty="0" err="1">
                          <a:effectLst/>
                          <a:latin typeface="+mn-lt"/>
                        </a:rPr>
                        <a:t>СПбГЭУ</a:t>
                      </a:r>
                      <a:r>
                        <a:rPr lang="ru-RU" sz="1100" dirty="0" smtClean="0">
                          <a:effectLst/>
                          <a:latin typeface="+mn-lt"/>
                        </a:rPr>
                        <a:t>), научный руководитель ВЭШ </a:t>
                      </a:r>
                      <a:r>
                        <a:rPr lang="ru-RU" sz="1100" dirty="0" err="1" smtClean="0">
                          <a:effectLst/>
                          <a:latin typeface="+mn-lt"/>
                        </a:rPr>
                        <a:t>СПбГЭУ</a:t>
                      </a:r>
                      <a:endParaRPr lang="ru-RU" sz="110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</a:rPr>
                        <a:t>Оганесян Ани </a:t>
                      </a:r>
                      <a:r>
                        <a:rPr lang="ru-RU" sz="1100" b="1" dirty="0" err="1">
                          <a:effectLst/>
                          <a:latin typeface="+mn-lt"/>
                        </a:rPr>
                        <a:t>Ашотовна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effectLst/>
                          <a:latin typeface="+mn-lt"/>
                        </a:rPr>
                        <a:t>РУДН, к.э.н., доцент</a:t>
                      </a:r>
                      <a:endParaRPr lang="ru-RU" sz="110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8410525"/>
                  </a:ext>
                </a:extLst>
              </a:tr>
              <a:tr h="8359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+mn-lt"/>
                        </a:rPr>
                        <a:t>Годин Владимир Викторович</a:t>
                      </a:r>
                      <a:endParaRPr lang="ru-RU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effectLst/>
                          <a:latin typeface="+mn-lt"/>
                        </a:rPr>
                        <a:t>Государственный университет </a:t>
                      </a:r>
                      <a:r>
                        <a:rPr lang="ru-RU" sz="1100" dirty="0" smtClean="0">
                          <a:effectLst/>
                          <a:latin typeface="+mn-lt"/>
                        </a:rPr>
                        <a:t>управления, профессор кафедры информационных систем</a:t>
                      </a:r>
                      <a:endParaRPr lang="ru-RU" sz="110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>
                          <a:effectLst/>
                          <a:latin typeface="+mn-lt"/>
                        </a:rPr>
                        <a:t>Табелова</a:t>
                      </a:r>
                      <a:r>
                        <a:rPr lang="ru-RU" sz="1100" b="1" dirty="0">
                          <a:effectLst/>
                          <a:latin typeface="+mn-lt"/>
                        </a:rPr>
                        <a:t> Ольга Павловна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effectLst/>
                          <a:latin typeface="+mn-lt"/>
                        </a:rPr>
                        <a:t>ИДПО – «Высшая экономическая школа» Санкт-Петербургский государственный экономический университет (ВЭШ </a:t>
                      </a:r>
                      <a:r>
                        <a:rPr lang="ru-RU" sz="1100" dirty="0" err="1">
                          <a:effectLst/>
                          <a:latin typeface="+mn-lt"/>
                        </a:rPr>
                        <a:t>СПбГЭУ</a:t>
                      </a:r>
                      <a:r>
                        <a:rPr lang="ru-RU" sz="1100" dirty="0" smtClean="0">
                          <a:effectLst/>
                          <a:latin typeface="+mn-lt"/>
                        </a:rPr>
                        <a:t>), менеджер программы EMBA «Управление предприятием», менеджер международных проектов ВЭШ </a:t>
                      </a:r>
                      <a:r>
                        <a:rPr lang="ru-RU" sz="1100" dirty="0" err="1" smtClean="0">
                          <a:effectLst/>
                          <a:latin typeface="+mn-lt"/>
                        </a:rPr>
                        <a:t>СПбГЭУ</a:t>
                      </a:r>
                      <a:endParaRPr lang="ru-RU" sz="110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8155177"/>
                  </a:ext>
                </a:extLst>
              </a:tr>
              <a:tr h="6672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+mn-lt"/>
                        </a:rPr>
                        <a:t>Гугунский Денис Андреевич</a:t>
                      </a:r>
                      <a:endParaRPr lang="ru-RU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effectLst/>
                          <a:latin typeface="+mn-lt"/>
                        </a:rPr>
                        <a:t>Московская школа управления «СКОЛКОВО</a:t>
                      </a:r>
                      <a:r>
                        <a:rPr lang="ru-RU" sz="1100" dirty="0" smtClean="0">
                          <a:effectLst/>
                          <a:latin typeface="+mn-lt"/>
                        </a:rPr>
                        <a:t>», руководитель направления по  обеспечению академических стандартов департамента дипломных работ (EMBA, MBA)</a:t>
                      </a:r>
                      <a:endParaRPr lang="ru-RU" sz="110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>
                          <a:effectLst/>
                          <a:latin typeface="+mn-lt"/>
                        </a:rPr>
                        <a:t>Трунова</a:t>
                      </a:r>
                      <a:r>
                        <a:rPr lang="ru-RU" sz="1100" b="1" dirty="0">
                          <a:effectLst/>
                          <a:latin typeface="+mn-lt"/>
                        </a:rPr>
                        <a:t> Наталья Николаевна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effectLst/>
                          <a:latin typeface="+mn-lt"/>
                        </a:rPr>
                        <a:t>Плехановская школа бизнеса </a:t>
                      </a:r>
                      <a:r>
                        <a:rPr lang="ru-RU" sz="1100" dirty="0" smtClean="0">
                          <a:effectLst/>
                          <a:latin typeface="+mn-lt"/>
                        </a:rPr>
                        <a:t>Интеграл, начальник отделения факультета</a:t>
                      </a:r>
                      <a:endParaRPr lang="ru-RU" sz="110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5284670"/>
                  </a:ext>
                </a:extLst>
              </a:tr>
              <a:tr h="49855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+mn-lt"/>
                        </a:rPr>
                        <a:t>Гургурова Наталья Ивановна</a:t>
                      </a:r>
                      <a:endParaRPr lang="ru-RU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effectLst/>
                          <a:latin typeface="+mn-lt"/>
                        </a:rPr>
                        <a:t>Школа экономики и менеджмента Дальневосточного федерального </a:t>
                      </a:r>
                      <a:r>
                        <a:rPr lang="ru-RU" sz="1100" dirty="0" smtClean="0">
                          <a:effectLst/>
                          <a:latin typeface="+mn-lt"/>
                        </a:rPr>
                        <a:t>университета, руководитель проекта Академии управления ШЭМ</a:t>
                      </a:r>
                      <a:endParaRPr lang="ru-RU" sz="110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</a:rPr>
                        <a:t>Федоров Федор Валентинович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effectLst/>
                          <a:latin typeface="+mn-lt"/>
                        </a:rPr>
                        <a:t>МИРБИС, исполнительный директор MBA &amp; </a:t>
                      </a:r>
                      <a:r>
                        <a:rPr lang="ru-RU" sz="1100" dirty="0" err="1" smtClean="0">
                          <a:effectLst/>
                          <a:latin typeface="+mn-lt"/>
                        </a:rPr>
                        <a:t>Executive</a:t>
                      </a:r>
                      <a:r>
                        <a:rPr lang="ru-RU" sz="110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  <a:latin typeface="+mn-lt"/>
                        </a:rPr>
                        <a:t>Education</a:t>
                      </a:r>
                      <a:endParaRPr lang="ru-RU" sz="110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4000104"/>
                  </a:ext>
                </a:extLst>
              </a:tr>
              <a:tr h="3298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+mn-lt"/>
                        </a:rPr>
                        <a:t>Евтихиева Наталья Андреевна</a:t>
                      </a:r>
                      <a:endParaRPr lang="ru-RU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effectLst/>
                          <a:latin typeface="+mn-lt"/>
                        </a:rPr>
                        <a:t>РАБО, генеральный директор </a:t>
                      </a:r>
                      <a:endParaRPr lang="ru-RU" sz="110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</a:rPr>
                        <a:t>Федотов Юрий Васильевич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+mn-lt"/>
                        </a:rPr>
                        <a:t> Высшая школа менеджмента </a:t>
                      </a:r>
                      <a:r>
                        <a:rPr lang="ru-RU" sz="1100" dirty="0" smtClean="0">
                          <a:effectLst/>
                          <a:latin typeface="+mn-lt"/>
                        </a:rPr>
                        <a:t>СПбГУ, доцент кафедры операционного менеджмента</a:t>
                      </a:r>
                      <a:endParaRPr lang="ru-RU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8739506"/>
                  </a:ext>
                </a:extLst>
              </a:tr>
              <a:tr h="2753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+mn-lt"/>
                        </a:rPr>
                        <a:t>Канке Алла Анатольевна</a:t>
                      </a:r>
                      <a:endParaRPr lang="ru-RU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+mn-lt"/>
                        </a:rPr>
                        <a:t>МШБ Финансовый </a:t>
                      </a:r>
                      <a:r>
                        <a:rPr lang="ru-RU" sz="1100" dirty="0" smtClean="0">
                          <a:effectLst/>
                          <a:latin typeface="+mn-lt"/>
                        </a:rPr>
                        <a:t>университет, директор</a:t>
                      </a:r>
                      <a:endParaRPr lang="ru-RU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</a:rPr>
                        <a:t>Харламова Ольга Геннадьевна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+mn-lt"/>
                        </a:rPr>
                        <a:t>Бизнес-школа </a:t>
                      </a:r>
                      <a:r>
                        <a:rPr lang="ru-RU" sz="1100" dirty="0" err="1" smtClean="0">
                          <a:effectLst/>
                          <a:latin typeface="+mn-lt"/>
                        </a:rPr>
                        <a:t>УрФУ</a:t>
                      </a:r>
                      <a:r>
                        <a:rPr lang="ru-RU" sz="1100" dirty="0" smtClean="0">
                          <a:effectLst/>
                          <a:latin typeface="+mn-lt"/>
                        </a:rPr>
                        <a:t>, зам. директора</a:t>
                      </a:r>
                      <a:endParaRPr lang="ru-RU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5150319"/>
                  </a:ext>
                </a:extLst>
              </a:tr>
              <a:tr h="49855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  <a:latin typeface="+mn-lt"/>
                        </a:rPr>
                        <a:t>Колбина</a:t>
                      </a:r>
                      <a:r>
                        <a:rPr lang="ru-RU" sz="1100" dirty="0">
                          <a:effectLst/>
                          <a:latin typeface="+mn-lt"/>
                        </a:rPr>
                        <a:t> Екатерина Олеговна</a:t>
                      </a:r>
                      <a:endParaRPr lang="ru-RU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effectLst/>
                          <a:latin typeface="+mn-lt"/>
                        </a:rPr>
                        <a:t>Школа экономики и менеджмента Дальневосточного федерального </a:t>
                      </a:r>
                      <a:r>
                        <a:rPr lang="ru-RU" sz="1100" dirty="0" smtClean="0">
                          <a:effectLst/>
                          <a:latin typeface="+mn-lt"/>
                        </a:rPr>
                        <a:t>университета, руководитель Академии управления ШЭМ</a:t>
                      </a:r>
                      <a:endParaRPr lang="ru-RU" sz="110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>
                          <a:effectLst/>
                          <a:latin typeface="+mn-lt"/>
                        </a:rPr>
                        <a:t>Ялинич</a:t>
                      </a:r>
                      <a:r>
                        <a:rPr lang="ru-RU" sz="1100" b="1" dirty="0">
                          <a:effectLst/>
                          <a:latin typeface="+mn-lt"/>
                        </a:rPr>
                        <a:t> Наталья Александровна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effectLst/>
                          <a:latin typeface="+mn-lt"/>
                        </a:rPr>
                        <a:t> Высшая школа менеджмента </a:t>
                      </a:r>
                      <a:r>
                        <a:rPr lang="ru-RU" sz="1100" dirty="0" smtClean="0">
                          <a:effectLst/>
                          <a:latin typeface="+mn-lt"/>
                        </a:rPr>
                        <a:t>СПбГУ, член проектного офиса ВШМ СПбГУ</a:t>
                      </a:r>
                      <a:endParaRPr lang="ru-RU" sz="110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5494599"/>
                  </a:ext>
                </a:extLst>
              </a:tr>
              <a:tr h="3298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</a:rPr>
                        <a:t>Колчанов Владимир Борисович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effectLst/>
                          <a:latin typeface="+mn-lt"/>
                        </a:rPr>
                        <a:t>ИМИСП, преподаватель, руководитель программ, МВА, к.э.н.</a:t>
                      </a:r>
                      <a:endParaRPr lang="ru-RU" sz="110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+mn-lt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+mn-lt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6292230"/>
                  </a:ext>
                </a:extLst>
              </a:tr>
            </a:tbl>
          </a:graphicData>
        </a:graphic>
      </p:graphicFrame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FE24-6362-44B1-BDB2-C872C539ED28}" type="slidenum">
              <a:rPr lang="ru-RU" smtClean="0"/>
              <a:t>2</a:t>
            </a:fld>
            <a:endParaRPr lang="ru-RU"/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524" y="113012"/>
            <a:ext cx="565585" cy="547290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109" y="156236"/>
            <a:ext cx="918882" cy="460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0115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89464" y="2584623"/>
            <a:ext cx="5040087" cy="1325563"/>
          </a:xfrm>
        </p:spPr>
        <p:txBody>
          <a:bodyPr>
            <a:noAutofit/>
          </a:bodyPr>
          <a:lstStyle/>
          <a:p>
            <a:r>
              <a:rPr lang="ru-RU" sz="6600" dirty="0" smtClean="0"/>
              <a:t>Приложение</a:t>
            </a:r>
            <a:endParaRPr lang="ru-RU" sz="66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FE24-6362-44B1-BDB2-C872C539ED28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6431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986118" y="756621"/>
            <a:ext cx="10586465" cy="21600"/>
          </a:xfrm>
          <a:prstGeom prst="rect">
            <a:avLst/>
          </a:prstGeom>
          <a:solidFill>
            <a:srgbClr val="307E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3D482B5-3894-E96E-9E0F-C908526276AD}"/>
              </a:ext>
            </a:extLst>
          </p:cNvPr>
          <p:cNvSpPr txBox="1"/>
          <p:nvPr/>
        </p:nvSpPr>
        <p:spPr>
          <a:xfrm>
            <a:off x="1763978" y="186523"/>
            <a:ext cx="83066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Существующие рейтинги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/</a:t>
            </a:r>
            <a:r>
              <a:rPr lang="ru-RU" sz="2800" b="1" dirty="0" err="1" smtClean="0">
                <a:solidFill>
                  <a:srgbClr val="0070C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рэнкинги</a:t>
            </a:r>
            <a:r>
              <a:rPr lang="ru-RU" sz="2800" b="1" dirty="0" smtClean="0">
                <a:solidFill>
                  <a:srgbClr val="0070C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БШ</a:t>
            </a:r>
            <a:endParaRPr lang="ru-RU" sz="2800" b="1" dirty="0">
              <a:solidFill>
                <a:srgbClr val="0070C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53164" y="1016371"/>
            <a:ext cx="10528300" cy="487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ea typeface="Calibri" panose="020F0502020204030204" pitchFamily="34" charset="0"/>
                <a:cs typeface="Times New Roman" panose="02020603050405020304" pitchFamily="18" charset="0"/>
              </a:rPr>
              <a:t>Предметные рейтинги университетов по менеджменту и экономике</a:t>
            </a:r>
            <a:endParaRPr lang="ru-RU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3790DAAF-9BE3-4A52-9F04-97C9BA12258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984" r="3194" b="25646"/>
          <a:stretch/>
        </p:blipFill>
        <p:spPr>
          <a:xfrm>
            <a:off x="653164" y="1599083"/>
            <a:ext cx="1546025" cy="683651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B061C0D7-7C72-448B-A51B-3C90923BA9A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9189" y="1714978"/>
            <a:ext cx="1218948" cy="397011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2489" y="1660626"/>
            <a:ext cx="1331673" cy="519353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5">
            <a:clrChange>
              <a:clrFrom>
                <a:srgbClr val="EAEDED"/>
              </a:clrFrom>
              <a:clrTo>
                <a:srgbClr val="EAEDED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178514" y="1733452"/>
            <a:ext cx="1162875" cy="310867"/>
          </a:xfrm>
          <a:prstGeom prst="rect">
            <a:avLst/>
          </a:prstGeom>
        </p:spPr>
      </p:pic>
      <p:sp>
        <p:nvSpPr>
          <p:cNvPr id="17" name="Прямоугольник 16"/>
          <p:cNvSpPr/>
          <p:nvPr/>
        </p:nvSpPr>
        <p:spPr>
          <a:xfrm>
            <a:off x="676097" y="2462919"/>
            <a:ext cx="10528300" cy="3474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Рейтинги/</a:t>
            </a:r>
            <a:r>
              <a:rPr lang="ru-RU" sz="2400" b="1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рэнкинги</a:t>
            </a:r>
            <a:r>
              <a:rPr lang="ru-RU" sz="24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бизнес-школ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Рейтинги бизнес-школ от </a:t>
            </a:r>
            <a:r>
              <a:rPr 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Financial Times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Рейтинг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Eduniversal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4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U.S. News Best Business Schools </a:t>
            </a:r>
            <a:r>
              <a:rPr 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Rankings</a:t>
            </a:r>
            <a:endParaRPr lang="ru-RU" sz="24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Bloomberg BEST B-SCHOOLS 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400" dirty="0"/>
              <a:t>Народный рейтинг российских бизнес школ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400" dirty="0"/>
              <a:t>Карта интернационализации бизнес-школ России и </a:t>
            </a:r>
            <a:r>
              <a:rPr lang="ru-RU" sz="2400" dirty="0" smtClean="0"/>
              <a:t>СНГ (АЦ Эксперт)</a:t>
            </a:r>
            <a:endParaRPr lang="ru-RU" sz="2400" dirty="0"/>
          </a:p>
        </p:txBody>
      </p:sp>
      <p:sp>
        <p:nvSpPr>
          <p:cNvPr id="19" name="Номер слайда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FE24-6362-44B1-BDB2-C872C539ED28}" type="slidenum">
              <a:rPr lang="ru-RU" smtClean="0"/>
              <a:t>3</a:t>
            </a:fld>
            <a:endParaRPr lang="ru-RU"/>
          </a:p>
        </p:txBody>
      </p:sp>
      <p:pic>
        <p:nvPicPr>
          <p:cNvPr id="23" name="Рисунок 2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1524" y="113012"/>
            <a:ext cx="565585" cy="547290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109" y="156236"/>
            <a:ext cx="918882" cy="460842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7200899" y="1538925"/>
            <a:ext cx="40034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Бизнес-школы отражены косвенно или не отражены вообще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021019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9">
            <a:extLst>
              <a:ext uri="{FF2B5EF4-FFF2-40B4-BE49-F238E27FC236}">
                <a16:creationId xmlns:a16="http://schemas.microsoft.com/office/drawing/2014/main" id="{1A8CD4F4-EA72-4C76-9E06-CBE87C659BB3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768597" y="1578238"/>
          <a:ext cx="10461896" cy="2986994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1307737">
                  <a:extLst>
                    <a:ext uri="{9D8B030D-6E8A-4147-A177-3AD203B41FA5}">
                      <a16:colId xmlns:a16="http://schemas.microsoft.com/office/drawing/2014/main" val="48568901"/>
                    </a:ext>
                  </a:extLst>
                </a:gridCol>
                <a:gridCol w="1307737">
                  <a:extLst>
                    <a:ext uri="{9D8B030D-6E8A-4147-A177-3AD203B41FA5}">
                      <a16:colId xmlns:a16="http://schemas.microsoft.com/office/drawing/2014/main" val="3066897324"/>
                    </a:ext>
                  </a:extLst>
                </a:gridCol>
                <a:gridCol w="1307737">
                  <a:extLst>
                    <a:ext uri="{9D8B030D-6E8A-4147-A177-3AD203B41FA5}">
                      <a16:colId xmlns:a16="http://schemas.microsoft.com/office/drawing/2014/main" val="1568106128"/>
                    </a:ext>
                  </a:extLst>
                </a:gridCol>
                <a:gridCol w="1307737">
                  <a:extLst>
                    <a:ext uri="{9D8B030D-6E8A-4147-A177-3AD203B41FA5}">
                      <a16:colId xmlns:a16="http://schemas.microsoft.com/office/drawing/2014/main" val="3746178180"/>
                    </a:ext>
                  </a:extLst>
                </a:gridCol>
                <a:gridCol w="1307737">
                  <a:extLst>
                    <a:ext uri="{9D8B030D-6E8A-4147-A177-3AD203B41FA5}">
                      <a16:colId xmlns:a16="http://schemas.microsoft.com/office/drawing/2014/main" val="1282957600"/>
                    </a:ext>
                  </a:extLst>
                </a:gridCol>
                <a:gridCol w="1307737">
                  <a:extLst>
                    <a:ext uri="{9D8B030D-6E8A-4147-A177-3AD203B41FA5}">
                      <a16:colId xmlns:a16="http://schemas.microsoft.com/office/drawing/2014/main" val="1001611248"/>
                    </a:ext>
                  </a:extLst>
                </a:gridCol>
                <a:gridCol w="1307737">
                  <a:extLst>
                    <a:ext uri="{9D8B030D-6E8A-4147-A177-3AD203B41FA5}">
                      <a16:colId xmlns:a16="http://schemas.microsoft.com/office/drawing/2014/main" val="1336480166"/>
                    </a:ext>
                  </a:extLst>
                </a:gridCol>
                <a:gridCol w="1307737">
                  <a:extLst>
                    <a:ext uri="{9D8B030D-6E8A-4147-A177-3AD203B41FA5}">
                      <a16:colId xmlns:a16="http://schemas.microsoft.com/office/drawing/2014/main" val="1358799495"/>
                    </a:ext>
                  </a:extLst>
                </a:gridCol>
              </a:tblGrid>
              <a:tr h="589005">
                <a:tc rowSpan="2"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Тип показателя</a:t>
                      </a:r>
                      <a:endParaRPr lang="ru-RU" sz="1200" b="1" dirty="0"/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QS</a:t>
                      </a:r>
                      <a:endParaRPr lang="ru-RU" sz="12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18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THE</a:t>
                      </a:r>
                      <a:endParaRPr lang="ru-R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ARWU</a:t>
                      </a:r>
                      <a:endParaRPr lang="ru-RU" sz="1200" b="1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RAEX</a:t>
                      </a:r>
                      <a:endParaRPr lang="ru-RU" sz="12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09439360"/>
                  </a:ext>
                </a:extLst>
              </a:tr>
              <a:tr h="589005">
                <a:tc vMerge="1">
                  <a:txBody>
                    <a:bodyPr/>
                    <a:lstStyle/>
                    <a:p>
                      <a:pPr algn="ctr"/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Economics and Econometrics</a:t>
                      </a:r>
                      <a:endParaRPr lang="ru-R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Business and Management Studies</a:t>
                      </a:r>
                      <a:endParaRPr lang="ru-R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Social</a:t>
                      </a:r>
                      <a:r>
                        <a:rPr lang="en-US" sz="1200" baseline="0" dirty="0" smtClean="0"/>
                        <a:t> Policy and Administration</a:t>
                      </a:r>
                      <a:endParaRPr lang="ru-R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Все</a:t>
                      </a:r>
                      <a:r>
                        <a:rPr lang="ru-RU" sz="1200" baseline="0" dirty="0" smtClean="0"/>
                        <a:t> предметные рейтинги</a:t>
                      </a:r>
                      <a:endParaRPr lang="ru-RU" sz="12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Все</a:t>
                      </a:r>
                      <a:r>
                        <a:rPr lang="ru-RU" sz="1200" baseline="0" dirty="0" smtClean="0"/>
                        <a:t> предметные рейтинги</a:t>
                      </a:r>
                      <a:endParaRPr lang="ru-RU" sz="12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Экономика, менеджмент</a:t>
                      </a:r>
                      <a:endParaRPr lang="ru-RU" sz="12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ГМУ</a:t>
                      </a:r>
                      <a:endParaRPr lang="ru-RU" sz="12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92075792"/>
                  </a:ext>
                </a:extLst>
              </a:tr>
              <a:tr h="477749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Опросы</a:t>
                      </a:r>
                      <a:endParaRPr lang="ru-RU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60%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80%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90%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33%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0%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0%</a:t>
                      </a:r>
                      <a:endParaRPr lang="ru-RU" sz="16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0%</a:t>
                      </a:r>
                      <a:endParaRPr lang="ru-RU" sz="1600" dirty="0" smtClean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38429623"/>
                  </a:ext>
                </a:extLst>
              </a:tr>
              <a:tr h="589005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Независимо собираемые данные</a:t>
                      </a:r>
                      <a:endParaRPr lang="ru-RU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40%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20%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10%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40%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100%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24%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19%</a:t>
                      </a:r>
                      <a:endParaRPr lang="ru-RU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35340041"/>
                  </a:ext>
                </a:extLst>
              </a:tr>
              <a:tr h="589005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Присылаемые организацией данные</a:t>
                      </a:r>
                      <a:endParaRPr lang="ru-RU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0%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27%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0%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76% (через мониторинг)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81% (через мониторинг)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0219665"/>
                  </a:ext>
                </a:extLst>
              </a:tr>
            </a:tbl>
          </a:graphicData>
        </a:graphic>
      </p:graphicFrame>
      <p:sp>
        <p:nvSpPr>
          <p:cNvPr id="6" name="Заголовок 1"/>
          <p:cNvSpPr txBox="1">
            <a:spLocks/>
          </p:cNvSpPr>
          <p:nvPr/>
        </p:nvSpPr>
        <p:spPr>
          <a:xfrm>
            <a:off x="588009" y="354778"/>
            <a:ext cx="8222699" cy="9004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Сводная таблица предметных рейтингов университетов по экономике и менеджменту</a:t>
            </a:r>
            <a:endParaRPr lang="ru-RU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3790DAAF-9BE3-4A52-9F04-97C9BA12258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984" r="3194" b="25646"/>
          <a:stretch/>
        </p:blipFill>
        <p:spPr>
          <a:xfrm>
            <a:off x="8810709" y="238883"/>
            <a:ext cx="1546025" cy="683651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B061C0D7-7C72-448B-A51B-3C90923BA9A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6734" y="354778"/>
            <a:ext cx="1218948" cy="397011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97791" y="870829"/>
            <a:ext cx="1331673" cy="519353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>
            <a:clrChange>
              <a:clrFrom>
                <a:srgbClr val="EAEDED"/>
              </a:clrFrom>
              <a:clrTo>
                <a:srgbClr val="EAEDED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412807" y="1010426"/>
            <a:ext cx="1162875" cy="310867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625140" y="4759701"/>
            <a:ext cx="60014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/>
              <a:t>Различная роль опросов – от 0% до 80-90%</a:t>
            </a:r>
            <a:endParaRPr lang="ru-RU" sz="24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FE24-6362-44B1-BDB2-C872C539ED28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9225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/>
          </p:nvPr>
        </p:nvGraphicFramePr>
        <p:xfrm>
          <a:off x="304801" y="1144517"/>
          <a:ext cx="11466286" cy="5087561"/>
        </p:xfrm>
        <a:graphic>
          <a:graphicData uri="http://schemas.openxmlformats.org/drawingml/2006/table">
            <a:tbl>
              <a:tblPr firstRow="1" firstCol="1" bandRow="1">
                <a:tableStyleId>{5FD0F851-EC5A-4D38-B0AD-8093EC10F338}</a:tableStyleId>
              </a:tblPr>
              <a:tblGrid>
                <a:gridCol w="5979885">
                  <a:extLst>
                    <a:ext uri="{9D8B030D-6E8A-4147-A177-3AD203B41FA5}">
                      <a16:colId xmlns:a16="http://schemas.microsoft.com/office/drawing/2014/main" val="904923160"/>
                    </a:ext>
                  </a:extLst>
                </a:gridCol>
                <a:gridCol w="5486401">
                  <a:extLst>
                    <a:ext uri="{9D8B030D-6E8A-4147-A177-3AD203B41FA5}">
                      <a16:colId xmlns:a16="http://schemas.microsoft.com/office/drawing/2014/main" val="124827879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Название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Примечание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435854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MBA</a:t>
                      </a:r>
                      <a:endParaRPr lang="ru-RU" sz="1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089374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Online MBA</a:t>
                      </a:r>
                      <a:endParaRPr lang="ru-RU" sz="1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318879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EMBA</a:t>
                      </a:r>
                      <a:endParaRPr lang="ru-RU" sz="1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044095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Executive Education Custom</a:t>
                      </a:r>
                      <a:endParaRPr lang="ru-RU" sz="1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Преимущественно на данных опросов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556758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Executive Education Open</a:t>
                      </a:r>
                      <a:endParaRPr lang="ru-RU" sz="1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Преимущественно на данных опросов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261232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Masters in Finance pre-experience</a:t>
                      </a:r>
                      <a:endParaRPr lang="ru-RU" sz="1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150471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Masters in Finance post-experience</a:t>
                      </a:r>
                      <a:endParaRPr lang="ru-RU" sz="1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985986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Masters in Management</a:t>
                      </a:r>
                      <a:endParaRPr lang="ru-RU" sz="1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7801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European Business School Rankings</a:t>
                      </a:r>
                      <a:endParaRPr lang="ru-RU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Композитный рейтинг</a:t>
                      </a:r>
                      <a:r>
                        <a:rPr lang="en-US" sz="2400" dirty="0">
                          <a:effectLst/>
                        </a:rPr>
                        <a:t>: MBA + EMBA + Masters in Management + Executive Education Custom + Executive Education Open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68587305"/>
                  </a:ext>
                </a:extLst>
              </a:tr>
            </a:tbl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132830" y="340253"/>
            <a:ext cx="9144000" cy="5900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Рейтинги от </a:t>
            </a:r>
            <a:r>
              <a:rPr lang="en-US" dirty="0" smtClean="0"/>
              <a:t>Financial Times</a:t>
            </a:r>
            <a:endParaRPr lang="en-US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FE24-6362-44B1-BDB2-C872C539ED28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8230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/>
          </p:nvPr>
        </p:nvGraphicFramePr>
        <p:xfrm>
          <a:off x="290286" y="930311"/>
          <a:ext cx="10606314" cy="5740284"/>
        </p:xfrm>
        <a:graphic>
          <a:graphicData uri="http://schemas.openxmlformats.org/drawingml/2006/table">
            <a:tbl>
              <a:tblPr firstRow="1" firstCol="1" bandRow="1">
                <a:tableStyleId>{5FD0F851-EC5A-4D38-B0AD-8093EC10F338}</a:tableStyleId>
              </a:tblPr>
              <a:tblGrid>
                <a:gridCol w="5161289">
                  <a:extLst>
                    <a:ext uri="{9D8B030D-6E8A-4147-A177-3AD203B41FA5}">
                      <a16:colId xmlns:a16="http://schemas.microsoft.com/office/drawing/2014/main" val="2040270795"/>
                    </a:ext>
                  </a:extLst>
                </a:gridCol>
                <a:gridCol w="4004075">
                  <a:extLst>
                    <a:ext uri="{9D8B030D-6E8A-4147-A177-3AD203B41FA5}">
                      <a16:colId xmlns:a16="http://schemas.microsoft.com/office/drawing/2014/main" val="2704952477"/>
                    </a:ext>
                  </a:extLst>
                </a:gridCol>
                <a:gridCol w="1440950">
                  <a:extLst>
                    <a:ext uri="{9D8B030D-6E8A-4147-A177-3AD203B41FA5}">
                      <a16:colId xmlns:a16="http://schemas.microsoft.com/office/drawing/2014/main" val="2232377625"/>
                    </a:ext>
                  </a:extLst>
                </a:gridCol>
              </a:tblGrid>
              <a:tr h="2471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Группа показателей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Показатель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Вес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extLst>
                  <a:ext uri="{0D108BD9-81ED-4DB2-BD59-A6C34878D82A}">
                    <a16:rowId xmlns:a16="http://schemas.microsoft.com/office/drawing/2014/main" val="2452747549"/>
                  </a:ext>
                </a:extLst>
              </a:tr>
              <a:tr h="247131">
                <a:tc row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Опросы о достижении целей обучения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Взвешенная заработная плата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16%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extLst>
                  <a:ext uri="{0D108BD9-81ED-4DB2-BD59-A6C34878D82A}">
                    <a16:rowId xmlns:a16="http://schemas.microsoft.com/office/drawing/2014/main" val="3304501538"/>
                  </a:ext>
                </a:extLst>
              </a:tr>
              <a:tr h="2471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Рост зарплаты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16%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extLst>
                  <a:ext uri="{0D108BD9-81ED-4DB2-BD59-A6C34878D82A}">
                    <a16:rowId xmlns:a16="http://schemas.microsoft.com/office/drawing/2014/main" val="3725720482"/>
                  </a:ext>
                </a:extLst>
              </a:tr>
              <a:tr h="2471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Ранг соотношения цены и качества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5%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extLst>
                  <a:ext uri="{0D108BD9-81ED-4DB2-BD59-A6C34878D82A}">
                    <a16:rowId xmlns:a16="http://schemas.microsoft.com/office/drawing/2014/main" val="1885416347"/>
                  </a:ext>
                </a:extLst>
              </a:tr>
              <a:tr h="2471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Рейтинг карьерного роста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3%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extLst>
                  <a:ext uri="{0D108BD9-81ED-4DB2-BD59-A6C34878D82A}">
                    <a16:rowId xmlns:a16="http://schemas.microsoft.com/office/drawing/2014/main" val="3384278927"/>
                  </a:ext>
                </a:extLst>
              </a:tr>
              <a:tr h="2471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Достигнутые цели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4%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extLst>
                  <a:ext uri="{0D108BD9-81ED-4DB2-BD59-A6C34878D82A}">
                    <a16:rowId xmlns:a16="http://schemas.microsoft.com/office/drawing/2014/main" val="488355891"/>
                  </a:ext>
                </a:extLst>
              </a:tr>
              <a:tr h="247131"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Трудоустройство и прямая помощь бизнес-школы в нем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Рейтинг сети выпускников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4%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extLst>
                  <a:ext uri="{0D108BD9-81ED-4DB2-BD59-A6C34878D82A}">
                    <a16:rowId xmlns:a16="http://schemas.microsoft.com/office/drawing/2014/main" val="384965870"/>
                  </a:ext>
                </a:extLst>
              </a:tr>
              <a:tr h="2471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Рейтинг службы карьеры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3%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extLst>
                  <a:ext uri="{0D108BD9-81ED-4DB2-BD59-A6C34878D82A}">
                    <a16:rowId xmlns:a16="http://schemas.microsoft.com/office/drawing/2014/main" val="1411287823"/>
                  </a:ext>
                </a:extLst>
              </a:tr>
              <a:tr h="2471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Трудоустройство через три месяца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2%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extLst>
                  <a:ext uri="{0D108BD9-81ED-4DB2-BD59-A6C34878D82A}">
                    <a16:rowId xmlns:a16="http://schemas.microsoft.com/office/drawing/2014/main" val="2292781510"/>
                  </a:ext>
                </a:extLst>
              </a:tr>
              <a:tr h="2471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Ранг отраслевого разнообразия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3%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extLst>
                  <a:ext uri="{0D108BD9-81ED-4DB2-BD59-A6C34878D82A}">
                    <a16:rowId xmlns:a16="http://schemas.microsoft.com/office/drawing/2014/main" val="1573898694"/>
                  </a:ext>
                </a:extLst>
              </a:tr>
              <a:tr h="247131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Гендерные показатели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Женщины-преподаватели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3%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extLst>
                  <a:ext uri="{0D108BD9-81ED-4DB2-BD59-A6C34878D82A}">
                    <a16:rowId xmlns:a16="http://schemas.microsoft.com/office/drawing/2014/main" val="2910527882"/>
                  </a:ext>
                </a:extLst>
              </a:tr>
              <a:tr h="2471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Студентки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3%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extLst>
                  <a:ext uri="{0D108BD9-81ED-4DB2-BD59-A6C34878D82A}">
                    <a16:rowId xmlns:a16="http://schemas.microsoft.com/office/drawing/2014/main" val="4178332594"/>
                  </a:ext>
                </a:extLst>
              </a:tr>
              <a:tr h="2471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Женщины в совете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1%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extLst>
                  <a:ext uri="{0D108BD9-81ED-4DB2-BD59-A6C34878D82A}">
                    <a16:rowId xmlns:a16="http://schemas.microsoft.com/office/drawing/2014/main" val="2705577643"/>
                  </a:ext>
                </a:extLst>
              </a:tr>
              <a:tr h="247131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Международный состав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Иностранные преподав.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3%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extLst>
                  <a:ext uri="{0D108BD9-81ED-4DB2-BD59-A6C34878D82A}">
                    <a16:rowId xmlns:a16="http://schemas.microsoft.com/office/drawing/2014/main" val="2328155915"/>
                  </a:ext>
                </a:extLst>
              </a:tr>
              <a:tr h="2471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Иностранные студенты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3%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extLst>
                  <a:ext uri="{0D108BD9-81ED-4DB2-BD59-A6C34878D82A}">
                    <a16:rowId xmlns:a16="http://schemas.microsoft.com/office/drawing/2014/main" val="1992835043"/>
                  </a:ext>
                </a:extLst>
              </a:tr>
              <a:tr h="2471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Международный совет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1%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extLst>
                  <a:ext uri="{0D108BD9-81ED-4DB2-BD59-A6C34878D82A}">
                    <a16:rowId xmlns:a16="http://schemas.microsoft.com/office/drawing/2014/main" val="3400348612"/>
                  </a:ext>
                </a:extLst>
              </a:tr>
              <a:tr h="247131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Прочие показатели интернационализации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Международный рейтинг мобильности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5%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extLst>
                  <a:ext uri="{0D108BD9-81ED-4DB2-BD59-A6C34878D82A}">
                    <a16:rowId xmlns:a16="http://schemas.microsoft.com/office/drawing/2014/main" val="316455176"/>
                  </a:ext>
                </a:extLst>
              </a:tr>
              <a:tr h="2471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Рейтинг опыта международного курса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3%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extLst>
                  <a:ext uri="{0D108BD9-81ED-4DB2-BD59-A6C34878D82A}">
                    <a16:rowId xmlns:a16="http://schemas.microsoft.com/office/drawing/2014/main" val="511384698"/>
                  </a:ext>
                </a:extLst>
              </a:tr>
              <a:tr h="247131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Наука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Сотрудники с докторской степенью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5%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extLst>
                  <a:ext uri="{0D108BD9-81ED-4DB2-BD59-A6C34878D82A}">
                    <a16:rowId xmlns:a16="http://schemas.microsoft.com/office/drawing/2014/main" val="803413232"/>
                  </a:ext>
                </a:extLst>
              </a:tr>
              <a:tr h="2471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Рейтинг исследований FT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10%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extLst>
                  <a:ext uri="{0D108BD9-81ED-4DB2-BD59-A6C34878D82A}">
                    <a16:rowId xmlns:a16="http://schemas.microsoft.com/office/drawing/2014/main" val="3192588124"/>
                  </a:ext>
                </a:extLst>
              </a:tr>
              <a:tr h="247131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ESG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Рейтинг углеродного следа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4%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extLst>
                  <a:ext uri="{0D108BD9-81ED-4DB2-BD59-A6C34878D82A}">
                    <a16:rowId xmlns:a16="http://schemas.microsoft.com/office/drawing/2014/main" val="3869125263"/>
                  </a:ext>
                </a:extLst>
              </a:tr>
              <a:tr h="2471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ESG-преподавание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3%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extLst>
                  <a:ext uri="{0D108BD9-81ED-4DB2-BD59-A6C34878D82A}">
                    <a16:rowId xmlns:a16="http://schemas.microsoft.com/office/drawing/2014/main" val="1221513726"/>
                  </a:ext>
                </a:extLst>
              </a:tr>
            </a:tbl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132830" y="340253"/>
            <a:ext cx="9144000" cy="5900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Рейтинг</a:t>
            </a:r>
            <a:r>
              <a:rPr lang="en-US" dirty="0" smtClean="0"/>
              <a:t> MBA </a:t>
            </a:r>
            <a:r>
              <a:rPr lang="ru-RU" dirty="0" smtClean="0"/>
              <a:t>от </a:t>
            </a:r>
            <a:r>
              <a:rPr lang="en-US" dirty="0" smtClean="0"/>
              <a:t>Financial Times</a:t>
            </a:r>
            <a:endParaRPr lang="en-US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FE24-6362-44B1-BDB2-C872C539ED28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5771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32830" y="122539"/>
            <a:ext cx="3698941" cy="5900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U.S. </a:t>
            </a:r>
            <a:r>
              <a:rPr lang="en-US" dirty="0" smtClean="0"/>
              <a:t>News </a:t>
            </a:r>
            <a:r>
              <a:rPr lang="en-US" dirty="0"/>
              <a:t>Best Business Schools Rankings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32830" y="712597"/>
            <a:ext cx="45697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hlinkClick r:id="rId2"/>
              </a:rPr>
              <a:t>https://</a:t>
            </a:r>
            <a:r>
              <a:rPr lang="ru-RU" dirty="0" smtClean="0">
                <a:hlinkClick r:id="rId2"/>
              </a:rPr>
              <a:t>www.usnews.com/best-graduate-schools/top-business-schools/mba-rankings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026730" y="78996"/>
            <a:ext cx="3655399" cy="5900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Bloomberg BEST </a:t>
            </a:r>
            <a:r>
              <a:rPr lang="en-US" dirty="0"/>
              <a:t>B-SCHOOLS 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026730" y="669054"/>
            <a:ext cx="307482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hlinkClick r:id="rId3"/>
              </a:rPr>
              <a:t>https://</a:t>
            </a:r>
            <a:r>
              <a:rPr lang="ru-RU" dirty="0" smtClean="0">
                <a:hlinkClick r:id="rId3"/>
              </a:rPr>
              <a:t>www.bloomberg.com/business-schools</a:t>
            </a:r>
            <a:r>
              <a:rPr lang="en-US" dirty="0" smtClean="0"/>
              <a:t> </a:t>
            </a:r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/>
          </p:nvPr>
        </p:nvGraphicFramePr>
        <p:xfrm>
          <a:off x="254816" y="1613956"/>
          <a:ext cx="5583227" cy="4727575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4230098">
                  <a:extLst>
                    <a:ext uri="{9D8B030D-6E8A-4147-A177-3AD203B41FA5}">
                      <a16:colId xmlns:a16="http://schemas.microsoft.com/office/drawing/2014/main" val="3498995260"/>
                    </a:ext>
                  </a:extLst>
                </a:gridCol>
                <a:gridCol w="1353129">
                  <a:extLst>
                    <a:ext uri="{9D8B030D-6E8A-4147-A177-3AD203B41FA5}">
                      <a16:colId xmlns:a16="http://schemas.microsoft.com/office/drawing/2014/main" val="3756102270"/>
                    </a:ext>
                  </a:extLst>
                </a:gridCol>
              </a:tblGrid>
              <a:tr h="1962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Показатель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Вес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999911264"/>
                  </a:ext>
                </a:extLst>
              </a:tr>
              <a:tr h="1962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Трудоустройство после выпуска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7%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811765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Трудоустройство через 3 месяца после выпуска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13%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597291083"/>
                  </a:ext>
                </a:extLst>
              </a:tr>
              <a:tr h="482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Средняя стартовая зарплата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20%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45714609"/>
                  </a:ext>
                </a:extLst>
              </a:tr>
              <a:tr h="482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Средняя стартовая зарплата, взвешенная по профессиям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10%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69960852"/>
                  </a:ext>
                </a:extLst>
              </a:tr>
              <a:tr h="977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Опрос сотрудников бизнес-школ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12.5%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600182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Опрос работодателей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12.5%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45184871"/>
                  </a:ext>
                </a:extLst>
              </a:tr>
              <a:tr h="787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Средние </a:t>
                      </a:r>
                      <a:r>
                        <a:rPr lang="en-US" sz="2200">
                          <a:effectLst/>
                        </a:rPr>
                        <a:t>GMAT</a:t>
                      </a:r>
                      <a:r>
                        <a:rPr lang="ru-RU" sz="2200">
                          <a:effectLst/>
                        </a:rPr>
                        <a:t> и </a:t>
                      </a:r>
                      <a:r>
                        <a:rPr lang="en-US" sz="2200">
                          <a:effectLst/>
                        </a:rPr>
                        <a:t>GRE</a:t>
                      </a:r>
                      <a:r>
                        <a:rPr lang="ru-RU" sz="2200">
                          <a:effectLst/>
                        </a:rPr>
                        <a:t> баллы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13%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6419471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Медианные оценки (</a:t>
                      </a:r>
                      <a:r>
                        <a:rPr lang="en-US" sz="2200">
                          <a:effectLst/>
                        </a:rPr>
                        <a:t>undergraduate</a:t>
                      </a:r>
                      <a:r>
                        <a:rPr lang="ru-RU" sz="2200">
                          <a:effectLst/>
                        </a:rPr>
                        <a:t>)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10%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734764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</a:rPr>
                        <a:t>Acceptance rate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2%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24530522"/>
                  </a:ext>
                </a:extLst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/>
          </p:nvPr>
        </p:nvGraphicFramePr>
        <p:xfrm>
          <a:off x="6026730" y="1613956"/>
          <a:ext cx="6049155" cy="4714875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4907340">
                  <a:extLst>
                    <a:ext uri="{9D8B030D-6E8A-4147-A177-3AD203B41FA5}">
                      <a16:colId xmlns:a16="http://schemas.microsoft.com/office/drawing/2014/main" val="1831119328"/>
                    </a:ext>
                  </a:extLst>
                </a:gridCol>
                <a:gridCol w="1141815">
                  <a:extLst>
                    <a:ext uri="{9D8B030D-6E8A-4147-A177-3AD203B41FA5}">
                      <a16:colId xmlns:a16="http://schemas.microsoft.com/office/drawing/2014/main" val="623353022"/>
                    </a:ext>
                  </a:extLst>
                </a:gridCol>
              </a:tblGrid>
              <a:tr h="1962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Показатель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Вес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615938724"/>
                  </a:ext>
                </a:extLst>
              </a:tr>
              <a:tr h="1962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Данные опросов про зарплату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17,8125%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018218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</a:rPr>
                        <a:t>Д</a:t>
                      </a:r>
                      <a:r>
                        <a:rPr lang="ru-RU" sz="2200">
                          <a:effectLst/>
                        </a:rPr>
                        <a:t>анные о фактической зарплате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19,6875%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29077533"/>
                  </a:ext>
                </a:extLst>
              </a:tr>
              <a:tr h="482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Данные опросов про удовлетворенность обучением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26,3%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793438463"/>
                  </a:ext>
                </a:extLst>
              </a:tr>
              <a:tr h="482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Данные опросов про удовлетворенность нетворкингом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17,8%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55495411"/>
                  </a:ext>
                </a:extLst>
              </a:tr>
              <a:tr h="977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Данные опросов про удовлетворенность полученными предпринимательскими навыками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11,4%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332529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Данные о гендерном разнообразии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3,55%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38678454"/>
                  </a:ext>
                </a:extLst>
              </a:tr>
              <a:tr h="787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Данные о представленности меньшинств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3,55%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860979030"/>
                  </a:ext>
                </a:extLst>
              </a:tr>
            </a:tbl>
          </a:graphicData>
        </a:graphic>
      </p:graphicFrame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FE24-6362-44B1-BDB2-C872C539ED28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4164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32830" y="122539"/>
            <a:ext cx="9144000" cy="5900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defPPr>
              <a:defRPr lang="ru-RU"/>
            </a:defPPr>
            <a:lvl1pPr>
              <a:lnSpc>
                <a:spcPct val="90000"/>
              </a:lnSpc>
              <a:spcBef>
                <a:spcPct val="0"/>
              </a:spcBef>
              <a:buNone/>
              <a:defRPr sz="4400" b="1"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/>
              <a:t>Eduniversal</a:t>
            </a:r>
            <a:endParaRPr lang="en-US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32830" y="605341"/>
            <a:ext cx="38969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hlinkClick r:id="rId2"/>
              </a:rPr>
              <a:t>https://www.eduniversal-ranking.com</a:t>
            </a:r>
            <a:r>
              <a:rPr lang="ru-RU" dirty="0" smtClean="0">
                <a:hlinkClick r:id="rId2"/>
              </a:rPr>
              <a:t>/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32830" y="1572771"/>
            <a:ext cx="11870484" cy="41027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 smtClean="0">
                <a:latin typeface="+mn-lt"/>
              </a:rPr>
              <a:t>Отображается 21 бизнес-школа из России.</a:t>
            </a:r>
          </a:p>
          <a:p>
            <a:endParaRPr lang="ru-RU" sz="2800" dirty="0">
              <a:latin typeface="+mn-lt"/>
            </a:endParaRPr>
          </a:p>
          <a:p>
            <a:r>
              <a:rPr lang="ru-RU" sz="2800" dirty="0" smtClean="0">
                <a:latin typeface="+mn-lt"/>
              </a:rPr>
              <a:t>Рейтинг </a:t>
            </a:r>
            <a:r>
              <a:rPr lang="ru-RU" sz="2800" dirty="0">
                <a:latin typeface="+mn-lt"/>
              </a:rPr>
              <a:t>составляется следующим образом: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800" dirty="0">
                <a:latin typeface="+mn-lt"/>
              </a:rPr>
              <a:t>Вначале определяется число представленных от страны бизнес-школ исходя из формальных показателей (ВВП, население, показатели образования, образовательные традиции).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800" dirty="0">
                <a:latin typeface="+mn-lt"/>
              </a:rPr>
              <a:t>Ведущие бизнес-школы страны в рамках данной квоты разделяются по 5 уровням (пальмам) согласно их позициям в рейтингах, аккредитациям и членствам в международных ассоциациях;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800" dirty="0">
                <a:latin typeface="+mn-lt"/>
              </a:rPr>
              <a:t>Внутри каждого уровня (пальмы) школы ранжируются по результатам голосования руководства бизнес-школ по всему миру.</a:t>
            </a:r>
          </a:p>
          <a:p>
            <a:endParaRPr lang="ru-RU" sz="2800" dirty="0">
              <a:latin typeface="+mn-lt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FE24-6362-44B1-BDB2-C872C539ED28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3750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32830" y="122539"/>
            <a:ext cx="9144000" cy="5900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10000"/>
          </a:bodyPr>
          <a:lstStyle>
            <a:defPPr>
              <a:defRPr lang="ru-RU"/>
            </a:defPPr>
            <a:lvl1pPr>
              <a:lnSpc>
                <a:spcPct val="90000"/>
              </a:lnSpc>
              <a:spcBef>
                <a:spcPct val="0"/>
              </a:spcBef>
              <a:buNone/>
              <a:defRPr sz="4400" b="1"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Народный рейтинг российских бизнес школ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/>
          </p:nvPr>
        </p:nvGraphicFramePr>
        <p:xfrm>
          <a:off x="419099" y="1654175"/>
          <a:ext cx="6867525" cy="1861141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4181800">
                  <a:extLst>
                    <a:ext uri="{9D8B030D-6E8A-4147-A177-3AD203B41FA5}">
                      <a16:colId xmlns:a16="http://schemas.microsoft.com/office/drawing/2014/main" val="2642838591"/>
                    </a:ext>
                  </a:extLst>
                </a:gridCol>
                <a:gridCol w="2685725">
                  <a:extLst>
                    <a:ext uri="{9D8B030D-6E8A-4147-A177-3AD203B41FA5}">
                      <a16:colId xmlns:a16="http://schemas.microsoft.com/office/drawing/2014/main" val="1185388441"/>
                    </a:ext>
                  </a:extLst>
                </a:gridCol>
              </a:tblGrid>
              <a:tr h="18933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u="none" strike="noStrike" dirty="0">
                          <a:effectLst/>
                        </a:rPr>
                        <a:t>Показатель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u="none" strike="noStrike" dirty="0" smtClean="0">
                          <a:effectLst/>
                        </a:rPr>
                        <a:t>Вес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ctr"/>
                </a:tc>
                <a:extLst>
                  <a:ext uri="{0D108BD9-81ED-4DB2-BD59-A6C34878D82A}">
                    <a16:rowId xmlns:a16="http://schemas.microsoft.com/office/drawing/2014/main" val="1007846472"/>
                  </a:ext>
                </a:extLst>
              </a:tr>
              <a:tr h="18933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u="none" strike="noStrike" dirty="0" smtClean="0">
                          <a:effectLst/>
                        </a:rPr>
                        <a:t>Оценка роста дохода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u="none" strike="noStrike" dirty="0" smtClean="0">
                          <a:effectLst/>
                        </a:rPr>
                        <a:t>33,33%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ctr"/>
                </a:tc>
                <a:extLst>
                  <a:ext uri="{0D108BD9-81ED-4DB2-BD59-A6C34878D82A}">
                    <a16:rowId xmlns:a16="http://schemas.microsoft.com/office/drawing/2014/main" val="42291428"/>
                  </a:ext>
                </a:extLst>
              </a:tr>
              <a:tr h="37213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u="none" strike="noStrike" dirty="0" smtClean="0">
                          <a:effectLst/>
                        </a:rPr>
                        <a:t>Оценка карьерного роста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u="none" strike="noStrike" dirty="0" smtClean="0">
                          <a:effectLst/>
                        </a:rPr>
                        <a:t>33,33%</a:t>
                      </a:r>
                      <a:endParaRPr lang="ru-RU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ctr"/>
                </a:tc>
                <a:extLst>
                  <a:ext uri="{0D108BD9-81ED-4DB2-BD59-A6C34878D82A}">
                    <a16:rowId xmlns:a16="http://schemas.microsoft.com/office/drawing/2014/main" val="1353117849"/>
                  </a:ext>
                </a:extLst>
              </a:tr>
              <a:tr h="37213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u="none" strike="noStrike" dirty="0" smtClean="0">
                          <a:effectLst/>
                        </a:rPr>
                        <a:t>Оценка</a:t>
                      </a:r>
                      <a:r>
                        <a:rPr lang="ru-RU" sz="1800" u="none" strike="noStrike" baseline="0" dirty="0" smtClean="0">
                          <a:effectLst/>
                        </a:rPr>
                        <a:t> полезности связей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 smtClean="0">
                          <a:effectLst/>
                        </a:rPr>
                        <a:t>11%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ctr"/>
                </a:tc>
                <a:extLst>
                  <a:ext uri="{0D108BD9-81ED-4DB2-BD59-A6C34878D82A}">
                    <a16:rowId xmlns:a16="http://schemas.microsoft.com/office/drawing/2014/main" val="1133310642"/>
                  </a:ext>
                </a:extLst>
              </a:tr>
              <a:tr h="37213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u="none" strike="noStrike" dirty="0" smtClean="0">
                          <a:effectLst/>
                        </a:rPr>
                        <a:t>Оценка личного и профессионального</a:t>
                      </a:r>
                      <a:r>
                        <a:rPr lang="ru-RU" sz="1800" u="none" strike="noStrike" baseline="0" dirty="0" smtClean="0">
                          <a:effectLst/>
                        </a:rPr>
                        <a:t> развития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u="none" strike="noStrike" dirty="0" smtClean="0">
                          <a:effectLst/>
                        </a:rPr>
                        <a:t>22,33%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ctr"/>
                </a:tc>
                <a:extLst>
                  <a:ext uri="{0D108BD9-81ED-4DB2-BD59-A6C34878D82A}">
                    <a16:rowId xmlns:a16="http://schemas.microsoft.com/office/drawing/2014/main" val="2390587372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400048" y="1244965"/>
            <a:ext cx="89663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Опрос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32830" y="671028"/>
            <a:ext cx="56703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hlinkClick r:id="rId2"/>
              </a:rPr>
              <a:t>https://www.mba.su/rejting_biznes_shkol_2023_mba_su</a:t>
            </a:r>
            <a:r>
              <a:rPr lang="ru-RU" dirty="0" smtClean="0">
                <a:hlinkClick r:id="rId2"/>
              </a:rPr>
              <a:t>/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88451" y="3724950"/>
            <a:ext cx="34644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928 проголосовавших на 39 школ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FE24-6362-44B1-BDB2-C872C539ED28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5695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14714</TotalTime>
  <Words>1669</Words>
  <Application>Microsoft Office PowerPoint</Application>
  <PresentationFormat>Широкоэкранный</PresentationFormat>
  <Paragraphs>385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7" baseType="lpstr">
      <vt:lpstr>Arial</vt:lpstr>
      <vt:lpstr>Calibri</vt:lpstr>
      <vt:lpstr>Calibri Light</vt:lpstr>
      <vt:lpstr>Symbol</vt:lpstr>
      <vt:lpstr>Times New Roman</vt:lpstr>
      <vt:lpstr>Verdana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Приложение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D.E.Tolmachev</cp:lastModifiedBy>
  <cp:revision>238</cp:revision>
  <dcterms:created xsi:type="dcterms:W3CDTF">2021-10-16T09:20:52Z</dcterms:created>
  <dcterms:modified xsi:type="dcterms:W3CDTF">2024-09-21T10:48:39Z</dcterms:modified>
</cp:coreProperties>
</file>