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</p:sldMasterIdLst>
  <p:notesMasterIdLst>
    <p:notesMasterId r:id="rId11"/>
  </p:notesMasterIdLst>
  <p:sldIdLst>
    <p:sldId id="258" r:id="rId2"/>
    <p:sldId id="403" r:id="rId3"/>
    <p:sldId id="417" r:id="rId4"/>
    <p:sldId id="416" r:id="rId5"/>
    <p:sldId id="404" r:id="rId6"/>
    <p:sldId id="409" r:id="rId7"/>
    <p:sldId id="397" r:id="rId8"/>
    <p:sldId id="413" r:id="rId9"/>
    <p:sldId id="414" r:id="rId10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FF0"/>
    <a:srgbClr val="FF99CC"/>
    <a:srgbClr val="FFFFFF"/>
    <a:srgbClr val="FA3EED"/>
    <a:srgbClr val="FDA5DB"/>
    <a:srgbClr val="FF7C80"/>
    <a:srgbClr val="FF5050"/>
    <a:srgbClr val="FF9999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086" autoAdjust="0"/>
  </p:normalViewPr>
  <p:slideViewPr>
    <p:cSldViewPr snapToGrid="0">
      <p:cViewPr varScale="1">
        <p:scale>
          <a:sx n="109" d="100"/>
          <a:sy n="109" d="100"/>
        </p:scale>
        <p:origin x="48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8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3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2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8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7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onsultantplus://offline/ref=25E07506D44BD982F374959AFAEBB16A9D023BAEC7E8492C51B1E44503735CCACBDA7FE87E1ADC63B67B7372CF8A4F899276A2F82AFFz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81202"/>
            <a:ext cx="12192000" cy="1853391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229" y="1693472"/>
            <a:ext cx="5809856" cy="208419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развития института государственной гражданской службы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164772"/>
            <a:ext cx="5257800" cy="106849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проектной деятельности и государственной политики в сфере государственной и муниципальной службы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Л.Е. Вахнин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15" y="0"/>
            <a:ext cx="3752850" cy="1619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195275"/>
            <a:ext cx="323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мая 2024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147683" y="4934620"/>
            <a:ext cx="5892311" cy="106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848062" y="5092360"/>
            <a:ext cx="4797668" cy="1493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521570" y="5110902"/>
            <a:ext cx="6498962" cy="727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Открытое пленарное заседание учебно-методического совета по направлению научно-образовательной деятельности «государственное и муниципальное управление» 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01122"/>
            <a:ext cx="64908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194007" y="156471"/>
            <a:ext cx="12192000" cy="4646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НОРМАТИВНОЕ ПРАВОВОЕ РАЗВИТИЕ ГРАЖДАНСКОЙ СЛУЖБЫ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-19610"/>
            <a:ext cx="12191999" cy="709272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677400" y="6357878"/>
            <a:ext cx="175481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568608" y="6330535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mbria" pitchFamily="18" charset="0"/>
              </a:rPr>
              <a:t>1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1717" y="1210932"/>
            <a:ext cx="5974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ФЕДЕРАЛЬНЫЙ ЗАКОН № 645-ФЗ от 29 декабря 2022 г.</a:t>
            </a:r>
          </a:p>
          <a:p>
            <a:pPr algn="ctr"/>
            <a:r>
              <a:rPr lang="ru-RU" sz="1400" dirty="0" smtClean="0">
                <a:ea typeface="Times New Roman" panose="02020603050405020304" pitchFamily="18" charset="0"/>
              </a:rPr>
              <a:t>«О </a:t>
            </a:r>
            <a:r>
              <a:rPr lang="ru-RU" sz="1400" dirty="0">
                <a:ea typeface="Times New Roman" panose="02020603050405020304" pitchFamily="18" charset="0"/>
              </a:rPr>
              <a:t>внесении изменений в </a:t>
            </a:r>
            <a:r>
              <a:rPr lang="ru-RU" sz="1400" dirty="0" smtClean="0">
                <a:ea typeface="Times New Roman" panose="02020603050405020304" pitchFamily="18" charset="0"/>
              </a:rPr>
              <a:t>Федеральный </a:t>
            </a:r>
            <a:r>
              <a:rPr lang="ru-RU" sz="1400" dirty="0">
                <a:ea typeface="Times New Roman" panose="02020603050405020304" pitchFamily="18" charset="0"/>
              </a:rPr>
              <a:t>закон </a:t>
            </a:r>
            <a:r>
              <a:rPr lang="ru-RU" sz="1400" dirty="0" smtClean="0">
                <a:ea typeface="Times New Roman" panose="02020603050405020304" pitchFamily="18" charset="0"/>
              </a:rPr>
              <a:t>«О </a:t>
            </a:r>
            <a:r>
              <a:rPr lang="ru-RU" sz="1400" dirty="0">
                <a:ea typeface="Times New Roman" panose="02020603050405020304" pitchFamily="18" charset="0"/>
              </a:rPr>
              <a:t>государственной гражданской службе Российской </a:t>
            </a:r>
            <a:r>
              <a:rPr lang="ru-RU" sz="1400" dirty="0" smtClean="0">
                <a:ea typeface="Times New Roman" panose="02020603050405020304" pitchFamily="18" charset="0"/>
              </a:rPr>
              <a:t>Федерации»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7832" y="1165825"/>
            <a:ext cx="5438592" cy="8027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95909" y="1918788"/>
            <a:ext cx="5045441" cy="391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Оценка профессионального уровня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6125" y="3892446"/>
            <a:ext cx="5475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ФЕДЕРАЛЬНЫЙ ЗАКОН № 605-ФЗ от 19 декабря 2023 г.</a:t>
            </a:r>
          </a:p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«</a:t>
            </a:r>
            <a:r>
              <a:rPr lang="ru-RU" sz="1400" dirty="0"/>
              <a:t>О внесении изменений в Федеральный закон </a:t>
            </a:r>
            <a:r>
              <a:rPr lang="ru-RU" sz="1400" dirty="0" smtClean="0"/>
              <a:t>«О </a:t>
            </a:r>
            <a:r>
              <a:rPr lang="ru-RU" sz="1400" dirty="0"/>
              <a:t>государственной гражданской службе Российской </a:t>
            </a:r>
            <a:r>
              <a:rPr lang="ru-RU" sz="1400" dirty="0" smtClean="0"/>
              <a:t>Федерации» </a:t>
            </a:r>
            <a:r>
              <a:rPr lang="ru-RU" sz="1400" dirty="0"/>
              <a:t>и статью 8 Федерального закона </a:t>
            </a:r>
            <a:r>
              <a:rPr lang="ru-RU" sz="1400" dirty="0" smtClean="0"/>
              <a:t>«О </a:t>
            </a:r>
            <a:r>
              <a:rPr lang="ru-RU" sz="1400" dirty="0"/>
              <a:t>противодействии </a:t>
            </a:r>
            <a:r>
              <a:rPr lang="ru-RU" sz="1400" dirty="0" smtClean="0"/>
              <a:t>коррупции»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92594" y="4176481"/>
            <a:ext cx="5074147" cy="3664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Федеральный кадровый резерв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6125" y="3883920"/>
            <a:ext cx="5438592" cy="9515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26124" y="2587039"/>
            <a:ext cx="5438592" cy="1107785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7832" y="2648587"/>
            <a:ext cx="5475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ФЕДЕРАЛЬНЫЙ ЗАКОН № 5</a:t>
            </a:r>
            <a:r>
              <a:rPr lang="en-US" sz="1400" b="1" dirty="0" smtClean="0">
                <a:ea typeface="Times New Roman" panose="02020603050405020304" pitchFamily="18" charset="0"/>
              </a:rPr>
              <a:t>94</a:t>
            </a:r>
            <a:r>
              <a:rPr lang="ru-RU" sz="1400" b="1" dirty="0" smtClean="0">
                <a:ea typeface="Times New Roman" panose="02020603050405020304" pitchFamily="18" charset="0"/>
              </a:rPr>
              <a:t>-ФЗ от 1</a:t>
            </a:r>
            <a:r>
              <a:rPr lang="en-US" sz="1400" b="1" dirty="0" smtClean="0">
                <a:ea typeface="Times New Roman" panose="02020603050405020304" pitchFamily="18" charset="0"/>
              </a:rPr>
              <a:t>2</a:t>
            </a:r>
            <a:r>
              <a:rPr lang="ru-RU" sz="1400" b="1" dirty="0" smtClean="0">
                <a:ea typeface="Times New Roman" panose="02020603050405020304" pitchFamily="18" charset="0"/>
              </a:rPr>
              <a:t> декабря 2023 г.</a:t>
            </a:r>
          </a:p>
          <a:p>
            <a:pPr algn="ctr"/>
            <a:r>
              <a:rPr lang="ru-RU" sz="1400" dirty="0" smtClean="0">
                <a:ea typeface="Times New Roman" panose="02020603050405020304" pitchFamily="18" charset="0"/>
              </a:rPr>
              <a:t>«</a:t>
            </a:r>
            <a:r>
              <a:rPr lang="ru-RU" sz="1400" dirty="0"/>
              <a:t>О внесении изменений в статью 12 Федерального закона </a:t>
            </a:r>
            <a:r>
              <a:rPr lang="ru-RU" sz="1400" dirty="0" smtClean="0"/>
              <a:t>«О </a:t>
            </a:r>
            <a:r>
              <a:rPr lang="ru-RU" sz="1400" dirty="0"/>
              <a:t>системе государственной службы Российской </a:t>
            </a:r>
            <a:r>
              <a:rPr lang="ru-RU" sz="1400" dirty="0" smtClean="0"/>
              <a:t>Федерации» </a:t>
            </a:r>
            <a:r>
              <a:rPr lang="ru-RU" sz="1400" dirty="0"/>
              <a:t>и отдельные законодательные акты Российской </a:t>
            </a:r>
            <a:r>
              <a:rPr lang="ru-RU" sz="1400" dirty="0" smtClean="0"/>
              <a:t>Федерации»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86772" y="2610370"/>
            <a:ext cx="5076993" cy="494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Единая форма анкеты для всех видов государственной службы и муниципальной службы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6125" y="5075038"/>
            <a:ext cx="5438592" cy="1169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3278" y="5075039"/>
            <a:ext cx="5411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ФЕДЕРАЛЬНЫЙ ЗАКОН № </a:t>
            </a:r>
            <a:r>
              <a:rPr lang="ru-RU" sz="1400" b="1" dirty="0">
                <a:ea typeface="Times New Roman" panose="02020603050405020304" pitchFamily="18" charset="0"/>
              </a:rPr>
              <a:t>1</a:t>
            </a:r>
            <a:r>
              <a:rPr lang="ru-RU" sz="1400" b="1" dirty="0" smtClean="0">
                <a:ea typeface="Times New Roman" panose="02020603050405020304" pitchFamily="18" charset="0"/>
              </a:rPr>
              <a:t>0-ФЗ от 14 февраля 2024 г.</a:t>
            </a:r>
          </a:p>
          <a:p>
            <a:pPr algn="ctr"/>
            <a:r>
              <a:rPr lang="ru-RU" sz="1400" b="1" dirty="0" smtClean="0">
                <a:ea typeface="Times New Roman" panose="02020603050405020304" pitchFamily="18" charset="0"/>
              </a:rPr>
              <a:t>«</a:t>
            </a:r>
            <a:r>
              <a:rPr lang="ru-RU" sz="1400" dirty="0"/>
              <a:t>О внесении изменений </a:t>
            </a:r>
            <a:r>
              <a:rPr lang="ru-RU" sz="1400" dirty="0" smtClean="0"/>
              <a:t>в статью 12.1 Федерального закона «О системе государственной службы Российской </a:t>
            </a:r>
            <a:r>
              <a:rPr lang="ru-RU" sz="1400" dirty="0"/>
              <a:t>Ф</a:t>
            </a:r>
            <a:r>
              <a:rPr lang="ru-RU" sz="1400" dirty="0" smtClean="0"/>
              <a:t>едерации" и статью 53.1 Федерального закона «О государственной гражданской службе</a:t>
            </a:r>
          </a:p>
          <a:p>
            <a:pPr algn="ctr"/>
            <a:r>
              <a:rPr lang="ru-RU" sz="1400" dirty="0"/>
              <a:t>Р</a:t>
            </a:r>
            <a:r>
              <a:rPr lang="ru-RU" sz="1400" dirty="0" smtClean="0"/>
              <a:t>оссийской </a:t>
            </a:r>
            <a:r>
              <a:rPr lang="ru-RU" sz="1400" dirty="0"/>
              <a:t>Ф</a:t>
            </a:r>
            <a:r>
              <a:rPr lang="ru-RU" sz="1400" dirty="0" smtClean="0"/>
              <a:t>едерации»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55205" y="5284914"/>
            <a:ext cx="4977009" cy="7186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Исключение положения о преимущественном праве на поступление на государственную гражданскую службу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73986" y="3245441"/>
            <a:ext cx="5076993" cy="50259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Проверка сведений, представляемых при поступлении и прохождении гражданской службы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20988" y="1384407"/>
            <a:ext cx="5045441" cy="391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Проверка соответствия квалификационным требованиям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405538" y="850026"/>
            <a:ext cx="5045441" cy="391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Поиск и привлечение кадров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2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941957" y="4818470"/>
            <a:ext cx="4138673" cy="194013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1848" y="678846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13694" y="41749"/>
            <a:ext cx="12192000" cy="61304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latin typeface="Cambria" panose="02040503050406030204" pitchFamily="18" charset="0"/>
              </a:rPr>
              <a:t>АКТУАЛИЗАЦИЯ СПРАВОЧНИКА КВАЛИФИКАЦИОННЫХ ТРЕБОВАНИЙ В СФЕРЕ </a:t>
            </a:r>
            <a:br>
              <a:rPr lang="ru-RU" sz="1600" b="1" dirty="0" smtClean="0">
                <a:latin typeface="Cambria" panose="02040503050406030204" pitchFamily="18" charset="0"/>
              </a:rPr>
            </a:br>
            <a:r>
              <a:rPr lang="ru-RU" sz="1600" b="1" dirty="0" smtClean="0">
                <a:latin typeface="Cambria" panose="02040503050406030204" pitchFamily="18" charset="0"/>
              </a:rPr>
              <a:t>ПРОТИВОДЕЙСТВИЯ ИДЕОЛОГИИ ТЕРРОРИЗМА 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1800" y="1205060"/>
            <a:ext cx="7518232" cy="460022"/>
          </a:xfrm>
          <a:prstGeom prst="roundRect">
            <a:avLst>
              <a:gd name="adj" fmla="val 19719"/>
            </a:avLst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177800" algn="ctr"/>
            <a:r>
              <a:rPr lang="ru-RU" sz="1200" b="1" dirty="0" smtClean="0">
                <a:solidFill>
                  <a:schemeClr val="tx1"/>
                </a:solidFill>
              </a:rPr>
              <a:t>ПОРУЧЕНИЕ НАЦИОНАЛЬНОГО АНТИТЕРРОРИСТИЧЕСКОГО КОМИТЕТА </a:t>
            </a:r>
          </a:p>
          <a:p>
            <a:pPr indent="177800" algn="ctr"/>
            <a:r>
              <a:rPr lang="ru-RU" sz="1200" b="1" dirty="0" smtClean="0">
                <a:solidFill>
                  <a:schemeClr val="tx1"/>
                </a:solidFill>
              </a:rPr>
              <a:t>ОТ 14 АВГУСТА 2020 ГОДА № 11</a:t>
            </a:r>
            <a:r>
              <a:rPr lang="en-US" sz="1200" b="1" dirty="0" smtClean="0">
                <a:solidFill>
                  <a:schemeClr val="tx1"/>
                </a:solidFill>
              </a:rPr>
              <a:t>/</a:t>
            </a:r>
            <a:r>
              <a:rPr lang="ru-RU" sz="1200" b="1" dirty="0" smtClean="0">
                <a:solidFill>
                  <a:schemeClr val="tx1"/>
                </a:solidFill>
              </a:rPr>
              <a:t>П</a:t>
            </a:r>
            <a:r>
              <a:rPr lang="en-US" sz="1200" b="1" dirty="0" smtClean="0">
                <a:solidFill>
                  <a:schemeClr val="tx1"/>
                </a:solidFill>
              </a:rPr>
              <a:t>/</a:t>
            </a:r>
            <a:r>
              <a:rPr lang="ru-RU" sz="1200" b="1" dirty="0" smtClean="0">
                <a:solidFill>
                  <a:schemeClr val="tx1"/>
                </a:solidFill>
              </a:rPr>
              <a:t>1-1599ДСП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endParaRPr lang="ru-RU" sz="1200" b="1" dirty="0" smtClean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012121" y="126975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2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 flipV="1">
            <a:off x="0" y="-45722"/>
            <a:ext cx="12234983" cy="748623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31" y="1560774"/>
            <a:ext cx="3552502" cy="25207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57195" y="4383912"/>
            <a:ext cx="3826690" cy="212365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ополнены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требования 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 и умениям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противодействия терроризму посредством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детализации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3(10).18.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культурной и национальной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3(11).18.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науки, образования, инновационной деятельности и молодежной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3(12).18.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физической культуры и спорта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3(16).18.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цифрового развития, информационных технологий, связи, массовых коммуникаций и средств массовой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85" y="4102503"/>
            <a:ext cx="2540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ФАДН России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Росмолодежь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Минцифры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Минкультуры России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640" y="5146253"/>
            <a:ext cx="2147918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667" y="2191295"/>
            <a:ext cx="2061615" cy="138499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дополнению Справочника квалификационных требований компетенциями гражданских служащих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идеологии терроризма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2962" y="3620608"/>
            <a:ext cx="972150" cy="532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 России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195" y="2252338"/>
            <a:ext cx="3824653" cy="120032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служебной деятельности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национальной безопасности и укрепление государственной границы»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вид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«Регулирование в сфере противодействия терроризму и экстремизму»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2783762" y="4577613"/>
            <a:ext cx="890549" cy="962337"/>
          </a:xfrm>
          <a:prstGeom prst="chevron">
            <a:avLst>
              <a:gd name="adj" fmla="val 47038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59924" y="4170217"/>
            <a:ext cx="1239899" cy="48086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645</a:t>
            </a:r>
            <a:r>
              <a:rPr lang="en-US" sz="1600" kern="0" dirty="0" smtClean="0">
                <a:solidFill>
                  <a:schemeClr val="bg1"/>
                </a:solidFill>
                <a:latin typeface="Cambria" pitchFamily="18" charset="0"/>
              </a:rPr>
              <a:t>-</a:t>
            </a: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ФЗ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345507" y="1160552"/>
            <a:ext cx="3260912" cy="351725"/>
          </a:xfrm>
          <a:prstGeom prst="roundRect">
            <a:avLst>
              <a:gd name="adj" fmla="val 19719"/>
            </a:avLst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177800" algn="ctr"/>
            <a:r>
              <a:rPr lang="ru-RU" sz="1200" b="1" dirty="0" smtClean="0">
                <a:solidFill>
                  <a:schemeClr val="tx1"/>
                </a:solidFill>
              </a:rPr>
              <a:t>РЕГУЛЯРНОЕ ОБНОВЛЕНИЕ СПРАВОЧНИКА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59924" y="4911376"/>
            <a:ext cx="3902737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СПРАВОЧНИК КВАЛИФИКАЦИОННЫХ ТРЕБОВАНИЙ К СПЕЦИАЛЬНОСТЯМ, НАПРАВЛЕНИЯМ ПОДГОТОВКИ (К УКРУПНЕННЫМ ГРУППАМ СПЕЦИАЛЬНОСТЕЙ И НАПРАВЛЕНИЙ ПОДГОТОВКИ), К ПРОФЕССИОНАЛЬНОМУ УРОВНЮ, КОТОРЫЕ НЕОБХОДИМЫ ДЛЯ ЗАМЕЩЕНИЯ ДОЛЖНОСТЕЙ ГРАЖДАНСКОЙ СЛУЖБЫ С УЧЕТОМ ОБЛАСТИ И ВИДА ПРОФЕССИОНАЛЬНОЙ СЛУЖЕБНОЙ ДЕЯТЕЛЬНОСТИ ГРАЖДАНСКИХ СЛУЖАЩИХ</a:t>
            </a:r>
            <a:endParaRPr lang="ru-RU" sz="1200" b="0" dirty="0">
              <a:effectLst/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9813867" y="3947602"/>
            <a:ext cx="481359" cy="1049177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722762" y="4179654"/>
            <a:ext cx="1239899" cy="48086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МАЙ 2024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0265" y="3733171"/>
            <a:ext cx="2748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иными областями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14" y="3651484"/>
            <a:ext cx="555028" cy="5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6999174" y="1804371"/>
            <a:ext cx="4924018" cy="4271213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99CC"/>
              </a:gs>
              <a:gs pos="71000">
                <a:srgbClr val="FDA5DB"/>
              </a:gs>
              <a:gs pos="90000">
                <a:srgbClr val="FB5F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ГОСУДАРСТВЕННО – СЛУЖЕБНАЯ КУЛЬТУРА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01122"/>
            <a:ext cx="64908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194007" y="156471"/>
            <a:ext cx="12192000" cy="4646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ИНСТИТУЦИОНАЛЬНОЕ РАЗВИТИЕ ГРАЖДАНСКОЙ СЛУЖБЫ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-19610"/>
            <a:ext cx="12191999" cy="720732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194007" y="2256210"/>
            <a:ext cx="2072115" cy="3200400"/>
          </a:xfrm>
          <a:prstGeom prst="homePlate">
            <a:avLst/>
          </a:prstGeom>
          <a:gradFill>
            <a:gsLst>
              <a:gs pos="19000">
                <a:srgbClr val="838300"/>
              </a:gs>
              <a:gs pos="77000">
                <a:srgbClr val="FFFFCD"/>
              </a:gs>
              <a:gs pos="0">
                <a:schemeClr val="tx1">
                  <a:lumMod val="40000"/>
                </a:schemeClr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ПРАВОВЫЕ ОСНОВЫ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526530" y="2250504"/>
            <a:ext cx="2541004" cy="914399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ИДЕОЛОГИЯ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526530" y="3351996"/>
            <a:ext cx="2575764" cy="914399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МЕТОДОЛОГИЯ</a:t>
            </a:r>
            <a:endParaRPr lang="ru-RU" b="1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2506096" y="4453488"/>
            <a:ext cx="2575764" cy="914399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ТЕХНОЛОГИЯ</a:t>
            </a:r>
            <a:endParaRPr lang="ru-RU" b="1" dirty="0"/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677400" y="6357878"/>
            <a:ext cx="175481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568608" y="6330535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3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5122" y="868877"/>
            <a:ext cx="11315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«Все, кто приходит на государственную или муниципальную службу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решать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насущные проблемы граждан, конечно же,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должны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соответствовать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самым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строгим профессиональным требованиям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r>
              <a:rPr lang="ru-RU" sz="400" b="1" i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Послание Президента Российской Федерации Федеральному Собранию Российской Федерации 2019 года</a:t>
            </a:r>
            <a:endParaRPr lang="ru-RU" sz="1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7-конечная звезда 32"/>
          <p:cNvSpPr/>
          <p:nvPr/>
        </p:nvSpPr>
        <p:spPr>
          <a:xfrm>
            <a:off x="6290007" y="1744517"/>
            <a:ext cx="2334187" cy="2236304"/>
          </a:xfrm>
          <a:prstGeom prst="star7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Кадровый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комплаенс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5238689" y="2675237"/>
            <a:ext cx="1252156" cy="209282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 useBgFill="1">
        <p:nvSpPr>
          <p:cNvPr id="16" name="Заголовок 1"/>
          <p:cNvSpPr txBox="1">
            <a:spLocks/>
          </p:cNvSpPr>
          <p:nvPr/>
        </p:nvSpPr>
        <p:spPr>
          <a:xfrm>
            <a:off x="875224" y="5643703"/>
            <a:ext cx="5987556" cy="90156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Методического инструментария по формированию кадрового состава государственной гражданской службы Российской Федерации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(Версия 4.0)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2702" y="6366759"/>
            <a:ext cx="2250565" cy="34024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 dirty="0" smtClean="0">
                <a:solidFill>
                  <a:schemeClr val="bg1"/>
                </a:solidFill>
                <a:latin typeface="Cambria" pitchFamily="18" charset="0"/>
              </a:rPr>
              <a:t>C</a:t>
            </a: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рок – 31 мая 2024 г.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142677" y="942484"/>
            <a:ext cx="4809121" cy="351327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Представляемых гражданским служащим при прохождении гражданской службы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68043" y="952303"/>
            <a:ext cx="4227226" cy="263572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Представленных гражданином при поступлении на гражданскую службу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6567" y="942484"/>
            <a:ext cx="4581432" cy="351327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Оценка профессионального уровня без проведения конкурса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6645" y="942477"/>
            <a:ext cx="4114138" cy="264554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Конкурс на замещение вакантной должности и в кадровый резерв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8043" y="658714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0055104" y="6337708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4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0" y="-7143"/>
            <a:ext cx="12234983" cy="662205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31038" y="142481"/>
            <a:ext cx="10945216" cy="5198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latin typeface="Cambria" panose="02040503050406030204" pitchFamily="18" charset="0"/>
                <a:ea typeface="+mj-ea"/>
                <a:cs typeface="+mj-cs"/>
              </a:rPr>
              <a:t>ТЕХНОЛОГИИ ОЦЕНКИ И ИХ РОЛЬ В КАДРОВЫХ ПРОЦЕССАХ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912067" y="1132825"/>
            <a:ext cx="2688528" cy="136189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ПРОФЕССИОНАЛЬНОГО УРОВНЯ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 flipH="1">
            <a:off x="8625196" y="1113476"/>
            <a:ext cx="2859815" cy="1400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СВЕДЕНИЙ, СОДЕРЖАЩИХСЯ В АНКЕТЕ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5793075" y="4990086"/>
            <a:ext cx="684525" cy="738077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Горизонтальный свиток 54"/>
          <p:cNvSpPr/>
          <p:nvPr/>
        </p:nvSpPr>
        <p:spPr>
          <a:xfrm>
            <a:off x="6634997" y="4596757"/>
            <a:ext cx="1810160" cy="1383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АТТЕСТАЦИЯ</a:t>
            </a:r>
            <a:endParaRPr lang="ru-RU" b="1" dirty="0"/>
          </a:p>
        </p:txBody>
      </p:sp>
      <p:sp>
        <p:nvSpPr>
          <p:cNvPr id="35" name="Горизонтальный свиток 34"/>
          <p:cNvSpPr/>
          <p:nvPr/>
        </p:nvSpPr>
        <p:spPr>
          <a:xfrm>
            <a:off x="148582" y="4735875"/>
            <a:ext cx="1898879" cy="1383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ИСПЫТАНИЕ И АДАПТАЦИЯ</a:t>
            </a:r>
            <a:endParaRPr lang="ru-RU" b="1" dirty="0"/>
          </a:p>
        </p:txBody>
      </p:sp>
      <p:sp>
        <p:nvSpPr>
          <p:cNvPr id="36" name="Нашивка 35"/>
          <p:cNvSpPr/>
          <p:nvPr/>
        </p:nvSpPr>
        <p:spPr>
          <a:xfrm>
            <a:off x="2219789" y="5058464"/>
            <a:ext cx="684525" cy="738077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5678138" y="223447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 2"/>
          <p:cNvSpPr/>
          <p:nvPr/>
        </p:nvSpPr>
        <p:spPr>
          <a:xfrm>
            <a:off x="8457650" y="4813763"/>
            <a:ext cx="914400" cy="914400"/>
          </a:xfrm>
          <a:prstGeom prst="mathEqual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ертикальный свиток 26"/>
          <p:cNvSpPr/>
          <p:nvPr/>
        </p:nvSpPr>
        <p:spPr>
          <a:xfrm>
            <a:off x="9299572" y="4655485"/>
            <a:ext cx="2796247" cy="126580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ПРАВО НА ДОЛЖНОСТНОЙ РОСТ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2974328" y="4646099"/>
            <a:ext cx="2661350" cy="1383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ПРОФЕССИОНАЛЬНОЕ РАЗВИТИЕ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01516" y="1301900"/>
            <a:ext cx="1047153" cy="27842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645</a:t>
            </a:r>
            <a:r>
              <a:rPr lang="en-US" sz="1600" kern="0" dirty="0" smtClean="0">
                <a:solidFill>
                  <a:schemeClr val="bg1"/>
                </a:solidFill>
                <a:latin typeface="Cambria" pitchFamily="18" charset="0"/>
              </a:rPr>
              <a:t>-</a:t>
            </a: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ФЗ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87937" y="1421296"/>
            <a:ext cx="1047153" cy="285613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 594</a:t>
            </a:r>
            <a:r>
              <a:rPr lang="en-US" sz="1600" kern="0" dirty="0" smtClean="0">
                <a:solidFill>
                  <a:schemeClr val="bg1"/>
                </a:solidFill>
                <a:latin typeface="Cambria" pitchFamily="18" charset="0"/>
              </a:rPr>
              <a:t>-</a:t>
            </a: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ФЗ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Блок-схема: узел 41"/>
          <p:cNvSpPr/>
          <p:nvPr/>
        </p:nvSpPr>
        <p:spPr>
          <a:xfrm>
            <a:off x="8385460" y="3399442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Блок-схема: узел 42"/>
          <p:cNvSpPr/>
          <p:nvPr/>
        </p:nvSpPr>
        <p:spPr>
          <a:xfrm>
            <a:off x="9738535" y="3366001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11187916" y="3361708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9832273" y="5317041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8274859" y="5317041"/>
            <a:ext cx="451698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5248" y="704447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13694" y="67493"/>
            <a:ext cx="12192000" cy="61304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latin typeface="Cambria" panose="02040503050406030204" pitchFamily="18" charset="0"/>
              </a:rPr>
              <a:t> 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738535" y="6220473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5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5770" y="-78914"/>
            <a:ext cx="12234983" cy="79408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5248" y="-104462"/>
            <a:ext cx="10945216" cy="861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latin typeface="Cambria" panose="02040503050406030204" pitchFamily="18" charset="0"/>
                <a:ea typeface="+mj-ea"/>
                <a:cs typeface="+mj-cs"/>
              </a:rPr>
              <a:t>ДИНАМИЧЕСКАЯ МОДЕЛЬ КОМПЕТЕНЦИЙ. Системность и взаимосвязь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1" y="1253614"/>
            <a:ext cx="7211657" cy="506364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8188073" y="4709408"/>
            <a:ext cx="3556284" cy="536350"/>
          </a:xfrm>
          <a:prstGeom prst="roundRect">
            <a:avLst/>
          </a:prstGeom>
          <a:gradFill>
            <a:gsLst>
              <a:gs pos="0">
                <a:srgbClr val="FFFF99"/>
              </a:gs>
              <a:gs pos="44000">
                <a:srgbClr val="F5F961"/>
              </a:gs>
              <a:gs pos="83000">
                <a:srgbClr val="F3F311"/>
              </a:gs>
              <a:gs pos="100000">
                <a:srgbClr val="F5E405"/>
              </a:gs>
            </a:gsLst>
            <a:lin ang="0" scaled="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8326749" y="4318109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(1%)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8261299" y="5360975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986037" y="432411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99%)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588248" y="4296142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11187916" y="5332808"/>
            <a:ext cx="457200" cy="4572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9807958" y="5360975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11187916" y="5360975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8377415" y="3416103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9738896" y="3399442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11184371" y="3402400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188073" y="2764536"/>
            <a:ext cx="3556284" cy="536350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ЭФФЕКТИВНОСТЬ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8358337" y="2345823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(1%)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9568284" y="2345823"/>
            <a:ext cx="6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919581" y="234582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99%)</a:t>
            </a:r>
            <a:endParaRPr lang="ru-RU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188074" y="1042038"/>
            <a:ext cx="3457042" cy="7728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ВЫРАЖЕННОСТЬ = СТАТУСНАЯ МОДЕЛЬ</a:t>
            </a:r>
            <a:endParaRPr lang="ru-RU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9762419" y="3361131"/>
            <a:ext cx="407592" cy="135318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169877" y="711222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98245" y="620689"/>
            <a:ext cx="9841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1637" y="2974794"/>
            <a:ext cx="9841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</a:t>
            </a:r>
            <a:endParaRPr lang="ru-RU" sz="1400" dirty="0">
              <a:hlinkClick r:id="rId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94ABD01-B8DA-5E4C-8F82-4BC8F1D94965}"/>
              </a:ext>
            </a:extLst>
          </p:cNvPr>
          <p:cNvSpPr/>
          <p:nvPr/>
        </p:nvSpPr>
        <p:spPr>
          <a:xfrm>
            <a:off x="169877" y="184340"/>
            <a:ext cx="11769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Cambria" panose="02040503050406030204" pitchFamily="18" charset="0"/>
              </a:rPr>
              <a:t>ДИНАМИЧЕСКАЯ МОДЕЛЬ КОМПЕТЕНЦИЙ. Характеристики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0" y="-45722"/>
            <a:ext cx="12192000" cy="756943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503" t="19320" r="16095" b="11559"/>
          <a:stretch/>
        </p:blipFill>
        <p:spPr>
          <a:xfrm>
            <a:off x="1639928" y="833052"/>
            <a:ext cx="9715115" cy="5865093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933054" y="5189588"/>
            <a:ext cx="11128861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9806083" y="6265202"/>
            <a:ext cx="2500217" cy="480016"/>
            <a:chOff x="7036197" y="4555553"/>
            <a:chExt cx="1875163" cy="360012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036197" y="4574955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6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14072" y="1324788"/>
            <a:ext cx="1746489" cy="46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ПРОЕКТ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521974" y="473414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13694" y="41749"/>
            <a:ext cx="12192000" cy="4532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 smtClean="0">
                <a:latin typeface="Cambria" panose="02040503050406030204" pitchFamily="18" charset="0"/>
              </a:rPr>
              <a:t>ПЕРСПЕКТИВНЫЕ ПОДХОДЫ К ПОДГОТОВКЕ КАДРОВ ДЛЯ ГРАЖДАНСКОЙ СЛУЖБЫ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912204" y="6280994"/>
            <a:ext cx="2189394" cy="433464"/>
            <a:chOff x="7103990" y="4555553"/>
            <a:chExt cx="1807370" cy="357504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03990" y="4564000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7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0" y="-17076"/>
            <a:ext cx="12234983" cy="516353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5180" y="1565549"/>
            <a:ext cx="5593674" cy="92151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12 марта 2021 г. № 359 «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Правил приглашения и отбора независимых экспертов, включаемых в составы конкурсных и аттестационных комиссий федеральных государственных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органов»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69368" y="2786843"/>
            <a:ext cx="11856980" cy="23769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55" y="4108477"/>
            <a:ext cx="555028" cy="5550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96" y="4034732"/>
            <a:ext cx="794782" cy="794782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6689218" y="3202432"/>
            <a:ext cx="175391" cy="170355"/>
          </a:xfrm>
          <a:prstGeom prst="ellipse">
            <a:avLst/>
          </a:prstGeom>
          <a:gradFill rotWithShape="0">
            <a:gsLst>
              <a:gs pos="0">
                <a:srgbClr val="C00000"/>
              </a:gs>
              <a:gs pos="50000">
                <a:srgbClr val="A50021"/>
              </a:gs>
              <a:gs pos="100000">
                <a:srgbClr val="C0000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Овал 32"/>
          <p:cNvSpPr/>
          <p:nvPr/>
        </p:nvSpPr>
        <p:spPr>
          <a:xfrm>
            <a:off x="257063" y="3287610"/>
            <a:ext cx="175391" cy="170355"/>
          </a:xfrm>
          <a:prstGeom prst="ellipse">
            <a:avLst/>
          </a:prstGeom>
          <a:gradFill rotWithShape="0">
            <a:gsLst>
              <a:gs pos="0">
                <a:srgbClr val="C00000"/>
              </a:gs>
              <a:gs pos="50000">
                <a:srgbClr val="A50021"/>
              </a:gs>
              <a:gs pos="100000">
                <a:srgbClr val="C0000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pic>
        <p:nvPicPr>
          <p:cNvPr id="21" name="Picture 2" descr="https://image.freepik.com/free-vector/no-translate-detected_1012-4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568502"/>
            <a:ext cx="857108" cy="809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30" y="604979"/>
            <a:ext cx="842125" cy="790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8572491" y="788640"/>
            <a:ext cx="1365193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2065" y="778368"/>
            <a:ext cx="230088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</a:t>
            </a: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5458067" y="895892"/>
            <a:ext cx="1318847" cy="219807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013060" y="4839969"/>
            <a:ext cx="215158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ГМУ (П. 20)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Юриспруденция (П. 7)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Экономика (П. 25)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Финансы и кредит (П. 21)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Социальная работа (П. 19)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ИКТ (П. 16)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8386" y="3025722"/>
            <a:ext cx="5114982" cy="558784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latin typeface="Cambria" pitchFamily="18" charset="0"/>
              </a:rPr>
              <a:t>Учёт области профессиональной служебной  деятельности</a:t>
            </a:r>
            <a:endParaRPr lang="ru-RU" sz="1600" kern="0" dirty="0">
              <a:latin typeface="Cambria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76078" y="6723978"/>
            <a:ext cx="3792079" cy="6724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Выноска со стрелкой вправо 37"/>
          <p:cNvSpPr/>
          <p:nvPr/>
        </p:nvSpPr>
        <p:spPr>
          <a:xfrm>
            <a:off x="170151" y="4034732"/>
            <a:ext cx="3170963" cy="2086787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Федеральные государственные образовательные стандарты 38.03.04</a:t>
            </a:r>
          </a:p>
          <a:p>
            <a:pPr algn="ctr"/>
            <a:r>
              <a:rPr lang="ru-RU" sz="1000" dirty="0" smtClean="0"/>
              <a:t>Бакалавриат- приказ от 13 августа 20020 г. № 1016</a:t>
            </a:r>
          </a:p>
          <a:p>
            <a:pPr algn="ctr"/>
            <a:r>
              <a:rPr lang="ru-RU" sz="1000" dirty="0" smtClean="0"/>
              <a:t>Магистратура </a:t>
            </a:r>
            <a:r>
              <a:rPr lang="ru-RU" sz="1000" dirty="0"/>
              <a:t>- приказ от 13 августа 20020 г. № </a:t>
            </a:r>
            <a:r>
              <a:rPr lang="ru-RU" sz="1000" dirty="0" smtClean="0"/>
              <a:t>1000</a:t>
            </a:r>
            <a:endParaRPr lang="ru-RU" sz="1000" dirty="0"/>
          </a:p>
        </p:txBody>
      </p:sp>
      <p:sp>
        <p:nvSpPr>
          <p:cNvPr id="39" name="Загнутый угол 38"/>
          <p:cNvSpPr/>
          <p:nvPr/>
        </p:nvSpPr>
        <p:spPr>
          <a:xfrm>
            <a:off x="3521463" y="5120415"/>
            <a:ext cx="1923162" cy="55263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Предметно-тематическая часть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21974" y="4105319"/>
            <a:ext cx="188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программа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18948" t="21345" r="1666" b="11754"/>
          <a:stretch/>
        </p:blipFill>
        <p:spPr>
          <a:xfrm>
            <a:off x="8355918" y="3968767"/>
            <a:ext cx="3670430" cy="212189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088854" y="3017127"/>
            <a:ext cx="4657602" cy="527614"/>
          </a:xfrm>
          <a:prstGeom prst="rect">
            <a:avLst/>
          </a:prstGeom>
          <a:solidFill>
            <a:schemeClr val="bg2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latin typeface="Cambria" pitchFamily="18" charset="0"/>
              </a:rPr>
              <a:t>Две специальности одновременно</a:t>
            </a:r>
            <a:endParaRPr lang="ru-RU" sz="1600" kern="0" dirty="0">
              <a:latin typeface="Cambr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072" y="1324788"/>
            <a:ext cx="1578849" cy="46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chemeClr val="bg1"/>
                </a:solidFill>
                <a:latin typeface="Cambria" pitchFamily="18" charset="0"/>
              </a:rPr>
              <a:t>часть 8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chemeClr val="bg1"/>
                </a:solidFill>
                <a:latin typeface="Cambria" pitchFamily="18" charset="0"/>
              </a:rPr>
              <a:t>статьи </a:t>
            </a:r>
            <a:r>
              <a:rPr lang="ru-RU" sz="1400" kern="0" dirty="0" smtClean="0">
                <a:solidFill>
                  <a:schemeClr val="bg1"/>
                </a:solidFill>
                <a:latin typeface="Cambria" pitchFamily="18" charset="0"/>
              </a:rPr>
              <a:t>22</a:t>
            </a:r>
            <a:r>
              <a:rPr lang="en-US" sz="1400" kern="0" dirty="0" smtClean="0">
                <a:solidFill>
                  <a:schemeClr val="bg1"/>
                </a:solidFill>
                <a:latin typeface="Cambria" pitchFamily="18" charset="0"/>
              </a:rPr>
              <a:t> 79-</a:t>
            </a:r>
            <a:r>
              <a:rPr lang="ru-RU" sz="1400" kern="0" dirty="0" smtClean="0">
                <a:solidFill>
                  <a:schemeClr val="bg1"/>
                </a:solidFill>
                <a:latin typeface="Cambria" pitchFamily="18" charset="0"/>
              </a:rPr>
              <a:t>ФЗ</a:t>
            </a:r>
            <a:endParaRPr lang="ru-RU" sz="14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4" name="Блок-схема: знак завершения 43"/>
          <p:cNvSpPr/>
          <p:nvPr/>
        </p:nvSpPr>
        <p:spPr>
          <a:xfrm>
            <a:off x="7875169" y="1421251"/>
            <a:ext cx="3418831" cy="799356"/>
          </a:xfrm>
          <a:prstGeom prst="flowChartTerminator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Число экспертов в реестре Минтруда:</a:t>
            </a:r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6 тыс. чел.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7307450" y="2304939"/>
            <a:ext cx="4506259" cy="36425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последний год включено 502, отобрано 686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2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5248" y="680483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9848223" y="6260019"/>
            <a:ext cx="2179879" cy="442590"/>
            <a:chOff x="7111845" y="4555553"/>
            <a:chExt cx="1799515" cy="365031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7111845" y="4579974"/>
              <a:ext cx="1316111" cy="34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Номер слайда 13"/>
            <p:cNvSpPr txBox="1">
              <a:spLocks/>
            </p:cNvSpPr>
            <p:nvPr/>
          </p:nvSpPr>
          <p:spPr>
            <a:xfrm>
              <a:off x="8443815" y="4555553"/>
              <a:ext cx="467545" cy="357504"/>
            </a:xfrm>
            <a:prstGeom prst="rect">
              <a:avLst/>
            </a:prstGeom>
          </p:spPr>
          <p:txBody>
            <a:bodyPr vert="horz" lIns="84899" tIns="42451" rIns="84899" bIns="42451" rtlCol="0" anchor="ctr"/>
            <a:lstStyle/>
            <a:p>
              <a:pPr defTabSz="914354"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mbria" pitchFamily="18" charset="0"/>
                </a:rPr>
                <a:t>8</a:t>
              </a:r>
              <a:endParaRPr lang="ru-RU" sz="28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439202" y="4610260"/>
              <a:ext cx="0" cy="27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5770" y="0"/>
            <a:ext cx="12234983" cy="680483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5248" y="135610"/>
            <a:ext cx="10945216" cy="449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latin typeface="Cambria" panose="02040503050406030204" pitchFamily="18" charset="0"/>
                <a:ea typeface="+mj-ea"/>
                <a:cs typeface="+mj-cs"/>
              </a:rPr>
              <a:t>ЗАКЛЮЧЕНИЕ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1" name="Заголовок 42"/>
          <p:cNvSpPr>
            <a:spLocks noGrp="1"/>
          </p:cNvSpPr>
          <p:nvPr>
            <p:ph type="title"/>
          </p:nvPr>
        </p:nvSpPr>
        <p:spPr>
          <a:xfrm>
            <a:off x="6141036" y="4166416"/>
            <a:ext cx="5504954" cy="1325563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8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6924</TotalTime>
  <Words>768</Words>
  <Application>Microsoft Office PowerPoint</Application>
  <PresentationFormat>Широкоэкранный</PresentationFormat>
  <Paragraphs>176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Актуальные вопросы развития института государственной гражданской службы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Вахнин Леонид Евгеньевич</cp:lastModifiedBy>
  <cp:revision>1018</cp:revision>
  <cp:lastPrinted>2024-05-20T06:43:54Z</cp:lastPrinted>
  <dcterms:created xsi:type="dcterms:W3CDTF">2015-10-24T19:54:13Z</dcterms:created>
  <dcterms:modified xsi:type="dcterms:W3CDTF">2024-05-20T06:46:17Z</dcterms:modified>
</cp:coreProperties>
</file>