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344" r:id="rId2"/>
    <p:sldId id="362" r:id="rId3"/>
    <p:sldId id="363" r:id="rId4"/>
    <p:sldId id="346" r:id="rId5"/>
    <p:sldId id="347" r:id="rId6"/>
    <p:sldId id="349" r:id="rId7"/>
    <p:sldId id="352" r:id="rId8"/>
    <p:sldId id="359" r:id="rId9"/>
    <p:sldId id="366" r:id="rId10"/>
    <p:sldId id="368" r:id="rId11"/>
    <p:sldId id="335" r:id="rId12"/>
  </p:sldIdLst>
  <p:sldSz cx="1296035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ые стили" id="{9C5DBF73-5C8C-8D4C-BB54-DF085EC13081}">
          <p14:sldIdLst>
            <p14:sldId id="344"/>
            <p14:sldId id="362"/>
            <p14:sldId id="363"/>
            <p14:sldId id="346"/>
            <p14:sldId id="347"/>
            <p14:sldId id="349"/>
            <p14:sldId id="352"/>
            <p14:sldId id="359"/>
            <p14:sldId id="366"/>
            <p14:sldId id="368"/>
          </p14:sldIdLst>
        </p14:section>
        <p14:section name="Финальные слайды" id="{4145BB14-2156-2145-AF78-8B8681ECBF54}">
          <p14:sldIdLst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40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A30236"/>
    <a:srgbClr val="770125"/>
    <a:srgbClr val="3F5CBD"/>
    <a:srgbClr val="FF5C36"/>
    <a:srgbClr val="E6E6E6"/>
    <a:srgbClr val="879DC1"/>
    <a:srgbClr val="12A3AD"/>
    <a:srgbClr val="FF941A"/>
    <a:srgbClr val="EC9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40478D-32B1-4B18-A131-3BBA7A913880}" v="86" dt="2024-02-08T19:19:43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28" autoAdjust="0"/>
    <p:restoredTop sz="93515" autoAdjust="0"/>
  </p:normalViewPr>
  <p:slideViewPr>
    <p:cSldViewPr snapToGrid="0">
      <p:cViewPr varScale="1">
        <p:scale>
          <a:sx n="58" d="100"/>
          <a:sy n="58" d="100"/>
        </p:scale>
        <p:origin x="1392" y="34"/>
      </p:cViewPr>
      <p:guideLst>
        <p:guide orient="horz" pos="2154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kovlev-ea\Downloads\&#1057;&#1090;&#1072;&#1090;&#1080;&#1089;&#1090;&#1080;&#1082;&#1072;%20&#1071;&#1055;%207%20&#1089;&#1077;&#1079;&#1086;&#1085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yakovlev-ea\Desktop\&#1057;&#1090;&#1072;&#1090;&#1080;&#1089;&#1090;&#1080;&#1082;&#1072;%20&#1071;&#1055;%207%20&#1089;&#1077;&#1079;&#1086;&#1085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[1]Сравнение_ГМУ!$D$5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48"/>
              <c:layout>
                <c:manualLayout>
                  <c:x val="0"/>
                  <c:y val="-6.3333333333333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07-4BFA-9B83-62902CD326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[1]Сравнение_ГМУ!$A$6:$A$54</c:f>
              <c:numCache>
                <c:formatCode>General</c:formatCode>
                <c:ptCount val="49"/>
                <c:pt idx="0">
                  <c:v>48</c:v>
                </c:pt>
                <c:pt idx="1">
                  <c:v>47</c:v>
                </c:pt>
                <c:pt idx="2">
                  <c:v>46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42</c:v>
                </c:pt>
                <c:pt idx="7">
                  <c:v>41</c:v>
                </c:pt>
                <c:pt idx="8">
                  <c:v>40</c:v>
                </c:pt>
                <c:pt idx="9">
                  <c:v>39</c:v>
                </c:pt>
                <c:pt idx="10">
                  <c:v>38</c:v>
                </c:pt>
                <c:pt idx="11">
                  <c:v>37</c:v>
                </c:pt>
                <c:pt idx="12">
                  <c:v>36</c:v>
                </c:pt>
                <c:pt idx="13">
                  <c:v>35</c:v>
                </c:pt>
                <c:pt idx="14">
                  <c:v>34</c:v>
                </c:pt>
                <c:pt idx="15">
                  <c:v>33</c:v>
                </c:pt>
                <c:pt idx="16">
                  <c:v>32</c:v>
                </c:pt>
                <c:pt idx="17">
                  <c:v>31</c:v>
                </c:pt>
                <c:pt idx="18">
                  <c:v>30</c:v>
                </c:pt>
                <c:pt idx="19">
                  <c:v>29</c:v>
                </c:pt>
                <c:pt idx="20">
                  <c:v>28</c:v>
                </c:pt>
                <c:pt idx="21">
                  <c:v>27</c:v>
                </c:pt>
                <c:pt idx="22">
                  <c:v>26</c:v>
                </c:pt>
                <c:pt idx="23">
                  <c:v>25</c:v>
                </c:pt>
                <c:pt idx="24">
                  <c:v>24</c:v>
                </c:pt>
                <c:pt idx="25">
                  <c:v>23</c:v>
                </c:pt>
                <c:pt idx="26">
                  <c:v>22</c:v>
                </c:pt>
                <c:pt idx="27">
                  <c:v>21</c:v>
                </c:pt>
                <c:pt idx="28">
                  <c:v>20</c:v>
                </c:pt>
                <c:pt idx="29">
                  <c:v>19</c:v>
                </c:pt>
                <c:pt idx="30">
                  <c:v>18</c:v>
                </c:pt>
                <c:pt idx="31">
                  <c:v>17</c:v>
                </c:pt>
                <c:pt idx="32">
                  <c:v>16</c:v>
                </c:pt>
                <c:pt idx="33">
                  <c:v>15</c:v>
                </c:pt>
                <c:pt idx="34">
                  <c:v>14</c:v>
                </c:pt>
                <c:pt idx="35">
                  <c:v>13</c:v>
                </c:pt>
                <c:pt idx="36">
                  <c:v>12</c:v>
                </c:pt>
                <c:pt idx="37">
                  <c:v>11</c:v>
                </c:pt>
                <c:pt idx="38">
                  <c:v>10</c:v>
                </c:pt>
                <c:pt idx="39">
                  <c:v>9</c:v>
                </c:pt>
                <c:pt idx="40">
                  <c:v>8</c:v>
                </c:pt>
                <c:pt idx="41">
                  <c:v>7</c:v>
                </c:pt>
                <c:pt idx="42">
                  <c:v>6</c:v>
                </c:pt>
                <c:pt idx="43">
                  <c:v>5</c:v>
                </c:pt>
                <c:pt idx="44">
                  <c:v>4</c:v>
                </c:pt>
                <c:pt idx="45">
                  <c:v>3</c:v>
                </c:pt>
                <c:pt idx="46">
                  <c:v>2</c:v>
                </c:pt>
                <c:pt idx="47">
                  <c:v>1</c:v>
                </c:pt>
                <c:pt idx="48">
                  <c:v>0</c:v>
                </c:pt>
              </c:numCache>
            </c:numRef>
          </c:cat>
          <c:val>
            <c:numRef>
              <c:f>[1]Сравнение_ГМУ!$D$6:$D$54</c:f>
              <c:numCache>
                <c:formatCode>General</c:formatCode>
                <c:ptCount val="49"/>
                <c:pt idx="0">
                  <c:v>744</c:v>
                </c:pt>
                <c:pt idx="1">
                  <c:v>1196</c:v>
                </c:pt>
                <c:pt idx="2">
                  <c:v>1421</c:v>
                </c:pt>
                <c:pt idx="3">
                  <c:v>1538</c:v>
                </c:pt>
                <c:pt idx="4">
                  <c:v>1657</c:v>
                </c:pt>
                <c:pt idx="5">
                  <c:v>1924</c:v>
                </c:pt>
                <c:pt idx="6">
                  <c:v>2157</c:v>
                </c:pt>
                <c:pt idx="7">
                  <c:v>2371</c:v>
                </c:pt>
                <c:pt idx="8">
                  <c:v>2557</c:v>
                </c:pt>
                <c:pt idx="9">
                  <c:v>2721</c:v>
                </c:pt>
                <c:pt idx="10">
                  <c:v>2820</c:v>
                </c:pt>
                <c:pt idx="11">
                  <c:v>2952</c:v>
                </c:pt>
                <c:pt idx="12">
                  <c:v>3152</c:v>
                </c:pt>
                <c:pt idx="13">
                  <c:v>3359</c:v>
                </c:pt>
                <c:pt idx="14">
                  <c:v>3548</c:v>
                </c:pt>
                <c:pt idx="15">
                  <c:v>3788</c:v>
                </c:pt>
                <c:pt idx="16">
                  <c:v>3936</c:v>
                </c:pt>
                <c:pt idx="17">
                  <c:v>4060</c:v>
                </c:pt>
                <c:pt idx="18">
                  <c:v>4167</c:v>
                </c:pt>
                <c:pt idx="19">
                  <c:v>4362</c:v>
                </c:pt>
                <c:pt idx="20">
                  <c:v>4575</c:v>
                </c:pt>
                <c:pt idx="21">
                  <c:v>4847</c:v>
                </c:pt>
                <c:pt idx="22">
                  <c:v>5047</c:v>
                </c:pt>
                <c:pt idx="23">
                  <c:v>5264</c:v>
                </c:pt>
                <c:pt idx="24">
                  <c:v>5345</c:v>
                </c:pt>
                <c:pt idx="25">
                  <c:v>5445</c:v>
                </c:pt>
                <c:pt idx="26">
                  <c:v>5724</c:v>
                </c:pt>
                <c:pt idx="27">
                  <c:v>6028</c:v>
                </c:pt>
                <c:pt idx="28">
                  <c:v>6405</c:v>
                </c:pt>
                <c:pt idx="29">
                  <c:v>6826</c:v>
                </c:pt>
                <c:pt idx="30">
                  <c:v>7173</c:v>
                </c:pt>
                <c:pt idx="31">
                  <c:v>7438</c:v>
                </c:pt>
                <c:pt idx="32">
                  <c:v>8084</c:v>
                </c:pt>
                <c:pt idx="33">
                  <c:v>8558</c:v>
                </c:pt>
                <c:pt idx="34">
                  <c:v>9042</c:v>
                </c:pt>
                <c:pt idx="35">
                  <c:v>9346</c:v>
                </c:pt>
                <c:pt idx="36">
                  <c:v>9666</c:v>
                </c:pt>
                <c:pt idx="37">
                  <c:v>9941</c:v>
                </c:pt>
                <c:pt idx="38">
                  <c:v>10071</c:v>
                </c:pt>
                <c:pt idx="39">
                  <c:v>10179</c:v>
                </c:pt>
                <c:pt idx="40">
                  <c:v>10422</c:v>
                </c:pt>
                <c:pt idx="41">
                  <c:v>10812</c:v>
                </c:pt>
                <c:pt idx="42">
                  <c:v>11301</c:v>
                </c:pt>
                <c:pt idx="43">
                  <c:v>11821</c:v>
                </c:pt>
                <c:pt idx="44">
                  <c:v>12354</c:v>
                </c:pt>
                <c:pt idx="45">
                  <c:v>12922</c:v>
                </c:pt>
                <c:pt idx="46">
                  <c:v>13937</c:v>
                </c:pt>
                <c:pt idx="47">
                  <c:v>15136</c:v>
                </c:pt>
                <c:pt idx="48">
                  <c:v>16120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07-4BFA-9B83-62902CD326FF}"/>
            </c:ext>
          </c:extLst>
        </c:ser>
        <c:ser>
          <c:idx val="1"/>
          <c:order val="1"/>
          <c:tx>
            <c:strRef>
              <c:f>[1]Сравнение_ГМУ!$C$5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48"/>
              <c:layout>
                <c:manualLayout>
                  <c:x val="-1.1007878776743557E-16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07-4BFA-9B83-62902CD326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[1]Сравнение_ГМУ!$C$6:$C$54</c:f>
              <c:numCache>
                <c:formatCode>General</c:formatCode>
                <c:ptCount val="49"/>
                <c:pt idx="0">
                  <c:v>0</c:v>
                </c:pt>
                <c:pt idx="1">
                  <c:v>565</c:v>
                </c:pt>
                <c:pt idx="2">
                  <c:v>845</c:v>
                </c:pt>
                <c:pt idx="3">
                  <c:v>993</c:v>
                </c:pt>
                <c:pt idx="4">
                  <c:v>1124</c:v>
                </c:pt>
                <c:pt idx="5">
                  <c:v>1357</c:v>
                </c:pt>
                <c:pt idx="6">
                  <c:v>1701</c:v>
                </c:pt>
                <c:pt idx="7">
                  <c:v>2071</c:v>
                </c:pt>
                <c:pt idx="8">
                  <c:v>2259</c:v>
                </c:pt>
                <c:pt idx="9">
                  <c:v>2447</c:v>
                </c:pt>
                <c:pt idx="10">
                  <c:v>2535</c:v>
                </c:pt>
                <c:pt idx="11">
                  <c:v>2663</c:v>
                </c:pt>
                <c:pt idx="12">
                  <c:v>2879</c:v>
                </c:pt>
                <c:pt idx="13">
                  <c:v>3085</c:v>
                </c:pt>
                <c:pt idx="14">
                  <c:v>3304</c:v>
                </c:pt>
                <c:pt idx="15">
                  <c:v>3465</c:v>
                </c:pt>
                <c:pt idx="16">
                  <c:v>3646</c:v>
                </c:pt>
                <c:pt idx="17">
                  <c:v>3745</c:v>
                </c:pt>
                <c:pt idx="18">
                  <c:v>3842</c:v>
                </c:pt>
                <c:pt idx="19">
                  <c:v>4027</c:v>
                </c:pt>
                <c:pt idx="20">
                  <c:v>4220</c:v>
                </c:pt>
                <c:pt idx="21">
                  <c:v>4400</c:v>
                </c:pt>
                <c:pt idx="22">
                  <c:v>4639</c:v>
                </c:pt>
                <c:pt idx="23">
                  <c:v>4839</c:v>
                </c:pt>
                <c:pt idx="24">
                  <c:v>4945</c:v>
                </c:pt>
                <c:pt idx="25">
                  <c:v>5042</c:v>
                </c:pt>
                <c:pt idx="26">
                  <c:v>5244</c:v>
                </c:pt>
                <c:pt idx="27">
                  <c:v>5524</c:v>
                </c:pt>
                <c:pt idx="28">
                  <c:v>5728</c:v>
                </c:pt>
                <c:pt idx="29">
                  <c:v>5954</c:v>
                </c:pt>
                <c:pt idx="30">
                  <c:v>6116</c:v>
                </c:pt>
                <c:pt idx="31">
                  <c:v>6203</c:v>
                </c:pt>
                <c:pt idx="32">
                  <c:v>6315</c:v>
                </c:pt>
                <c:pt idx="33">
                  <c:v>6638</c:v>
                </c:pt>
                <c:pt idx="34">
                  <c:v>6997</c:v>
                </c:pt>
                <c:pt idx="35">
                  <c:v>7328</c:v>
                </c:pt>
                <c:pt idx="36">
                  <c:v>7576</c:v>
                </c:pt>
                <c:pt idx="37">
                  <c:v>7707</c:v>
                </c:pt>
                <c:pt idx="38">
                  <c:v>7813</c:v>
                </c:pt>
                <c:pt idx="39">
                  <c:v>7937</c:v>
                </c:pt>
                <c:pt idx="40">
                  <c:v>8255</c:v>
                </c:pt>
                <c:pt idx="41">
                  <c:v>8545</c:v>
                </c:pt>
                <c:pt idx="42">
                  <c:v>8852</c:v>
                </c:pt>
                <c:pt idx="43">
                  <c:v>9185</c:v>
                </c:pt>
                <c:pt idx="44">
                  <c:v>9591</c:v>
                </c:pt>
                <c:pt idx="45">
                  <c:v>9777</c:v>
                </c:pt>
                <c:pt idx="46">
                  <c:v>10049</c:v>
                </c:pt>
                <c:pt idx="47">
                  <c:v>10939</c:v>
                </c:pt>
                <c:pt idx="48">
                  <c:v>11593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07-4BFA-9B83-62902CD326FF}"/>
            </c:ext>
          </c:extLst>
        </c:ser>
        <c:ser>
          <c:idx val="2"/>
          <c:order val="2"/>
          <c:tx>
            <c:strRef>
              <c:f>[1]Сравнение_ГМУ!$B$5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48"/>
              <c:layout>
                <c:manualLayout>
                  <c:x val="-4.503317656578177E-3"/>
                  <c:y val="8.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07-4BFA-9B83-62902CD326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[1]Сравнение_ГМУ!$B$6:$B$54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741</c:v>
                </c:pt>
                <c:pt idx="8">
                  <c:v>1155</c:v>
                </c:pt>
                <c:pt idx="9">
                  <c:v>1371</c:v>
                </c:pt>
                <c:pt idx="10">
                  <c:v>1493</c:v>
                </c:pt>
                <c:pt idx="11">
                  <c:v>1605</c:v>
                </c:pt>
                <c:pt idx="12">
                  <c:v>1794</c:v>
                </c:pt>
                <c:pt idx="13">
                  <c:v>2002</c:v>
                </c:pt>
                <c:pt idx="14">
                  <c:v>2118</c:v>
                </c:pt>
                <c:pt idx="15">
                  <c:v>2216</c:v>
                </c:pt>
                <c:pt idx="16">
                  <c:v>2332</c:v>
                </c:pt>
                <c:pt idx="17">
                  <c:v>2447</c:v>
                </c:pt>
                <c:pt idx="18">
                  <c:v>2533</c:v>
                </c:pt>
                <c:pt idx="19">
                  <c:v>2725</c:v>
                </c:pt>
                <c:pt idx="20">
                  <c:v>2966</c:v>
                </c:pt>
                <c:pt idx="21">
                  <c:v>3285</c:v>
                </c:pt>
                <c:pt idx="22">
                  <c:v>3472</c:v>
                </c:pt>
                <c:pt idx="23">
                  <c:v>3642</c:v>
                </c:pt>
                <c:pt idx="24">
                  <c:v>3751</c:v>
                </c:pt>
                <c:pt idx="25">
                  <c:v>3865</c:v>
                </c:pt>
                <c:pt idx="26">
                  <c:v>4169</c:v>
                </c:pt>
                <c:pt idx="27">
                  <c:v>4473</c:v>
                </c:pt>
                <c:pt idx="28">
                  <c:v>4750</c:v>
                </c:pt>
                <c:pt idx="29">
                  <c:v>5079</c:v>
                </c:pt>
                <c:pt idx="30">
                  <c:v>5350</c:v>
                </c:pt>
                <c:pt idx="31">
                  <c:v>5470</c:v>
                </c:pt>
                <c:pt idx="32">
                  <c:v>5587</c:v>
                </c:pt>
                <c:pt idx="33">
                  <c:v>5791</c:v>
                </c:pt>
                <c:pt idx="34">
                  <c:v>6093</c:v>
                </c:pt>
                <c:pt idx="35">
                  <c:v>6301</c:v>
                </c:pt>
                <c:pt idx="36">
                  <c:v>6546</c:v>
                </c:pt>
                <c:pt idx="37">
                  <c:v>6758</c:v>
                </c:pt>
                <c:pt idx="38">
                  <c:v>6866</c:v>
                </c:pt>
                <c:pt idx="39">
                  <c:v>6977</c:v>
                </c:pt>
                <c:pt idx="40">
                  <c:v>7218</c:v>
                </c:pt>
                <c:pt idx="41">
                  <c:v>7494</c:v>
                </c:pt>
                <c:pt idx="42">
                  <c:v>7768</c:v>
                </c:pt>
                <c:pt idx="43">
                  <c:v>8049</c:v>
                </c:pt>
                <c:pt idx="44">
                  <c:v>8900</c:v>
                </c:pt>
                <c:pt idx="45">
                  <c:v>9628</c:v>
                </c:pt>
                <c:pt idx="46">
                  <c:v>9955</c:v>
                </c:pt>
                <c:pt idx="47">
                  <c:v>10818</c:v>
                </c:pt>
                <c:pt idx="48">
                  <c:v>11494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07-4BFA-9B83-62902CD326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010001"/>
        <c:axId val="50010002"/>
      </c:lineChart>
      <c:catAx>
        <c:axId val="5001000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Количество дней до конца регистрации (всего 49 дней регистрации в этом году)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10002"/>
        <c:crosses val="autoZero"/>
        <c:auto val="1"/>
        <c:lblAlgn val="ctr"/>
        <c:lblOffset val="100"/>
        <c:noMultiLvlLbl val="0"/>
      </c:catAx>
      <c:valAx>
        <c:axId val="5001000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1000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('Чистые данные'!$B$1,'Чистые данные'!$E$1,'Чистые данные'!$H$1,'Чистые данные'!$K$1)</cx:f>
        <cx:lvl ptCount="4">
          <cx:pt idx="0">Количество регистраций всего</cx:pt>
          <cx:pt idx="1">Количество участников</cx:pt>
          <cx:pt idx="2">Количество полуфиналистов</cx:pt>
          <cx:pt idx="3">Количество финалистов</cx:pt>
        </cx:lvl>
      </cx:strDim>
      <cx:numDim type="val">
        <cx:f dir="row">('Чистые данные'!$B$4,'Чистые данные'!$E$4,'Чистые данные'!$H$4,'Чистые данные'!$K$4)</cx:f>
        <cx:lvl ptCount="4" formatCode="Основной">
          <cx:pt idx="0">16120</cx:pt>
          <cx:pt idx="1">2830</cx:pt>
          <cx:pt idx="2">504</cx:pt>
          <cx:pt idx="3">106</cx:pt>
        </cx:lvl>
      </cx:numDim>
    </cx:data>
  </cx:chartData>
  <cx:chart>
    <cx:plotArea>
      <cx:plotAreaRegion>
        <cx:series layoutId="funnel" uniqueId="{CC8539DE-D4CB-4012-9229-634F1CC8275E}">
          <cx:dataPt idx="0">
            <cx:spPr>
              <a:solidFill>
                <a:srgbClr val="7030A0"/>
              </a:solidFill>
            </cx:spPr>
          </cx:dataPt>
          <cx:dataPt idx="1">
            <cx:spPr>
              <a:solidFill>
                <a:srgbClr val="FFC000"/>
              </a:solidFill>
            </cx:spPr>
          </cx:dataPt>
          <cx:dataPt idx="2">
            <cx:spPr>
              <a:solidFill>
                <a:srgbClr val="00B050"/>
              </a:solidFill>
            </cx:spPr>
          </cx:dataPt>
          <cx:dataId val="0"/>
        </cx:series>
      </cx:plotAreaRegion>
      <cx:axis id="0" hidden="1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B0AE3-F1A2-394F-BC18-67F76EFC1ECD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6413" y="1143000"/>
            <a:ext cx="5845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9C60B-6F98-8646-A41A-70FA44D3BD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23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8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C9A02-7B91-B4C6-166D-7C412E049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714FBA9-C283-714D-44AD-6B4907567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06413" y="1143000"/>
            <a:ext cx="5845175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8047E1D-4E5C-DFC6-FB29-0B8C4A915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C4D540-A527-0A86-9B98-7452C8DF49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0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06413" y="1143000"/>
            <a:ext cx="58451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5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5D454-138B-2665-6797-714DDD290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D958E2B-5FBC-9B6A-6988-DD687D843D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06413" y="1143000"/>
            <a:ext cx="5845175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EA5A93D-0659-DA6B-AA5E-26B190133B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BAA4D2-8458-75FF-4771-9AA2D72CD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3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F5C8D-3C53-4386-9731-05902B5C9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27C4501-BFAF-0603-476B-72A734E34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06413" y="1143000"/>
            <a:ext cx="5845175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4BF3E1-ACFD-C557-FB61-E5D391203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488A39-7B2C-6B6D-3E21-E12355738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07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AA42B-4BF3-4A87-3A4A-9339CB1E7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C530958-E398-457E-A390-DAB9B61D2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06413" y="1143000"/>
            <a:ext cx="5845175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F64F861-B8EF-2F82-43C8-32B11FBC2D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26EDFE-497C-8E85-F347-B77AD0D054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F3019-4C49-54EC-56D4-3331D282A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EA0128B-139C-FEC0-692D-8EC0A8E76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06413" y="1143000"/>
            <a:ext cx="5845175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E2811A2-7EC4-F8BB-5546-9F38DCE78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F64F60-4121-E8CC-E89D-C1242102A1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6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C6030-87D4-316F-B7E0-D59C158C9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00FFC3D-5E43-70A4-9773-90A3756E9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06413" y="1143000"/>
            <a:ext cx="5845175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26875A2-913F-42C7-0E57-801A64322E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F648E0-2DE6-943F-9032-E25382250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75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570AC-2C7D-FBB7-F293-9B1A43A06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427E5A0-BBD8-EA32-53C6-10B24A773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06413" y="1143000"/>
            <a:ext cx="5845175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7E20A8F-9E40-0BBF-4391-DDDB77BE8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8CA1D8-F0C4-E942-B6D0-E1CFC03CF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20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570AC-2C7D-FBB7-F293-9B1A43A06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427E5A0-BBD8-EA32-53C6-10B24A7734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06413" y="1143000"/>
            <a:ext cx="5845175" cy="30861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7E20A8F-9E40-0BBF-4391-DDDB77BE8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8CA1D8-F0C4-E942-B6D0-E1CFC03CF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9C60B-6F98-8646-A41A-70FA44D3BDF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0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9">
            <a:extLst>
              <a:ext uri="{FF2B5EF4-FFF2-40B4-BE49-F238E27FC236}">
                <a16:creationId xmlns:a16="http://schemas.microsoft.com/office/drawing/2014/main" id="{ACD4A90A-0ABE-7243-8908-72C5650992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id="{1A77197B-380D-644E-9B90-7284D14AEC8D}"/>
              </a:ext>
            </a:extLst>
          </p:cNvPr>
          <p:cNvSpPr/>
          <p:nvPr userDrawn="1"/>
        </p:nvSpPr>
        <p:spPr>
          <a:xfrm>
            <a:off x="-3242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E39C7-B630-C841-B628-08298DD98766}"/>
              </a:ext>
            </a:extLst>
          </p:cNvPr>
          <p:cNvSpPr txBox="1"/>
          <p:nvPr userDrawn="1"/>
        </p:nvSpPr>
        <p:spPr>
          <a:xfrm>
            <a:off x="554399" y="6407918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DB2FD8-6949-594D-AF72-5CE0FDE67F6D}"/>
              </a:ext>
            </a:extLst>
          </p:cNvPr>
          <p:cNvCxnSpPr/>
          <p:nvPr userDrawn="1"/>
        </p:nvCxnSpPr>
        <p:spPr>
          <a:xfrm>
            <a:off x="1258530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7F7827-21D6-5054-F4C6-CF3F1E1A33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02204" y="0"/>
            <a:ext cx="1058146" cy="6840538"/>
          </a:xfrm>
          <a:prstGeom prst="rect">
            <a:avLst/>
          </a:prstGeom>
        </p:spPr>
      </p:pic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68" y="266378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19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3" pos="4082" userDrawn="1">
          <p15:clr>
            <a:srgbClr val="FBAE40"/>
          </p15:clr>
        </p15:guide>
        <p15:guide id="4" orient="horz" pos="38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9">
            <a:extLst>
              <a:ext uri="{FF2B5EF4-FFF2-40B4-BE49-F238E27FC236}">
                <a16:creationId xmlns:a16="http://schemas.microsoft.com/office/drawing/2014/main" id="{312AC08A-0C3F-974B-BD93-826A86886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id="{D5800CC3-8BB1-6E4A-B449-86804D5C4D71}"/>
              </a:ext>
            </a:extLst>
          </p:cNvPr>
          <p:cNvSpPr/>
          <p:nvPr userDrawn="1"/>
        </p:nvSpPr>
        <p:spPr>
          <a:xfrm>
            <a:off x="-3242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1EB201-11AF-9542-A909-0880047F2AF6}"/>
              </a:ext>
            </a:extLst>
          </p:cNvPr>
          <p:cNvSpPr txBox="1"/>
          <p:nvPr userDrawn="1"/>
        </p:nvSpPr>
        <p:spPr>
          <a:xfrm>
            <a:off x="554399" y="6407918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14AB4-58FB-AE44-9B65-2430CAFB56B2}"/>
              </a:ext>
            </a:extLst>
          </p:cNvPr>
          <p:cNvCxnSpPr/>
          <p:nvPr userDrawn="1"/>
        </p:nvCxnSpPr>
        <p:spPr>
          <a:xfrm>
            <a:off x="1258530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4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3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4" y="1625000"/>
            <a:ext cx="2916078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FAC3-F2F2-2C4F-A0E5-E45C3D91474E}" type="datetime1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3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3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3C0F341-B7E5-3845-B426-CA74C3BDAE4F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340995" y="4130613"/>
            <a:ext cx="2321063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DE5803-8086-B245-97C9-CAE368D49BE0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7019109" y="4130613"/>
            <a:ext cx="2321063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047B218-8FD4-6348-A347-47AB398FF2D4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9701349" y="4130613"/>
            <a:ext cx="2321063" cy="1956678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1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80D31F51-3F1C-8045-99BC-14A4D28ED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6901C6BE-CE43-1C49-A547-8D7E87965F71}"/>
              </a:ext>
            </a:extLst>
          </p:cNvPr>
          <p:cNvSpPr/>
          <p:nvPr userDrawn="1"/>
        </p:nvSpPr>
        <p:spPr>
          <a:xfrm>
            <a:off x="-3242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69650-3A35-3642-883C-A870CBC46FCC}"/>
              </a:ext>
            </a:extLst>
          </p:cNvPr>
          <p:cNvSpPr txBox="1"/>
          <p:nvPr userDrawn="1"/>
        </p:nvSpPr>
        <p:spPr>
          <a:xfrm>
            <a:off x="554399" y="6407918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E4A2AA-05E3-7F4E-879C-E04CB11781C0}"/>
              </a:ext>
            </a:extLst>
          </p:cNvPr>
          <p:cNvCxnSpPr/>
          <p:nvPr userDrawn="1"/>
        </p:nvCxnSpPr>
        <p:spPr>
          <a:xfrm>
            <a:off x="1258530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705387"/>
            <a:ext cx="11178302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4577780"/>
            <a:ext cx="11178302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D0A1-1F54-6D46-B9B0-6ADD85C235EC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464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9">
            <a:extLst>
              <a:ext uri="{FF2B5EF4-FFF2-40B4-BE49-F238E27FC236}">
                <a16:creationId xmlns:a16="http://schemas.microsoft.com/office/drawing/2014/main" id="{FFBF45D3-592B-3C42-AB8F-2FDFA93DD1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29BDF7A5-C047-1149-97E2-5FF2F7C15BEB}"/>
              </a:ext>
            </a:extLst>
          </p:cNvPr>
          <p:cNvSpPr/>
          <p:nvPr userDrawn="1"/>
        </p:nvSpPr>
        <p:spPr>
          <a:xfrm>
            <a:off x="-3242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1ACB84-12E8-B04C-B361-EFA20FF74E23}"/>
              </a:ext>
            </a:extLst>
          </p:cNvPr>
          <p:cNvSpPr txBox="1"/>
          <p:nvPr userDrawn="1"/>
        </p:nvSpPr>
        <p:spPr>
          <a:xfrm>
            <a:off x="554399" y="6407918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2AF39C-AEEB-974B-9D14-519ED62E1CFE}"/>
              </a:ext>
            </a:extLst>
          </p:cNvPr>
          <p:cNvCxnSpPr/>
          <p:nvPr userDrawn="1"/>
        </p:nvCxnSpPr>
        <p:spPr>
          <a:xfrm>
            <a:off x="1258530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9CDA-6D70-FA48-B8E7-6D7A153E7A07}" type="datetime1">
              <a:rPr lang="ru-RU" smtClean="0"/>
              <a:t>20.05.2024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448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5" y="1616636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0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1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40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5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80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2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Титульный слайд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5" y="1616638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2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1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40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5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80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9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Титульный слайд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865" y="1616638"/>
            <a:ext cx="10423442" cy="2200943"/>
          </a:xfrm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864" y="3971152"/>
            <a:ext cx="10423443" cy="819675"/>
          </a:xfrm>
        </p:spPr>
        <p:txBody>
          <a:bodyPr/>
          <a:lstStyle>
            <a:lvl1pPr marL="0" indent="0" algn="l">
              <a:buNone/>
              <a:defRPr sz="2394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A16B-6D6F-7E43-8715-9A6C2BF58A22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1">
            <a:extLst>
              <a:ext uri="{FF2B5EF4-FFF2-40B4-BE49-F238E27FC236}">
                <a16:creationId xmlns:a16="http://schemas.microsoft.com/office/drawing/2014/main" id="{D5D3EC2F-7B9F-0D4F-B5B9-E23034A23E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70521" y="0"/>
            <a:ext cx="4189830" cy="6840538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id="{1BB3811F-5FB4-9A4D-A5EA-3D5E83D378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760" y="329340"/>
            <a:ext cx="1862895" cy="819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16C21D-C47C-8E49-8ABF-DE72CA198984}"/>
              </a:ext>
            </a:extLst>
          </p:cNvPr>
          <p:cNvSpPr txBox="1"/>
          <p:nvPr userDrawn="1"/>
        </p:nvSpPr>
        <p:spPr>
          <a:xfrm rot="16200000">
            <a:off x="11761283" y="930595"/>
            <a:ext cx="69061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</a:rPr>
              <a:t>2023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BA60E-9DD6-E54E-A6C9-CFA5BB21B4C1}"/>
              </a:ext>
            </a:extLst>
          </p:cNvPr>
          <p:cNvCxnSpPr/>
          <p:nvPr userDrawn="1"/>
        </p:nvCxnSpPr>
        <p:spPr>
          <a:xfrm>
            <a:off x="12128268" y="1404850"/>
            <a:ext cx="0" cy="2302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C167B5-CF88-8F40-A4B5-CA8730DFE560}"/>
              </a:ext>
            </a:extLst>
          </p:cNvPr>
          <p:cNvSpPr txBox="1"/>
          <p:nvPr userDrawn="1"/>
        </p:nvSpPr>
        <p:spPr>
          <a:xfrm rot="16200000">
            <a:off x="11574784" y="5590480"/>
            <a:ext cx="1097102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ru-RU" sz="1600" spc="100" baseline="0" dirty="0" err="1">
                <a:solidFill>
                  <a:schemeClr val="bg1"/>
                </a:solidFill>
              </a:rPr>
              <a:t>РАНХиГС</a:t>
            </a:r>
            <a:endParaRPr lang="ru-RU" sz="1600" spc="10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7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64B41069-4AAD-8340-8EFB-180ACA586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7727723-4074-B843-AE36-885B2303F4FE}"/>
              </a:ext>
            </a:extLst>
          </p:cNvPr>
          <p:cNvSpPr/>
          <p:nvPr userDrawn="1"/>
        </p:nvSpPr>
        <p:spPr>
          <a:xfrm>
            <a:off x="-3242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E95950-E595-F342-9D21-3C47BD20DFED}"/>
              </a:ext>
            </a:extLst>
          </p:cNvPr>
          <p:cNvSpPr txBox="1"/>
          <p:nvPr userDrawn="1"/>
        </p:nvSpPr>
        <p:spPr>
          <a:xfrm>
            <a:off x="554399" y="6407918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8ECB9-5CD4-CC42-91B8-0D89C488BB7E}"/>
              </a:ext>
            </a:extLst>
          </p:cNvPr>
          <p:cNvCxnSpPr/>
          <p:nvPr userDrawn="1"/>
        </p:nvCxnSpPr>
        <p:spPr>
          <a:xfrm>
            <a:off x="1258530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D2E3BB0-99F5-1045-9ADB-5FF98D23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3968" y="266378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03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4" userDrawn="1">
          <p15:clr>
            <a:srgbClr val="FBAE40"/>
          </p15:clr>
        </p15:guide>
        <p15:guide id="3" pos="4082" userDrawn="1">
          <p15:clr>
            <a:srgbClr val="FBAE40"/>
          </p15:clr>
        </p15:guide>
        <p15:guide id="4" orient="horz" pos="3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B72F114E-335E-2040-801E-3C7EC39A3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id="{F3B94890-3C49-7044-A8F0-B3DB12C28D12}"/>
              </a:ext>
            </a:extLst>
          </p:cNvPr>
          <p:cNvSpPr/>
          <p:nvPr userDrawn="1"/>
        </p:nvSpPr>
        <p:spPr>
          <a:xfrm>
            <a:off x="-3242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A9BBD-B777-C149-9777-05247593E1E0}"/>
              </a:ext>
            </a:extLst>
          </p:cNvPr>
          <p:cNvSpPr txBox="1"/>
          <p:nvPr userDrawn="1"/>
        </p:nvSpPr>
        <p:spPr>
          <a:xfrm>
            <a:off x="554399" y="6407918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8C569F4-D248-7041-9278-341700D6083F}"/>
              </a:ext>
            </a:extLst>
          </p:cNvPr>
          <p:cNvCxnSpPr/>
          <p:nvPr userDrawn="1"/>
        </p:nvCxnSpPr>
        <p:spPr>
          <a:xfrm>
            <a:off x="1258530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45" y="1119507"/>
            <a:ext cx="9720263" cy="2381521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5" y="3592866"/>
            <a:ext cx="9720263" cy="1651546"/>
          </a:xfrm>
        </p:spPr>
        <p:txBody>
          <a:bodyPr>
            <a:normAutofit/>
          </a:bodyPr>
          <a:lstStyle>
            <a:lvl1pPr marL="0" indent="0" algn="l">
              <a:buNone/>
              <a:defRPr sz="2400" b="1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FABD-BCBD-544A-9118-89D15D7C2332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68" y="266378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A031F8E3-48A7-4044-944A-7FEEE130F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C740624-9786-3F40-BE2D-E443C76C8EC7}"/>
              </a:ext>
            </a:extLst>
          </p:cNvPr>
          <p:cNvSpPr/>
          <p:nvPr userDrawn="1"/>
        </p:nvSpPr>
        <p:spPr>
          <a:xfrm>
            <a:off x="-3242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FE944-F30B-544E-B5A4-8FA81A6D7A96}"/>
              </a:ext>
            </a:extLst>
          </p:cNvPr>
          <p:cNvSpPr txBox="1"/>
          <p:nvPr userDrawn="1"/>
        </p:nvSpPr>
        <p:spPr>
          <a:xfrm>
            <a:off x="554399" y="6407918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5D4700-313E-CB48-82C9-205F0B4F41DB}"/>
              </a:ext>
            </a:extLst>
          </p:cNvPr>
          <p:cNvCxnSpPr/>
          <p:nvPr userDrawn="1"/>
        </p:nvCxnSpPr>
        <p:spPr>
          <a:xfrm>
            <a:off x="1258530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0000" y="919197"/>
            <a:ext cx="8649708" cy="535138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303" y="2751911"/>
            <a:ext cx="6696892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5067-034C-ED4C-9B2B-00BE7ADE8DA8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68" y="266378"/>
            <a:ext cx="937565" cy="364195"/>
          </a:xfrm>
          <a:prstGeom prst="rect">
            <a:avLst/>
          </a:prstGeom>
        </p:spPr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AD485B-A56F-E148-9785-EA3C38C11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114" y="1625000"/>
            <a:ext cx="2916078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89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174A10-18C0-D846-8F03-C9CC6AC7354A}"/>
              </a:ext>
            </a:extLst>
          </p:cNvPr>
          <p:cNvSpPr/>
          <p:nvPr userDrawn="1"/>
        </p:nvSpPr>
        <p:spPr>
          <a:xfrm>
            <a:off x="0" y="0"/>
            <a:ext cx="12960350" cy="68405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0548" y="2269026"/>
            <a:ext cx="6871063" cy="2492503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C6C5C-8715-4349-9C7D-F129E2D2F817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id="{6863F21F-0FD5-0D4F-9EDF-1CEFC7A813EE}"/>
              </a:ext>
            </a:extLst>
          </p:cNvPr>
          <p:cNvSpPr/>
          <p:nvPr userDrawn="1"/>
        </p:nvSpPr>
        <p:spPr>
          <a:xfrm>
            <a:off x="-3242" y="288565"/>
            <a:ext cx="894267" cy="31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3968" y="266378"/>
            <a:ext cx="937565" cy="3641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E003E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584FD3-82FB-1645-920D-FB8B68AFF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28"/>
          <a:stretch/>
        </p:blipFill>
        <p:spPr>
          <a:xfrm>
            <a:off x="10684391" y="-1"/>
            <a:ext cx="1950721" cy="9761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56C3D01-CF25-E947-ABB7-B55A2D418229}"/>
              </a:ext>
            </a:extLst>
          </p:cNvPr>
          <p:cNvSpPr txBox="1"/>
          <p:nvPr userDrawn="1"/>
        </p:nvSpPr>
        <p:spPr>
          <a:xfrm>
            <a:off x="554399" y="6407918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2023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9CAB093-8887-BF49-8EA5-92B2D72B9517}"/>
              </a:ext>
            </a:extLst>
          </p:cNvPr>
          <p:cNvCxnSpPr/>
          <p:nvPr userDrawn="1"/>
        </p:nvCxnSpPr>
        <p:spPr>
          <a:xfrm>
            <a:off x="1258530" y="6571637"/>
            <a:ext cx="23034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0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E42B6E17-3CA0-A44E-A15A-7A8C6D151F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CAE1ECE3-AE58-EF4B-9404-CEF7D3739127}"/>
              </a:ext>
            </a:extLst>
          </p:cNvPr>
          <p:cNvSpPr/>
          <p:nvPr userDrawn="1"/>
        </p:nvSpPr>
        <p:spPr>
          <a:xfrm>
            <a:off x="-3242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C5649B-D563-7A42-ADA0-AC0ECE1EBBD4}"/>
              </a:ext>
            </a:extLst>
          </p:cNvPr>
          <p:cNvSpPr txBox="1"/>
          <p:nvPr userDrawn="1"/>
        </p:nvSpPr>
        <p:spPr>
          <a:xfrm>
            <a:off x="554399" y="6407918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4F3F24-E8BA-7348-890A-4EB2A401046B}"/>
              </a:ext>
            </a:extLst>
          </p:cNvPr>
          <p:cNvCxnSpPr/>
          <p:nvPr userDrawn="1"/>
        </p:nvCxnSpPr>
        <p:spPr>
          <a:xfrm>
            <a:off x="1258530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576679" cy="714358"/>
          </a:xfrm>
        </p:spPr>
        <p:txBody>
          <a:bodyPr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B2D4-E0FF-0948-BCEC-0F713D78CA44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35B661-A620-6B4A-8A9C-FCEE63525CAE}"/>
              </a:ext>
            </a:extLst>
          </p:cNvPr>
          <p:cNvSpPr txBox="1">
            <a:spLocks/>
          </p:cNvSpPr>
          <p:nvPr userDrawn="1"/>
        </p:nvSpPr>
        <p:spPr>
          <a:xfrm>
            <a:off x="-33968" y="266378"/>
            <a:ext cx="93756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4391C-B8C0-B24A-A837-316267417444}" type="slidenum">
              <a:rPr lang="ru-RU" sz="1400" smtClean="0"/>
              <a:pPr/>
              <a:t>‹#›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06522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00F513B3-241A-5644-9CD0-08969C8509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9DB0A6DB-F31A-A343-BF05-360492CB83BF}"/>
              </a:ext>
            </a:extLst>
          </p:cNvPr>
          <p:cNvSpPr/>
          <p:nvPr userDrawn="1"/>
        </p:nvSpPr>
        <p:spPr>
          <a:xfrm>
            <a:off x="-3242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84103-0CD4-E641-A9AE-B808169DCE7C}"/>
              </a:ext>
            </a:extLst>
          </p:cNvPr>
          <p:cNvSpPr txBox="1"/>
          <p:nvPr userDrawn="1"/>
        </p:nvSpPr>
        <p:spPr>
          <a:xfrm>
            <a:off x="554399" y="6407918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19AD7C-9E4C-BC47-9C84-6A2E4F3FD078}"/>
              </a:ext>
            </a:extLst>
          </p:cNvPr>
          <p:cNvCxnSpPr/>
          <p:nvPr userDrawn="1"/>
        </p:nvCxnSpPr>
        <p:spPr>
          <a:xfrm>
            <a:off x="1258530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7726642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4" y="1625000"/>
            <a:ext cx="2916078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3EC4-AEDB-A546-B9B7-585538AAD3C7}" type="datetime1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82FB6434-E9A9-A141-89AC-B38A0E207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D954ACBC-1461-8F49-8A62-25BE7C807B19}"/>
              </a:ext>
            </a:extLst>
          </p:cNvPr>
          <p:cNvSpPr/>
          <p:nvPr userDrawn="1"/>
        </p:nvSpPr>
        <p:spPr>
          <a:xfrm>
            <a:off x="-3242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5D89A-CBD9-1747-8A24-211A119C1CB5}"/>
              </a:ext>
            </a:extLst>
          </p:cNvPr>
          <p:cNvSpPr txBox="1"/>
          <p:nvPr userDrawn="1"/>
        </p:nvSpPr>
        <p:spPr>
          <a:xfrm>
            <a:off x="554399" y="6407918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87A918-407B-4D42-98BB-5B3D0F5839E2}"/>
              </a:ext>
            </a:extLst>
          </p:cNvPr>
          <p:cNvCxnSpPr/>
          <p:nvPr userDrawn="1"/>
        </p:nvCxnSpPr>
        <p:spPr>
          <a:xfrm>
            <a:off x="1258530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000" y="864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6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4" y="1625000"/>
            <a:ext cx="2916078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B6139-3C51-544D-A275-589F7A7E6369}" type="datetime1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383606" y="1674796"/>
            <a:ext cx="3638348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7329FE-F5D1-374D-B109-65B84655D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6488" y="124477"/>
            <a:ext cx="1574789" cy="687181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id="{263CFD3C-F777-DA4D-BC37-116E29B7A220}"/>
              </a:ext>
            </a:extLst>
          </p:cNvPr>
          <p:cNvSpPr/>
          <p:nvPr userDrawn="1"/>
        </p:nvSpPr>
        <p:spPr>
          <a:xfrm>
            <a:off x="-3242" y="288565"/>
            <a:ext cx="894267" cy="319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772282-7CE5-9B49-B848-BF7E6632BBB4}"/>
              </a:ext>
            </a:extLst>
          </p:cNvPr>
          <p:cNvSpPr txBox="1"/>
          <p:nvPr userDrawn="1"/>
        </p:nvSpPr>
        <p:spPr>
          <a:xfrm>
            <a:off x="554399" y="6407918"/>
            <a:ext cx="61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2023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7AA82A-8CAD-7945-8DF4-19C7F478AB03}"/>
              </a:ext>
            </a:extLst>
          </p:cNvPr>
          <p:cNvCxnSpPr/>
          <p:nvPr userDrawn="1"/>
        </p:nvCxnSpPr>
        <p:spPr>
          <a:xfrm>
            <a:off x="1258530" y="6571637"/>
            <a:ext cx="230343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14" y="900000"/>
            <a:ext cx="9627700" cy="740592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0995" y="1674796"/>
            <a:ext cx="2321063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114" y="1625000"/>
            <a:ext cx="2916078" cy="4304162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F2F27-2E9A-5E43-AA18-A5B944132F59}" type="datetime1">
              <a:rPr lang="ru-RU" smtClean="0"/>
              <a:t>20.05.2024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FAB26-A65D-A241-B811-CFF044D18B1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7019109" y="1674796"/>
            <a:ext cx="2321063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79F780C-3DBF-7240-9736-987FCF93B284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9701349" y="1674796"/>
            <a:ext cx="2321063" cy="425436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5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5" y="900000"/>
            <a:ext cx="9576679" cy="7143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5" y="1820978"/>
            <a:ext cx="11205726" cy="43402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5" y="7084885"/>
            <a:ext cx="291607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57F375-12B8-4849-BF4D-9AACA101A6E6}" type="datetime1">
              <a:rPr lang="ru-RU" smtClean="0"/>
              <a:t>20.05.2024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566" y="7084885"/>
            <a:ext cx="437411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463" y="266378"/>
            <a:ext cx="73813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4391C-B8C0-B24A-A837-3162674174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6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73" r:id="rId3"/>
    <p:sldLayoutId id="2147483689" r:id="rId4"/>
    <p:sldLayoutId id="2147483690" r:id="rId5"/>
    <p:sldLayoutId id="2147483674" r:id="rId6"/>
    <p:sldLayoutId id="2147483681" r:id="rId7"/>
    <p:sldLayoutId id="2147483686" r:id="rId8"/>
    <p:sldLayoutId id="2147483687" r:id="rId9"/>
    <p:sldLayoutId id="2147483688" r:id="rId10"/>
    <p:sldLayoutId id="2147483675" r:id="rId11"/>
    <p:sldLayoutId id="2147483678" r:id="rId12"/>
    <p:sldLayoutId id="2147483684" r:id="rId13"/>
    <p:sldLayoutId id="2147483695" r:id="rId14"/>
    <p:sldLayoutId id="2147483696" r:id="rId15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2114" rtl="0" eaLnBrk="1" latinLnBrk="0" hangingPunct="1">
        <a:lnSpc>
          <a:spcPct val="100000"/>
        </a:lnSpc>
        <a:spcBef>
          <a:spcPts val="998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2114" rtl="0" eaLnBrk="1" latinLnBrk="0" hangingPunct="1">
        <a:lnSpc>
          <a:spcPct val="10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rgbClr val="6D6D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4" userDrawn="1">
          <p15:clr>
            <a:srgbClr val="F26B43"/>
          </p15:clr>
        </p15:guide>
        <p15:guide id="2" pos="4082" userDrawn="1">
          <p15:clr>
            <a:srgbClr val="F26B43"/>
          </p15:clr>
        </p15:guide>
        <p15:guide id="3" orient="horz" pos="385" userDrawn="1">
          <p15:clr>
            <a:srgbClr val="F26B43"/>
          </p15:clr>
        </p15:guide>
        <p15:guide id="4" orient="horz" pos="3969" userDrawn="1">
          <p15:clr>
            <a:srgbClr val="F26B43"/>
          </p15:clr>
        </p15:guide>
        <p15:guide id="5" pos="567" userDrawn="1">
          <p15:clr>
            <a:srgbClr val="F26B43"/>
          </p15:clr>
        </p15:guide>
        <p15:guide id="6" pos="76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microsoft.com/office/2014/relationships/chartEx" Target="../charts/chartEx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E694-B4BE-4647-B02E-5553DD8C6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800" y="2744578"/>
            <a:ext cx="10423442" cy="2200943"/>
          </a:xfrm>
        </p:spPr>
        <p:txBody>
          <a:bodyPr/>
          <a:lstStyle/>
          <a:p>
            <a:r>
              <a:rPr lang="ru-RU" dirty="0"/>
              <a:t>Опыт организации олимпиады </a:t>
            </a:r>
            <a:br>
              <a:rPr lang="ru-RU" dirty="0"/>
            </a:br>
            <a:r>
              <a:rPr lang="ru-RU" dirty="0"/>
              <a:t>«Я – профессионал» по направлению «Государственное и муниципальное управление»</a:t>
            </a:r>
            <a:br>
              <a:rPr lang="ru-RU" dirty="0"/>
            </a:br>
            <a:br>
              <a:rPr lang="ru-RU" dirty="0"/>
            </a:br>
            <a:r>
              <a:rPr lang="ru-RU" sz="2400" b="0" dirty="0"/>
              <a:t>и.о. </a:t>
            </a:r>
            <a:r>
              <a:rPr lang="ru-RU" sz="2400" b="0" dirty="0" err="1"/>
              <a:t>замесителя</a:t>
            </a:r>
            <a:r>
              <a:rPr lang="ru-RU" sz="2400" b="0" dirty="0"/>
              <a:t> директора </a:t>
            </a:r>
            <a:br>
              <a:rPr lang="ru-RU" sz="2400" b="0" dirty="0"/>
            </a:br>
            <a:r>
              <a:rPr lang="ru-RU" sz="2400" b="0" dirty="0"/>
              <a:t>ИГСУ РАНХиГС</a:t>
            </a:r>
            <a:br>
              <a:rPr lang="ru-RU" sz="2400" b="0" dirty="0"/>
            </a:br>
            <a:r>
              <a:rPr lang="ru-RU" sz="2400" b="0" dirty="0"/>
              <a:t>Занко Тигран Антонович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29D0BB-8804-7B41-9155-FB8E9E7E9C6A}"/>
              </a:ext>
            </a:extLst>
          </p:cNvPr>
          <p:cNvSpPr txBox="1"/>
          <p:nvPr/>
        </p:nvSpPr>
        <p:spPr>
          <a:xfrm>
            <a:off x="913800" y="6125935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2024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B55A33-704E-0300-5C65-193332B69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025" y="370500"/>
            <a:ext cx="740095" cy="779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D9237A-12EE-60B7-ED91-C2EABD4094BD}"/>
              </a:ext>
            </a:extLst>
          </p:cNvPr>
          <p:cNvSpPr txBox="1"/>
          <p:nvPr/>
        </p:nvSpPr>
        <p:spPr>
          <a:xfrm>
            <a:off x="3922118" y="498671"/>
            <a:ext cx="327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ВСЕРОССИЙСКАЯ ОЛИМПИАДА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СТУДЕНТОВ «Я-ПРОФЕССИОНАЛ»</a:t>
            </a:r>
          </a:p>
        </p:txBody>
      </p:sp>
    </p:spTree>
    <p:extLst>
      <p:ext uri="{BB962C8B-B14F-4D97-AF65-F5344CB8AC3E}">
        <p14:creationId xmlns:p14="http://schemas.microsoft.com/office/powerpoint/2010/main" val="230268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FCCA2-1515-7F30-2DDC-F882369F3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1063E1-B358-A7D3-7E8D-975C0A9EF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Видеокурс по итогам полуфинала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D3DBA-E496-B8C1-B7DC-F922D5A6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DDFA44-8E72-6847-3D22-A998F5485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586" y="120435"/>
            <a:ext cx="740095" cy="77956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EB1ED1-F97A-EBAE-C5F8-7AE7AE36FDA3}"/>
              </a:ext>
            </a:extLst>
          </p:cNvPr>
          <p:cNvSpPr/>
          <p:nvPr/>
        </p:nvSpPr>
        <p:spPr>
          <a:xfrm>
            <a:off x="618836" y="6410036"/>
            <a:ext cx="498764" cy="364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242C8-F832-E0EF-82AA-070311F7A729}"/>
              </a:ext>
            </a:extLst>
          </p:cNvPr>
          <p:cNvSpPr txBox="1"/>
          <p:nvPr/>
        </p:nvSpPr>
        <p:spPr>
          <a:xfrm>
            <a:off x="756781" y="6404883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C7FBF8-0A44-F776-4244-8E5FE419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657350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05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DD6E-CCA5-374B-A5FC-E3FA356A6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474C8-25A5-2E44-AA8C-A28CACCB194F}"/>
              </a:ext>
            </a:extLst>
          </p:cNvPr>
          <p:cNvSpPr txBox="1"/>
          <p:nvPr/>
        </p:nvSpPr>
        <p:spPr>
          <a:xfrm>
            <a:off x="913800" y="6125935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Москва, 2024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1F963E-8285-8FF9-FB1D-CFB1B3FDD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025" y="370500"/>
            <a:ext cx="740095" cy="779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1D837C-65F1-362C-70D2-C9274D389B11}"/>
              </a:ext>
            </a:extLst>
          </p:cNvPr>
          <p:cNvSpPr txBox="1"/>
          <p:nvPr/>
        </p:nvSpPr>
        <p:spPr>
          <a:xfrm>
            <a:off x="3922118" y="498671"/>
            <a:ext cx="327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ВСЕРОССИЙСКАЯ ОЛИМПИАДА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СТУДЕНТОВ «Я-ПРОФЕССИОНАЛ»</a:t>
            </a:r>
          </a:p>
        </p:txBody>
      </p:sp>
    </p:spTree>
    <p:extLst>
      <p:ext uri="{BB962C8B-B14F-4D97-AF65-F5344CB8AC3E}">
        <p14:creationId xmlns:p14="http://schemas.microsoft.com/office/powerpoint/2010/main" val="297889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7B94B46-0900-6A48-8510-66A14B2D5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регистраций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2975F-0490-DC40-A87B-9A933CB4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5552F8-811B-A38D-EA78-95EBB7E09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586" y="120435"/>
            <a:ext cx="740095" cy="77956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11EC18-D440-BA11-6551-3329B5D9F84F}"/>
              </a:ext>
            </a:extLst>
          </p:cNvPr>
          <p:cNvSpPr/>
          <p:nvPr/>
        </p:nvSpPr>
        <p:spPr>
          <a:xfrm>
            <a:off x="618836" y="6410036"/>
            <a:ext cx="498764" cy="364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A98C0-FD6C-35FB-69FA-18411AF53B9A}"/>
              </a:ext>
            </a:extLst>
          </p:cNvPr>
          <p:cNvSpPr txBox="1"/>
          <p:nvPr/>
        </p:nvSpPr>
        <p:spPr>
          <a:xfrm>
            <a:off x="756781" y="6404883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7B84F189-A6A5-4207-9E36-DB84A3785937}"/>
              </a:ext>
            </a:extLst>
          </p:cNvPr>
          <p:cNvGraphicFramePr>
            <a:graphicFrameLocks/>
          </p:cNvGraphicFramePr>
          <p:nvPr/>
        </p:nvGraphicFramePr>
        <p:xfrm>
          <a:off x="2483671" y="1603116"/>
          <a:ext cx="7472218" cy="419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9133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78488-4F04-60C1-5E5E-B74968F48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4944939-7F80-0DA4-8381-04D69F82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Воронка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A8970-FD7C-939B-35FE-C1503EF6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AFC30F-8451-2B95-C401-FBB1221FA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586" y="120435"/>
            <a:ext cx="740095" cy="77956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388B96-8C39-6CFC-987E-1C30D052F9D0}"/>
              </a:ext>
            </a:extLst>
          </p:cNvPr>
          <p:cNvSpPr/>
          <p:nvPr/>
        </p:nvSpPr>
        <p:spPr>
          <a:xfrm>
            <a:off x="618836" y="6410036"/>
            <a:ext cx="498764" cy="364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DD27D-A79F-12E9-5C7E-54D9AB10311D}"/>
              </a:ext>
            </a:extLst>
          </p:cNvPr>
          <p:cNvSpPr txBox="1"/>
          <p:nvPr/>
        </p:nvSpPr>
        <p:spPr>
          <a:xfrm>
            <a:off x="756781" y="6404883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0B486-7F3D-433E-0885-CEBCE6793F3D}"/>
              </a:ext>
            </a:extLst>
          </p:cNvPr>
          <p:cNvSpPr txBox="1"/>
          <p:nvPr/>
        </p:nvSpPr>
        <p:spPr>
          <a:xfrm>
            <a:off x="7307345" y="2129245"/>
            <a:ext cx="222693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16 120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A82018-302D-4C1E-51C2-A24D0DE8558C}"/>
              </a:ext>
            </a:extLst>
          </p:cNvPr>
          <p:cNvSpPr txBox="1"/>
          <p:nvPr/>
        </p:nvSpPr>
        <p:spPr>
          <a:xfrm>
            <a:off x="2457230" y="2129245"/>
            <a:ext cx="2514575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Регистрации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7" name="Диаграмма 6">
                <a:extLst>
                  <a:ext uri="{FF2B5EF4-FFF2-40B4-BE49-F238E27FC236}">
                    <a16:creationId xmlns:a16="http://schemas.microsoft.com/office/drawing/2014/main" id="{B4CA7864-8A13-49D9-A6D8-589406D30D89}"/>
                  </a:ext>
                </a:extLst>
              </p:cNvPr>
              <p:cNvGraphicFramePr/>
              <p:nvPr/>
            </p:nvGraphicFramePr>
            <p:xfrm>
              <a:off x="2153535" y="1567050"/>
              <a:ext cx="8323144" cy="400302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Диаграмма 6">
                <a:extLst>
                  <a:ext uri="{FF2B5EF4-FFF2-40B4-BE49-F238E27FC236}">
                    <a16:creationId xmlns:a16="http://schemas.microsoft.com/office/drawing/2014/main" id="{B4CA7864-8A13-49D9-A6D8-589406D30D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3535" y="1567050"/>
                <a:ext cx="8323144" cy="4003029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ECA2C5C-E7BF-BFF7-19BB-5A4AA843B9F6}"/>
              </a:ext>
            </a:extLst>
          </p:cNvPr>
          <p:cNvSpPr txBox="1"/>
          <p:nvPr/>
        </p:nvSpPr>
        <p:spPr>
          <a:xfrm>
            <a:off x="2609630" y="1838301"/>
            <a:ext cx="2514575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460D8C-4376-1592-F2BD-92B952D8B2B4}"/>
              </a:ext>
            </a:extLst>
          </p:cNvPr>
          <p:cNvSpPr txBox="1"/>
          <p:nvPr/>
        </p:nvSpPr>
        <p:spPr>
          <a:xfrm>
            <a:off x="7459745" y="1884484"/>
            <a:ext cx="222693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16 120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81A79E-38F8-79B0-B198-FCBFC9D0855C}"/>
              </a:ext>
            </a:extLst>
          </p:cNvPr>
          <p:cNvSpPr txBox="1"/>
          <p:nvPr/>
        </p:nvSpPr>
        <p:spPr>
          <a:xfrm>
            <a:off x="2662715" y="2822928"/>
            <a:ext cx="2514575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8CDEB0-A4BF-7B64-405E-17C489FDDCA1}"/>
              </a:ext>
            </a:extLst>
          </p:cNvPr>
          <p:cNvSpPr txBox="1"/>
          <p:nvPr/>
        </p:nvSpPr>
        <p:spPr>
          <a:xfrm>
            <a:off x="7459745" y="2833156"/>
            <a:ext cx="222693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2 830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885467-71CA-44F0-7C40-260A89E24E23}"/>
              </a:ext>
            </a:extLst>
          </p:cNvPr>
          <p:cNvSpPr txBox="1"/>
          <p:nvPr/>
        </p:nvSpPr>
        <p:spPr>
          <a:xfrm>
            <a:off x="2519006" y="3819213"/>
            <a:ext cx="3291344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Полуфиналисты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ACADF5-B669-6EA8-97C3-EC0EE33D3D25}"/>
              </a:ext>
            </a:extLst>
          </p:cNvPr>
          <p:cNvSpPr txBox="1"/>
          <p:nvPr/>
        </p:nvSpPr>
        <p:spPr>
          <a:xfrm>
            <a:off x="7273050" y="3819213"/>
            <a:ext cx="2600325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504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6A8F79-899C-046D-8D3C-18CB0BA09AA2}"/>
              </a:ext>
            </a:extLst>
          </p:cNvPr>
          <p:cNvSpPr txBox="1"/>
          <p:nvPr/>
        </p:nvSpPr>
        <p:spPr>
          <a:xfrm>
            <a:off x="2068845" y="4741977"/>
            <a:ext cx="3291344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Финалисты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A641EF-B72D-F428-13A2-6E758B817C18}"/>
              </a:ext>
            </a:extLst>
          </p:cNvPr>
          <p:cNvSpPr txBox="1"/>
          <p:nvPr/>
        </p:nvSpPr>
        <p:spPr>
          <a:xfrm>
            <a:off x="7263813" y="4741977"/>
            <a:ext cx="2600325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</a:p>
        </p:txBody>
      </p:sp>
    </p:spTree>
    <p:extLst>
      <p:ext uri="{BB962C8B-B14F-4D97-AF65-F5344CB8AC3E}">
        <p14:creationId xmlns:p14="http://schemas.microsoft.com/office/powerpoint/2010/main" val="398085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7711C-6762-C993-BC22-23A1526A5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FF3B7C7-E798-58FE-5CAC-59711286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Регистрации. Соотношение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C86D2-A335-0EBE-59CF-200ABC86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46D549-0C6D-35D3-FBB9-1ACDDE00F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586" y="120435"/>
            <a:ext cx="740095" cy="77956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B1E655-E505-4DA1-2A59-3557779912A8}"/>
              </a:ext>
            </a:extLst>
          </p:cNvPr>
          <p:cNvSpPr/>
          <p:nvPr/>
        </p:nvSpPr>
        <p:spPr>
          <a:xfrm>
            <a:off x="618836" y="6410036"/>
            <a:ext cx="498764" cy="364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CA345-9357-59F9-9FD7-F3B35ACC9D0B}"/>
              </a:ext>
            </a:extLst>
          </p:cNvPr>
          <p:cNvSpPr txBox="1"/>
          <p:nvPr/>
        </p:nvSpPr>
        <p:spPr>
          <a:xfrm>
            <a:off x="756781" y="6404883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8B8914-60E1-CD55-0A26-2B792FE6F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81" y="1614358"/>
            <a:ext cx="6133108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7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6829F-B9C7-0E64-1733-43136AF82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ED686A-D2E2-EF94-AAC7-EADC47425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Регистрации. Распределение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7AA76-850C-EC0D-ECCC-8AF83623B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F27727-5F82-DDCD-4042-0F83D6D30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586" y="120435"/>
            <a:ext cx="740095" cy="77956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4D8523-86EC-4802-A787-634BEC8E1C8A}"/>
              </a:ext>
            </a:extLst>
          </p:cNvPr>
          <p:cNvSpPr/>
          <p:nvPr/>
        </p:nvSpPr>
        <p:spPr>
          <a:xfrm>
            <a:off x="618836" y="6410036"/>
            <a:ext cx="498764" cy="364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E987A-C32B-C4BE-8382-B4F739D919C8}"/>
              </a:ext>
            </a:extLst>
          </p:cNvPr>
          <p:cNvSpPr txBox="1"/>
          <p:nvPr/>
        </p:nvSpPr>
        <p:spPr>
          <a:xfrm>
            <a:off x="756781" y="6404883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581F3F-180D-F7CE-91BD-B636C159B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81" y="1614358"/>
            <a:ext cx="6419644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0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3E480-8122-F190-EFD4-70958828A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FA88516-0B0E-409B-287B-7692521A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Регистрации. Распределение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5AB02-7526-DD58-E3ED-EB0541AF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F8AF1A-448B-0AF2-18C6-350F21EE7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586" y="120435"/>
            <a:ext cx="740095" cy="77956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B34BD1-ECA0-BF6E-B33D-BA1A135F17BC}"/>
              </a:ext>
            </a:extLst>
          </p:cNvPr>
          <p:cNvSpPr/>
          <p:nvPr/>
        </p:nvSpPr>
        <p:spPr>
          <a:xfrm>
            <a:off x="618836" y="6410036"/>
            <a:ext cx="498764" cy="364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637706-DCDD-C345-9747-09220F480047}"/>
              </a:ext>
            </a:extLst>
          </p:cNvPr>
          <p:cNvSpPr txBox="1"/>
          <p:nvPr/>
        </p:nvSpPr>
        <p:spPr>
          <a:xfrm>
            <a:off x="756781" y="6404883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5DE66B-56BB-0209-C604-5DA934874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36" y="1533354"/>
            <a:ext cx="6492803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74AA-5B70-93BE-FF7E-DAF61A012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C61CB3-168A-6E61-E552-CBDD91846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Полуфиналисты. Распределение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A9FAB-3865-88C5-68A8-7F02C200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300244-2F59-889E-8841-D0B58BEC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586" y="120435"/>
            <a:ext cx="740095" cy="77956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952292-8D14-0389-B221-4121DDE714CD}"/>
              </a:ext>
            </a:extLst>
          </p:cNvPr>
          <p:cNvSpPr/>
          <p:nvPr/>
        </p:nvSpPr>
        <p:spPr>
          <a:xfrm>
            <a:off x="618836" y="6410036"/>
            <a:ext cx="498764" cy="364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4F173-DAA5-8DBF-1E93-ECAD9F079B48}"/>
              </a:ext>
            </a:extLst>
          </p:cNvPr>
          <p:cNvSpPr txBox="1"/>
          <p:nvPr/>
        </p:nvSpPr>
        <p:spPr>
          <a:xfrm>
            <a:off x="756781" y="6404883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EC7B3C-C710-6D18-A652-B509454A5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218" y="1518492"/>
            <a:ext cx="6486706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4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554DC-ADB6-EC69-4439-239B9F2BE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AD8FCED-2085-9D5D-03DC-D2AEB128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оценивания полуфинала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ED328-CB43-4CAF-35C9-55F03E05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7BA480-B563-8E51-F9C3-F0CECEB8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586" y="120435"/>
            <a:ext cx="740095" cy="77956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3FBA72-5C81-3E77-7ECE-768E1B088C79}"/>
              </a:ext>
            </a:extLst>
          </p:cNvPr>
          <p:cNvSpPr/>
          <p:nvPr/>
        </p:nvSpPr>
        <p:spPr>
          <a:xfrm>
            <a:off x="618836" y="6410036"/>
            <a:ext cx="498764" cy="364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0FA9D-7CCA-C3B3-370B-C76D3CD8DD2F}"/>
              </a:ext>
            </a:extLst>
          </p:cNvPr>
          <p:cNvSpPr txBox="1"/>
          <p:nvPr/>
        </p:nvSpPr>
        <p:spPr>
          <a:xfrm>
            <a:off x="756781" y="6404883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DE4852F-CD09-620B-1384-9B369948CF9C}"/>
              </a:ext>
            </a:extLst>
          </p:cNvPr>
          <p:cNvSpPr txBox="1">
            <a:spLocks/>
          </p:cNvSpPr>
          <p:nvPr/>
        </p:nvSpPr>
        <p:spPr>
          <a:xfrm>
            <a:off x="226556" y="1054568"/>
            <a:ext cx="6253619" cy="19700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1600" b="0" dirty="0"/>
          </a:p>
          <a:p>
            <a:endParaRPr lang="ru-RU" sz="1600" b="0" dirty="0"/>
          </a:p>
          <a:p>
            <a:endParaRPr lang="ru-RU" sz="1600" b="0" dirty="0"/>
          </a:p>
          <a:p>
            <a:endParaRPr lang="ru-RU" sz="1600" b="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931EB93-0D01-18E7-55FE-E85C352D7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15014"/>
              </p:ext>
            </p:extLst>
          </p:nvPr>
        </p:nvGraphicFramePr>
        <p:xfrm>
          <a:off x="756781" y="1614358"/>
          <a:ext cx="7437582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424">
                  <a:extLst>
                    <a:ext uri="{9D8B030D-6E8A-4147-A177-3AD203B41FA5}">
                      <a16:colId xmlns:a16="http://schemas.microsoft.com/office/drawing/2014/main" val="2811653679"/>
                    </a:ext>
                  </a:extLst>
                </a:gridCol>
                <a:gridCol w="4575964">
                  <a:extLst>
                    <a:ext uri="{9D8B030D-6E8A-4147-A177-3AD203B41FA5}">
                      <a16:colId xmlns:a16="http://schemas.microsoft.com/office/drawing/2014/main" val="1050639247"/>
                    </a:ext>
                  </a:extLst>
                </a:gridCol>
                <a:gridCol w="2479194">
                  <a:extLst>
                    <a:ext uri="{9D8B030D-6E8A-4147-A177-3AD203B41FA5}">
                      <a16:colId xmlns:a16="http://schemas.microsoft.com/office/drawing/2014/main" val="2487751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Критерий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Баллы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51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Качество содержания видеоурока 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/>
                        <a:t>До 20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43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Качество выступления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20 баллов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112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Соблюдение технических требований подготовки материалов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20 баллов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21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Качество подготовки презентационных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 15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912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Наличие и удобство конспекта видеоурока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 5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024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Наглядность схематического изображения содержания видеоурока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 5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45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Корректность подобранных источников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 5 баллов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04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Наличие и качество тестовых заданий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 10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15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48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554DC-ADB6-EC69-4439-239B9F2BE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AD8FCED-2085-9D5D-03DC-D2AEB128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оценивания Финала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ED328-CB43-4CAF-35C9-55F03E05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91C-B8C0-B24A-A837-316267417444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7BA480-B563-8E51-F9C3-F0CECEB8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586" y="120435"/>
            <a:ext cx="740095" cy="77956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3FBA72-5C81-3E77-7ECE-768E1B088C79}"/>
              </a:ext>
            </a:extLst>
          </p:cNvPr>
          <p:cNvSpPr/>
          <p:nvPr/>
        </p:nvSpPr>
        <p:spPr>
          <a:xfrm>
            <a:off x="618836" y="6410036"/>
            <a:ext cx="498764" cy="364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0FA9D-7CCA-C3B3-370B-C76D3CD8DD2F}"/>
              </a:ext>
            </a:extLst>
          </p:cNvPr>
          <p:cNvSpPr txBox="1"/>
          <p:nvPr/>
        </p:nvSpPr>
        <p:spPr>
          <a:xfrm>
            <a:off x="756781" y="6404883"/>
            <a:ext cx="2146926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u-RU" sz="1400" dirty="0">
                <a:solidFill>
                  <a:srgbClr val="AFAB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6E52B2-65D3-54A5-EEE0-9917A2AE1D7A}"/>
              </a:ext>
            </a:extLst>
          </p:cNvPr>
          <p:cNvSpPr txBox="1"/>
          <p:nvPr/>
        </p:nvSpPr>
        <p:spPr>
          <a:xfrm>
            <a:off x="868218" y="1514453"/>
            <a:ext cx="6497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качестве критериев оценивания выступают: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2F2272C-ED3A-7B15-3CB7-F866F0F9552D}"/>
              </a:ext>
            </a:extLst>
          </p:cNvPr>
          <p:cNvGraphicFramePr>
            <a:graphicFrameLocks noGrp="1"/>
          </p:cNvGraphicFramePr>
          <p:nvPr/>
        </p:nvGraphicFramePr>
        <p:xfrm>
          <a:off x="868218" y="2092030"/>
          <a:ext cx="8640234" cy="4043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117">
                  <a:extLst>
                    <a:ext uri="{9D8B030D-6E8A-4147-A177-3AD203B41FA5}">
                      <a16:colId xmlns:a16="http://schemas.microsoft.com/office/drawing/2014/main" val="3946329619"/>
                    </a:ext>
                  </a:extLst>
                </a:gridCol>
                <a:gridCol w="4320117">
                  <a:extLst>
                    <a:ext uri="{9D8B030D-6E8A-4147-A177-3AD203B41FA5}">
                      <a16:colId xmlns:a16="http://schemas.microsoft.com/office/drawing/2014/main" val="640269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Критерий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Максимальное количество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049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Стратегическое мышление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4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Умение работать в команде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55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Умение выступать публично, осуществлять коммуникацию и аргументировать позицию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37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Знание нормативных правовых основ публичного 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68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Навык подготовки официально-деловых документов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267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Социальная ответственность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15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97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Креативность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660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200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RANEPA">
      <a:dk1>
        <a:srgbClr val="000000"/>
      </a:dk1>
      <a:lt1>
        <a:srgbClr val="FFFFFF"/>
      </a:lt1>
      <a:dk2>
        <a:srgbClr val="404040"/>
      </a:dk2>
      <a:lt2>
        <a:srgbClr val="E7E6E6"/>
      </a:lt2>
      <a:accent1>
        <a:srgbClr val="A30236"/>
      </a:accent1>
      <a:accent2>
        <a:srgbClr val="ED7D31"/>
      </a:accent2>
      <a:accent3>
        <a:srgbClr val="879DC1"/>
      </a:accent3>
      <a:accent4>
        <a:srgbClr val="FF5C36"/>
      </a:accent4>
      <a:accent5>
        <a:srgbClr val="3F5CBD"/>
      </a:accent5>
      <a:accent6>
        <a:srgbClr val="12A3AD"/>
      </a:accent6>
      <a:hlink>
        <a:srgbClr val="6D6D6D"/>
      </a:hlink>
      <a:folHlink>
        <a:srgbClr val="AFABA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3736</TotalTime>
  <Words>256</Words>
  <Application>Microsoft Office PowerPoint</Application>
  <PresentationFormat>Произвольный</PresentationFormat>
  <Paragraphs>105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Опыт организации олимпиады  «Я – профессионал» по направлению «Государственное и муниципальное управление»  и.о. замесителя директора  ИГСУ РАНХиГС Занко Тигран Антонович</vt:lpstr>
      <vt:lpstr>Динамика регистраций</vt:lpstr>
      <vt:lpstr>Воронка</vt:lpstr>
      <vt:lpstr>Регистрации. Соотношение</vt:lpstr>
      <vt:lpstr>Регистрации. Распределение</vt:lpstr>
      <vt:lpstr>Регистрации. Распределение</vt:lpstr>
      <vt:lpstr>Полуфиналисты. Распределение</vt:lpstr>
      <vt:lpstr>Критерии оценивания полуфинала</vt:lpstr>
      <vt:lpstr>Критерии оценивания Финала</vt:lpstr>
      <vt:lpstr>Видеокурс по итогам полуфинала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Занко Тигран Антонович</cp:lastModifiedBy>
  <cp:revision>247</cp:revision>
  <dcterms:created xsi:type="dcterms:W3CDTF">2022-10-16T16:54:41Z</dcterms:created>
  <dcterms:modified xsi:type="dcterms:W3CDTF">2024-05-20T05:59:35Z</dcterms:modified>
</cp:coreProperties>
</file>