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4" r:id="rId2"/>
    <p:sldId id="524" r:id="rId3"/>
    <p:sldId id="511" r:id="rId4"/>
    <p:sldId id="520" r:id="rId5"/>
    <p:sldId id="522" r:id="rId6"/>
    <p:sldId id="521" r:id="rId7"/>
    <p:sldId id="52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7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FD4E8-8659-412F-90C8-94D069113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ACEADF-F6D0-4D97-A5C1-91348AB21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8A9B89-6DB5-4DE9-BE00-EFE68F3F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23BF-CFEC-4796-9C5E-93D3D34B6F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8C54C0-75FA-4DBC-933D-24FF17CE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D6B63-EF66-43F5-8D28-442A0F1E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8D46-F0CC-43A6-8F5C-8A33C0EA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8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7DBB7-48C4-4766-A1C7-2074EB615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698C72-31F2-4201-963E-C585CD9AB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A37B-70C2-4A3E-9BF4-0E6AAD9E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23BF-CFEC-4796-9C5E-93D3D34B6F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A6F48-37E5-469C-8B42-162CA057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B3266-590D-46F9-AA8D-D6E26F30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8D46-F0CC-43A6-8F5C-8A33C0EA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7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3767C6-CB37-408A-863F-0B1BDF39E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EEB45D-A7F3-4FEA-97D1-07E1182A2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747A3-E4C3-4ED1-B269-7B63C8C9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23BF-CFEC-4796-9C5E-93D3D34B6F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6FDF16-095F-4627-88DC-6F6D9744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02239-9092-49C4-8106-F0807D52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8D46-F0CC-43A6-8F5C-8A33C0EA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7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84AFA-09E3-4094-97F3-2CC11803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A32F23-C18C-4DCD-8088-C5D115D6F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E6540-72C4-43E5-ADDB-3241789C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23BF-CFEC-4796-9C5E-93D3D34B6F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74E274-C46F-4F5B-9E4F-768F8D31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4084E-4369-4244-AB6F-B8CE39E3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8D46-F0CC-43A6-8F5C-8A33C0EA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4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2D955-5522-42C1-A90E-CC6A4A72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8A215-C40E-4F5D-B078-E961EDD9D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68D353-632F-4915-89EC-5368476C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23BF-CFEC-4796-9C5E-93D3D34B6F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9F9112-2627-4074-A491-1CFA8675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8E702D-C1D9-4031-8ECB-C5A29C07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8D46-F0CC-43A6-8F5C-8A33C0EA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5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68781-731A-47EB-A868-E73327FA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0A7D1-FCB0-4A07-8274-6AE8D1343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5DA18E-EACB-4F1D-BE29-12527CCE7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52B9C5-1EA2-4289-B263-84FE9308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23BF-CFEC-4796-9C5E-93D3D34B6F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23816F-C4EB-4954-B2D6-BF3CB073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ED82A6-9269-461B-89E5-1EF6FE1C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8D46-F0CC-43A6-8F5C-8A33C0EA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8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3E6B9-430E-485E-8B1D-03672543B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77677-EE66-4240-9CCE-5650E513C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083DED-4F44-45EE-9B5C-F506246A8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B8996B-AF3C-4770-BEDB-43053A668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7016CF-76E7-4A81-A4A3-4B68A4E5B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A2C561-3A97-45C0-AFD3-02C8D5164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23BF-CFEC-4796-9C5E-93D3D34B6F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A7EDAF-CCAE-4567-B789-6583E42C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EEA692-2031-4285-8350-BFD346B9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8D46-F0CC-43A6-8F5C-8A33C0EA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9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C8806-73E4-49F9-8A08-CB66F5F5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FC36A5-5E6A-488F-9FF8-F8C7789D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23BF-CFEC-4796-9C5E-93D3D34B6F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02416B-F44C-4CD6-8692-9B937D3E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1E11-D984-4E5D-8291-47A69193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8D46-F0CC-43A6-8F5C-8A33C0EA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C9BDAB-B296-45D9-83D6-811A54DE3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23BF-CFEC-4796-9C5E-93D3D34B6F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86CFF8-4D33-4330-AECA-FE850FE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FCFF97-28B7-4B9B-911B-99FD644A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8D46-F0CC-43A6-8F5C-8A33C0EA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1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94A88-AA86-47B8-9C55-E2010EC4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D01D3-7E30-45A9-9A73-8055025C3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C7264A-3A32-4DC3-8B5D-9CEB99FC8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C28A2A-394C-4B16-8AB3-1581D522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23BF-CFEC-4796-9C5E-93D3D34B6F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CF1AAE-C71A-42F2-BF1C-9E62E521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41086D-CE19-4D1D-B773-6BFDD31A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8D46-F0CC-43A6-8F5C-8A33C0EA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2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15012-1A41-4190-8714-5B021E23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FC848E-9EDC-4761-BB9F-037DA122A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88B7C-5753-490C-B445-02AAC0209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F4DC5A-AF28-460D-B425-EB937215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23BF-CFEC-4796-9C5E-93D3D34B6F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93DA2-605A-4C29-8F4F-FD5998C1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8B95B1-6930-4074-A1C6-4805F6CC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8D46-F0CC-43A6-8F5C-8A33C0EA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3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43714-5DAC-4C53-8061-33D5107B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0C771F-9DA8-4828-9C26-D2923C4A6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364260-6161-45BD-9F41-CA0C48A4C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23BF-CFEC-4796-9C5E-93D3D34B6F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72957F-AAE3-4180-82EF-062E31308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23734B-BB49-4F31-BAA0-4FB1F9DEF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68D46-F0CC-43A6-8F5C-8A33C0EAF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75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577A329-5364-4D76-B588-18006CBD5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ABEA65-5E48-46D1-91B4-420B0D2FB5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D6A290-9409-498F-86C7-EF8DC4BA13B4}"/>
              </a:ext>
            </a:extLst>
          </p:cNvPr>
          <p:cNvSpPr txBox="1"/>
          <p:nvPr/>
        </p:nvSpPr>
        <p:spPr>
          <a:xfrm>
            <a:off x="2506133" y="1438110"/>
            <a:ext cx="8484644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endParaRPr lang="ru-RU" sz="4000" b="1" dirty="0">
              <a:solidFill>
                <a:schemeClr val="bg1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  <a:p>
            <a:pPr lvl="0" algn="r">
              <a:defRPr/>
            </a:pPr>
            <a:r>
              <a:rPr lang="ru-RU" sz="4000" b="1" dirty="0">
                <a:solidFill>
                  <a:schemeClr val="bg1"/>
                </a:solidFill>
                <a:cs typeface="Gotham Pro Black" panose="02000903040000020004" pitchFamily="50" charset="0"/>
              </a:rPr>
              <a:t>ЭВОЛЮЦИЯ ЛИДЕРСТВА: MBA ДЛЯ ВЫПУСКНИКОВ ПРЕЗИДЕНТСКОЙ ПРОГРАММЫ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40A5CB4-387A-489C-AB6B-9AE037AECC6A}"/>
              </a:ext>
            </a:extLst>
          </p:cNvPr>
          <p:cNvGrpSpPr/>
          <p:nvPr/>
        </p:nvGrpSpPr>
        <p:grpSpPr>
          <a:xfrm>
            <a:off x="7103983" y="5457882"/>
            <a:ext cx="3716051" cy="904863"/>
            <a:chOff x="5628725" y="2265949"/>
            <a:chExt cx="3459892" cy="904863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E45E248-7A45-4671-ACE4-3EA4292E01FC}"/>
                </a:ext>
              </a:extLst>
            </p:cNvPr>
            <p:cNvCxnSpPr/>
            <p:nvPr/>
          </p:nvCxnSpPr>
          <p:spPr>
            <a:xfrm>
              <a:off x="5702300" y="3129111"/>
              <a:ext cx="2857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FB0C04F3-59E0-4AFF-9570-F66FF2A584BE}"/>
                </a:ext>
              </a:extLst>
            </p:cNvPr>
            <p:cNvCxnSpPr/>
            <p:nvPr/>
          </p:nvCxnSpPr>
          <p:spPr>
            <a:xfrm>
              <a:off x="5702300" y="2443311"/>
              <a:ext cx="2857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B31F4A-7A9B-42D5-B1CE-C25A2D0DDE77}"/>
                </a:ext>
              </a:extLst>
            </p:cNvPr>
            <p:cNvSpPr txBox="1"/>
            <p:nvPr/>
          </p:nvSpPr>
          <p:spPr>
            <a:xfrm>
              <a:off x="5628725" y="2265949"/>
              <a:ext cx="3459892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Pro" panose="02000503040000020004" pitchFamily="50" charset="0"/>
                <a:cs typeface="Gotham Pro" panose="02000503040000020004" pitchFamily="50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Gotham Pro" panose="02000503040000020004" pitchFamily="50" charset="0"/>
                </a:rPr>
                <a:t>Виталий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Gotham Pro" panose="02000503040000020004" pitchFamily="50" charset="0"/>
                </a:rPr>
                <a:t> </a:t>
              </a:r>
            </a:p>
            <a:p>
              <a:pPr marL="0" marR="0" lvl="0" indent="0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Gotham Pro" panose="02000503040000020004" pitchFamily="50" charset="0"/>
                </a:rPr>
                <a:t>Стельмашонок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CC32C1F-66C2-4797-9DD8-CA06D4951ABF}"/>
              </a:ext>
            </a:extLst>
          </p:cNvPr>
          <p:cNvSpPr txBox="1"/>
          <p:nvPr/>
        </p:nvSpPr>
        <p:spPr>
          <a:xfrm>
            <a:off x="4012254" y="4861457"/>
            <a:ext cx="7150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ОТ </a:t>
            </a:r>
            <a:r>
              <a:rPr lang="ru-RU" sz="2100" b="1" dirty="0">
                <a:solidFill>
                  <a:schemeClr val="bg1"/>
                </a:solidFill>
                <a:latin typeface="+mj-lt"/>
              </a:rPr>
              <a:t>СОЗДАНИЯ</a:t>
            </a:r>
            <a:r>
              <a:rPr lang="ru-RU" sz="2100" b="1" dirty="0">
                <a:solidFill>
                  <a:schemeClr val="bg1"/>
                </a:solidFill>
              </a:rPr>
              <a:t> УСЛОВИЙ К РЕАЛИЗАЦИИ ВОЗМОЖНОСТЕЙ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729644-EE5E-4996-8776-756D85518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9" y="360610"/>
            <a:ext cx="2356950" cy="5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2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ABEA65-5E48-46D1-91B4-420B0D2FB5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77A329-5364-4D76-B588-18006CBD5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729644-EE5E-4996-8776-756D85518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9" y="360610"/>
            <a:ext cx="2356950" cy="514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6288D0-184C-408B-8013-7DE57BC71A7A}"/>
              </a:ext>
            </a:extLst>
          </p:cNvPr>
          <p:cNvSpPr txBox="1"/>
          <p:nvPr/>
        </p:nvSpPr>
        <p:spPr>
          <a:xfrm>
            <a:off x="1845733" y="2804597"/>
            <a:ext cx="85005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i="1" dirty="0">
                <a:solidFill>
                  <a:schemeClr val="bg1"/>
                </a:solidFill>
              </a:rPr>
              <a:t>«Моей целью был карьерный рост. По итогу сейчас работаю в </a:t>
            </a:r>
            <a:r>
              <a:rPr lang="ru-RU" sz="2100" b="1" i="1" dirty="0" err="1">
                <a:solidFill>
                  <a:schemeClr val="bg1"/>
                </a:solidFill>
              </a:rPr>
              <a:t>СИБУРе</a:t>
            </a:r>
            <a:r>
              <a:rPr lang="ru-RU" sz="2100" b="1" i="1" dirty="0">
                <a:solidFill>
                  <a:schemeClr val="bg1"/>
                </a:solidFill>
              </a:rPr>
              <a:t>. Цели по доходу выполнены с лихвой. Годовой доход вырос значительно.»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5382F-74AB-4DC0-9DA2-331CF98F2F98}"/>
              </a:ext>
            </a:extLst>
          </p:cNvPr>
          <p:cNvSpPr txBox="1"/>
          <p:nvPr/>
        </p:nvSpPr>
        <p:spPr>
          <a:xfrm>
            <a:off x="570183" y="1417952"/>
            <a:ext cx="92534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i="1" dirty="0">
                <a:solidFill>
                  <a:schemeClr val="bg1"/>
                </a:solidFill>
              </a:rPr>
              <a:t>«Президентская программа, являлась прелюдией чего-то большего. В связи с этим наверное я и решил потратить ещё один год и более углублено окунуться в бизнес-образование.»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5B0CC-74A1-4044-802B-40A5E1DFFA4A}"/>
              </a:ext>
            </a:extLst>
          </p:cNvPr>
          <p:cNvSpPr txBox="1"/>
          <p:nvPr/>
        </p:nvSpPr>
        <p:spPr>
          <a:xfrm>
            <a:off x="3381327" y="4168830"/>
            <a:ext cx="8500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i="1" dirty="0">
                <a:solidFill>
                  <a:schemeClr val="bg1"/>
                </a:solidFill>
              </a:rPr>
              <a:t>«Захотел получить степень, как некий знак отличия (строка в резюме и перечне заслуг), с целью дальнейшего продвижения в рамках карьерного пути и пути консалтинга, упаковать и дополнить знания, сформированные на Президентской программе.»</a:t>
            </a:r>
          </a:p>
        </p:txBody>
      </p:sp>
    </p:spTree>
    <p:extLst>
      <p:ext uri="{BB962C8B-B14F-4D97-AF65-F5344CB8AC3E}">
        <p14:creationId xmlns:p14="http://schemas.microsoft.com/office/powerpoint/2010/main" val="198810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ABEA65-5E48-46D1-91B4-420B0D2FB5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77A329-5364-4D76-B588-18006CBD5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729644-EE5E-4996-8776-756D85518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9" y="360610"/>
            <a:ext cx="2356950" cy="514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55A799-0421-42F9-88C8-6DDF130C3630}"/>
              </a:ext>
            </a:extLst>
          </p:cNvPr>
          <p:cNvSpPr txBox="1"/>
          <p:nvPr/>
        </p:nvSpPr>
        <p:spPr>
          <a:xfrm>
            <a:off x="2811339" y="668386"/>
            <a:ext cx="848464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>
              <a:defRPr/>
            </a:pPr>
            <a:r>
              <a:rPr lang="ru-RU" sz="4000" dirty="0">
                <a:solidFill>
                  <a:schemeClr val="bg1"/>
                </a:solidFill>
                <a:cs typeface="Gotham Pro Black" panose="02000903040000020004" pitchFamily="50" charset="0"/>
              </a:rPr>
              <a:t>ВЫПУСКНИК </a:t>
            </a:r>
          </a:p>
          <a:p>
            <a:pPr lvl="0" algn="r">
              <a:defRPr/>
            </a:pPr>
            <a:r>
              <a:rPr lang="ru-RU" sz="4000" dirty="0">
                <a:solidFill>
                  <a:schemeClr val="bg1"/>
                </a:solidFill>
                <a:cs typeface="Gotham Pro Black" panose="02000903040000020004" pitchFamily="50" charset="0"/>
              </a:rPr>
              <a:t>ПРЕЗИДЕНТСКОЙ ПРОГРАММЫ</a:t>
            </a:r>
          </a:p>
        </p:txBody>
      </p:sp>
      <p:grpSp>
        <p:nvGrpSpPr>
          <p:cNvPr id="9" name="Google Shape;9161;p71">
            <a:extLst>
              <a:ext uri="{FF2B5EF4-FFF2-40B4-BE49-F238E27FC236}">
                <a16:creationId xmlns:a16="http://schemas.microsoft.com/office/drawing/2014/main" id="{122AAD4A-C24A-4336-9677-7ED4369A0F9C}"/>
              </a:ext>
            </a:extLst>
          </p:cNvPr>
          <p:cNvGrpSpPr/>
          <p:nvPr/>
        </p:nvGrpSpPr>
        <p:grpSpPr>
          <a:xfrm>
            <a:off x="828997" y="2299601"/>
            <a:ext cx="957101" cy="942015"/>
            <a:chOff x="3316000" y="4399325"/>
            <a:chExt cx="392325" cy="483100"/>
          </a:xfrm>
          <a:solidFill>
            <a:schemeClr val="bg1"/>
          </a:solidFill>
        </p:grpSpPr>
        <p:sp>
          <p:nvSpPr>
            <p:cNvPr id="10" name="Google Shape;9162;p71">
              <a:extLst>
                <a:ext uri="{FF2B5EF4-FFF2-40B4-BE49-F238E27FC236}">
                  <a16:creationId xmlns:a16="http://schemas.microsoft.com/office/drawing/2014/main" id="{C7BDC2EB-5392-4CE1-BC17-1EE7969C2E4B}"/>
                </a:ext>
              </a:extLst>
            </p:cNvPr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  <a:latin typeface="+mj-lt"/>
              </a:endParaRPr>
            </a:p>
          </p:txBody>
        </p:sp>
        <p:sp>
          <p:nvSpPr>
            <p:cNvPr id="11" name="Google Shape;9163;p71">
              <a:extLst>
                <a:ext uri="{FF2B5EF4-FFF2-40B4-BE49-F238E27FC236}">
                  <a16:creationId xmlns:a16="http://schemas.microsoft.com/office/drawing/2014/main" id="{BE679581-0312-4263-BA41-BE1B2999B368}"/>
                </a:ext>
              </a:extLst>
            </p:cNvPr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2" name="Google Shape;202;p35">
            <a:extLst>
              <a:ext uri="{FF2B5EF4-FFF2-40B4-BE49-F238E27FC236}">
                <a16:creationId xmlns:a16="http://schemas.microsoft.com/office/drawing/2014/main" id="{91CDB71F-385D-4E53-A498-FFB0219713A4}"/>
              </a:ext>
            </a:extLst>
          </p:cNvPr>
          <p:cNvSpPr txBox="1">
            <a:spLocks/>
          </p:cNvSpPr>
          <p:nvPr/>
        </p:nvSpPr>
        <p:spPr>
          <a:xfrm>
            <a:off x="2005266" y="2592416"/>
            <a:ext cx="1333381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eem Kufi"/>
              <a:buNone/>
              <a:defRPr sz="4800" b="0" i="0" u="none" strike="noStrike" cap="none">
                <a:solidFill>
                  <a:schemeClr val="accent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4E2E"/>
              </a:buClr>
              <a:buSzPts val="4800"/>
              <a:buFont typeface="Reem Kufi"/>
              <a:buNone/>
              <a:tabLst/>
              <a:defRPr/>
            </a:pPr>
            <a:r>
              <a:rPr kumimoji="0" lang="ru-RU" sz="4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eem Kufi"/>
              </a:rPr>
              <a:t>62%</a:t>
            </a:r>
            <a:endParaRPr kumimoji="0" lang="en" sz="4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eem Kufi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A494B10-79A7-429A-8996-8C2F802D9FB2}"/>
              </a:ext>
            </a:extLst>
          </p:cNvPr>
          <p:cNvGrpSpPr/>
          <p:nvPr/>
        </p:nvGrpSpPr>
        <p:grpSpPr>
          <a:xfrm>
            <a:off x="713739" y="3538259"/>
            <a:ext cx="2583053" cy="1175902"/>
            <a:chOff x="1786098" y="3928086"/>
            <a:chExt cx="2583053" cy="1175902"/>
          </a:xfrm>
        </p:grpSpPr>
        <p:grpSp>
          <p:nvGrpSpPr>
            <p:cNvPr id="13" name="Google Shape;9164;p71">
              <a:extLst>
                <a:ext uri="{FF2B5EF4-FFF2-40B4-BE49-F238E27FC236}">
                  <a16:creationId xmlns:a16="http://schemas.microsoft.com/office/drawing/2014/main" id="{734BBACB-7087-420B-82C8-95CC577985B6}"/>
                </a:ext>
              </a:extLst>
            </p:cNvPr>
            <p:cNvGrpSpPr/>
            <p:nvPr/>
          </p:nvGrpSpPr>
          <p:grpSpPr>
            <a:xfrm>
              <a:off x="1786098" y="3928086"/>
              <a:ext cx="957101" cy="942016"/>
              <a:chOff x="3926225" y="4399275"/>
              <a:chExt cx="360775" cy="483150"/>
            </a:xfrm>
            <a:solidFill>
              <a:schemeClr val="bg1"/>
            </a:solidFill>
          </p:grpSpPr>
          <p:sp>
            <p:nvSpPr>
              <p:cNvPr id="15" name="Google Shape;9165;p71">
                <a:extLst>
                  <a:ext uri="{FF2B5EF4-FFF2-40B4-BE49-F238E27FC236}">
                    <a16:creationId xmlns:a16="http://schemas.microsoft.com/office/drawing/2014/main" id="{719EDF10-C172-4BE1-AF8A-312A869C6ED0}"/>
                  </a:ext>
                </a:extLst>
              </p:cNvPr>
              <p:cNvSpPr/>
              <p:nvPr/>
            </p:nvSpPr>
            <p:spPr>
              <a:xfrm>
                <a:off x="4163400" y="4797475"/>
                <a:ext cx="566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1134" extrusionOk="0">
                    <a:moveTo>
                      <a:pt x="568" y="1"/>
                    </a:moveTo>
                    <a:cubicBezTo>
                      <a:pt x="254" y="1"/>
                      <a:pt x="1" y="255"/>
                      <a:pt x="1" y="569"/>
                    </a:cubicBezTo>
                    <a:cubicBezTo>
                      <a:pt x="1" y="880"/>
                      <a:pt x="254" y="1133"/>
                      <a:pt x="568" y="1133"/>
                    </a:cubicBezTo>
                    <a:lnTo>
                      <a:pt x="1701" y="1133"/>
                    </a:lnTo>
                    <a:cubicBezTo>
                      <a:pt x="2012" y="1133"/>
                      <a:pt x="2265" y="880"/>
                      <a:pt x="2265" y="569"/>
                    </a:cubicBezTo>
                    <a:cubicBezTo>
                      <a:pt x="2265" y="255"/>
                      <a:pt x="2012" y="1"/>
                      <a:pt x="1701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6" name="Google Shape;9166;p71">
                <a:extLst>
                  <a:ext uri="{FF2B5EF4-FFF2-40B4-BE49-F238E27FC236}">
                    <a16:creationId xmlns:a16="http://schemas.microsoft.com/office/drawing/2014/main" id="{EBAFE94E-EB44-45EA-9F4A-72A9B9621714}"/>
                  </a:ext>
                </a:extLst>
              </p:cNvPr>
              <p:cNvSpPr/>
              <p:nvPr/>
            </p:nvSpPr>
            <p:spPr>
              <a:xfrm>
                <a:off x="3926225" y="4399275"/>
                <a:ext cx="360775" cy="483150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19326" extrusionOk="0">
                    <a:moveTo>
                      <a:pt x="10055" y="1134"/>
                    </a:moveTo>
                    <a:cubicBezTo>
                      <a:pt x="10547" y="1134"/>
                      <a:pt x="10985" y="1457"/>
                      <a:pt x="11133" y="1928"/>
                    </a:cubicBezTo>
                    <a:cubicBezTo>
                      <a:pt x="11281" y="2399"/>
                      <a:pt x="11106" y="2912"/>
                      <a:pt x="10698" y="3196"/>
                    </a:cubicBezTo>
                    <a:cubicBezTo>
                      <a:pt x="10692" y="3181"/>
                      <a:pt x="10683" y="3169"/>
                      <a:pt x="10677" y="3154"/>
                    </a:cubicBezTo>
                    <a:cubicBezTo>
                      <a:pt x="10665" y="3129"/>
                      <a:pt x="10650" y="3105"/>
                      <a:pt x="10635" y="3081"/>
                    </a:cubicBezTo>
                    <a:cubicBezTo>
                      <a:pt x="10270" y="2468"/>
                      <a:pt x="9750" y="1964"/>
                      <a:pt x="9125" y="1620"/>
                    </a:cubicBezTo>
                    <a:cubicBezTo>
                      <a:pt x="9337" y="1318"/>
                      <a:pt x="9684" y="1134"/>
                      <a:pt x="10055" y="1134"/>
                    </a:cubicBezTo>
                    <a:close/>
                    <a:moveTo>
                      <a:pt x="7223" y="2266"/>
                    </a:moveTo>
                    <a:cubicBezTo>
                      <a:pt x="8114" y="2266"/>
                      <a:pt x="8953" y="2686"/>
                      <a:pt x="9488" y="3398"/>
                    </a:cubicBezTo>
                    <a:cubicBezTo>
                      <a:pt x="8953" y="4111"/>
                      <a:pt x="8114" y="4527"/>
                      <a:pt x="7223" y="4531"/>
                    </a:cubicBezTo>
                    <a:lnTo>
                      <a:pt x="4448" y="4531"/>
                    </a:lnTo>
                    <a:cubicBezTo>
                      <a:pt x="4720" y="3214"/>
                      <a:pt x="5879" y="2269"/>
                      <a:pt x="7223" y="2266"/>
                    </a:cubicBezTo>
                    <a:close/>
                    <a:moveTo>
                      <a:pt x="9998" y="4527"/>
                    </a:moveTo>
                    <a:cubicBezTo>
                      <a:pt x="10034" y="4715"/>
                      <a:pt x="10055" y="4905"/>
                      <a:pt x="10055" y="5098"/>
                    </a:cubicBezTo>
                    <a:lnTo>
                      <a:pt x="10055" y="7363"/>
                    </a:lnTo>
                    <a:cubicBezTo>
                      <a:pt x="10055" y="8924"/>
                      <a:pt x="8787" y="10192"/>
                      <a:pt x="7223" y="10192"/>
                    </a:cubicBezTo>
                    <a:cubicBezTo>
                      <a:pt x="5659" y="10192"/>
                      <a:pt x="4394" y="8924"/>
                      <a:pt x="4394" y="7363"/>
                    </a:cubicBezTo>
                    <a:lnTo>
                      <a:pt x="4394" y="5663"/>
                    </a:lnTo>
                    <a:lnTo>
                      <a:pt x="7223" y="5663"/>
                    </a:lnTo>
                    <a:cubicBezTo>
                      <a:pt x="8262" y="5660"/>
                      <a:pt x="9255" y="5255"/>
                      <a:pt x="9998" y="4527"/>
                    </a:cubicBezTo>
                    <a:close/>
                    <a:moveTo>
                      <a:pt x="5526" y="10941"/>
                    </a:moveTo>
                    <a:cubicBezTo>
                      <a:pt x="6063" y="11196"/>
                      <a:pt x="6643" y="11324"/>
                      <a:pt x="7224" y="11324"/>
                    </a:cubicBezTo>
                    <a:cubicBezTo>
                      <a:pt x="7777" y="11324"/>
                      <a:pt x="8331" y="11208"/>
                      <a:pt x="8847" y="10977"/>
                    </a:cubicBezTo>
                    <a:lnTo>
                      <a:pt x="8847" y="11967"/>
                    </a:lnTo>
                    <a:cubicBezTo>
                      <a:pt x="8847" y="12227"/>
                      <a:pt x="9026" y="12454"/>
                      <a:pt x="9279" y="12517"/>
                    </a:cubicBezTo>
                    <a:lnTo>
                      <a:pt x="9466" y="12562"/>
                    </a:lnTo>
                    <a:cubicBezTo>
                      <a:pt x="8899" y="13298"/>
                      <a:pt x="8061" y="13665"/>
                      <a:pt x="7223" y="13665"/>
                    </a:cubicBezTo>
                    <a:cubicBezTo>
                      <a:pt x="6379" y="13665"/>
                      <a:pt x="5536" y="13293"/>
                      <a:pt x="4970" y="12547"/>
                    </a:cubicBezTo>
                    <a:lnTo>
                      <a:pt x="5097" y="12514"/>
                    </a:lnTo>
                    <a:cubicBezTo>
                      <a:pt x="5348" y="12454"/>
                      <a:pt x="5526" y="12227"/>
                      <a:pt x="5526" y="11964"/>
                    </a:cubicBezTo>
                    <a:lnTo>
                      <a:pt x="5526" y="10941"/>
                    </a:lnTo>
                    <a:close/>
                    <a:moveTo>
                      <a:pt x="3805" y="12837"/>
                    </a:moveTo>
                    <a:cubicBezTo>
                      <a:pt x="4515" y="14051"/>
                      <a:pt x="5813" y="14794"/>
                      <a:pt x="7217" y="14797"/>
                    </a:cubicBezTo>
                    <a:cubicBezTo>
                      <a:pt x="7220" y="14797"/>
                      <a:pt x="7223" y="14797"/>
                      <a:pt x="7225" y="14797"/>
                    </a:cubicBezTo>
                    <a:cubicBezTo>
                      <a:pt x="8626" y="14797"/>
                      <a:pt x="9924" y="14054"/>
                      <a:pt x="10635" y="12849"/>
                    </a:cubicBezTo>
                    <a:lnTo>
                      <a:pt x="11767" y="13124"/>
                    </a:lnTo>
                    <a:cubicBezTo>
                      <a:pt x="12649" y="13344"/>
                      <a:pt x="13201" y="14217"/>
                      <a:pt x="13020" y="15105"/>
                    </a:cubicBezTo>
                    <a:lnTo>
                      <a:pt x="12404" y="18194"/>
                    </a:lnTo>
                    <a:lnTo>
                      <a:pt x="2027" y="18194"/>
                    </a:lnTo>
                    <a:lnTo>
                      <a:pt x="1408" y="15105"/>
                    </a:lnTo>
                    <a:cubicBezTo>
                      <a:pt x="1229" y="14214"/>
                      <a:pt x="1782" y="13341"/>
                      <a:pt x="2661" y="13124"/>
                    </a:cubicBezTo>
                    <a:lnTo>
                      <a:pt x="3805" y="12837"/>
                    </a:lnTo>
                    <a:close/>
                    <a:moveTo>
                      <a:pt x="10061" y="0"/>
                    </a:moveTo>
                    <a:cubicBezTo>
                      <a:pt x="9256" y="0"/>
                      <a:pt x="8461" y="426"/>
                      <a:pt x="8047" y="1221"/>
                    </a:cubicBezTo>
                    <a:cubicBezTo>
                      <a:pt x="7767" y="1162"/>
                      <a:pt x="7489" y="1134"/>
                      <a:pt x="7216" y="1134"/>
                    </a:cubicBezTo>
                    <a:cubicBezTo>
                      <a:pt x="5084" y="1134"/>
                      <a:pt x="3261" y="2863"/>
                      <a:pt x="3261" y="5098"/>
                    </a:cubicBezTo>
                    <a:lnTo>
                      <a:pt x="3261" y="7363"/>
                    </a:lnTo>
                    <a:cubicBezTo>
                      <a:pt x="3258" y="8398"/>
                      <a:pt x="3666" y="9392"/>
                      <a:pt x="4394" y="10132"/>
                    </a:cubicBezTo>
                    <a:lnTo>
                      <a:pt x="4394" y="11524"/>
                    </a:lnTo>
                    <a:lnTo>
                      <a:pt x="2386" y="12025"/>
                    </a:lnTo>
                    <a:cubicBezTo>
                      <a:pt x="921" y="12390"/>
                      <a:pt x="0" y="13846"/>
                      <a:pt x="299" y="15328"/>
                    </a:cubicBezTo>
                    <a:lnTo>
                      <a:pt x="1006" y="18870"/>
                    </a:lnTo>
                    <a:cubicBezTo>
                      <a:pt x="1060" y="19136"/>
                      <a:pt x="1293" y="19326"/>
                      <a:pt x="1562" y="19326"/>
                    </a:cubicBezTo>
                    <a:lnTo>
                      <a:pt x="12866" y="19326"/>
                    </a:lnTo>
                    <a:cubicBezTo>
                      <a:pt x="13138" y="19326"/>
                      <a:pt x="13371" y="19136"/>
                      <a:pt x="13422" y="18870"/>
                    </a:cubicBezTo>
                    <a:lnTo>
                      <a:pt x="14131" y="15328"/>
                    </a:lnTo>
                    <a:cubicBezTo>
                      <a:pt x="14430" y="13842"/>
                      <a:pt x="13506" y="12387"/>
                      <a:pt x="12039" y="12025"/>
                    </a:cubicBezTo>
                    <a:lnTo>
                      <a:pt x="10569" y="11665"/>
                    </a:lnTo>
                    <a:lnTo>
                      <a:pt x="10565" y="11665"/>
                    </a:lnTo>
                    <a:cubicBezTo>
                      <a:pt x="10505" y="11638"/>
                      <a:pt x="10445" y="11626"/>
                      <a:pt x="10378" y="11620"/>
                    </a:cubicBezTo>
                    <a:lnTo>
                      <a:pt x="9980" y="11524"/>
                    </a:lnTo>
                    <a:lnTo>
                      <a:pt x="9980" y="10207"/>
                    </a:lnTo>
                    <a:cubicBezTo>
                      <a:pt x="10750" y="9461"/>
                      <a:pt x="11188" y="8435"/>
                      <a:pt x="11188" y="7363"/>
                    </a:cubicBezTo>
                    <a:lnTo>
                      <a:pt x="11188" y="5098"/>
                    </a:lnTo>
                    <a:cubicBezTo>
                      <a:pt x="11188" y="4820"/>
                      <a:pt x="11157" y="4546"/>
                      <a:pt x="11100" y="4274"/>
                    </a:cubicBezTo>
                    <a:cubicBezTo>
                      <a:pt x="12459" y="3567"/>
                      <a:pt x="12739" y="1747"/>
                      <a:pt x="11659" y="663"/>
                    </a:cubicBezTo>
                    <a:cubicBezTo>
                      <a:pt x="11209" y="214"/>
                      <a:pt x="10632" y="0"/>
                      <a:pt x="1006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17" name="Google Shape;202;p35">
              <a:extLst>
                <a:ext uri="{FF2B5EF4-FFF2-40B4-BE49-F238E27FC236}">
                  <a16:creationId xmlns:a16="http://schemas.microsoft.com/office/drawing/2014/main" id="{FF5791DD-B9E1-4111-AB7F-72CFBDC981A3}"/>
                </a:ext>
              </a:extLst>
            </p:cNvPr>
            <p:cNvSpPr txBox="1">
              <a:spLocks/>
            </p:cNvSpPr>
            <p:nvPr/>
          </p:nvSpPr>
          <p:spPr>
            <a:xfrm>
              <a:off x="3035770" y="4262788"/>
              <a:ext cx="1333381" cy="8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4800"/>
                <a:buFont typeface="Reem Kufi"/>
                <a:buNone/>
                <a:defRPr sz="4800" b="0" i="0" u="none" strike="noStrike" cap="none">
                  <a:solidFill>
                    <a:schemeClr val="accent1"/>
                  </a:solidFill>
                  <a:latin typeface="Reem Kufi"/>
                  <a:ea typeface="Reem Kufi"/>
                  <a:cs typeface="Reem Kufi"/>
                  <a:sym typeface="Reem Kufi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84E2E"/>
                </a:buClr>
                <a:buSzPts val="4800"/>
                <a:buFont typeface="Reem Kufi"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sym typeface="Reem Kufi"/>
                </a:rPr>
                <a:t>38%</a:t>
              </a:r>
              <a:endPara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eem Kufi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0FA953F-B310-4C4C-896A-2D961ED55917}"/>
              </a:ext>
            </a:extLst>
          </p:cNvPr>
          <p:cNvGrpSpPr/>
          <p:nvPr/>
        </p:nvGrpSpPr>
        <p:grpSpPr>
          <a:xfrm>
            <a:off x="143389" y="4666363"/>
            <a:ext cx="3640044" cy="1179436"/>
            <a:chOff x="7950333" y="2441393"/>
            <a:chExt cx="3640044" cy="11794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4E2246-CA76-450B-B4F4-6D99CFD104F3}"/>
                </a:ext>
              </a:extLst>
            </p:cNvPr>
            <p:cNvSpPr txBox="1"/>
            <p:nvPr/>
          </p:nvSpPr>
          <p:spPr>
            <a:xfrm>
              <a:off x="7950333" y="2441393"/>
              <a:ext cx="36400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637B7F"/>
                </a:buClr>
                <a:buSzPts val="1800"/>
                <a:buFont typeface="Source Sans Pro"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Source Sans Pro"/>
                  <a:sym typeface="Source Sans Pro"/>
                </a:rPr>
                <a:t>Средний возраст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ource Sans Pro"/>
                <a:sym typeface="Source Sans Pro"/>
              </a:endParaRPr>
            </a:p>
          </p:txBody>
        </p:sp>
        <p:sp>
          <p:nvSpPr>
            <p:cNvPr id="20" name="Google Shape;202;p35">
              <a:extLst>
                <a:ext uri="{FF2B5EF4-FFF2-40B4-BE49-F238E27FC236}">
                  <a16:creationId xmlns:a16="http://schemas.microsoft.com/office/drawing/2014/main" id="{0DDDC7DE-2C99-45BC-9CE4-195D179BF260}"/>
                </a:ext>
              </a:extLst>
            </p:cNvPr>
            <p:cNvSpPr txBox="1">
              <a:spLocks/>
            </p:cNvSpPr>
            <p:nvPr/>
          </p:nvSpPr>
          <p:spPr>
            <a:xfrm>
              <a:off x="8486420" y="2779629"/>
              <a:ext cx="2131863" cy="8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4800"/>
                <a:buFont typeface="Reem Kufi"/>
                <a:buNone/>
                <a:defRPr sz="4800" b="0" i="0" u="none" strike="noStrike" cap="none">
                  <a:solidFill>
                    <a:schemeClr val="accent1"/>
                  </a:solidFill>
                  <a:latin typeface="Reem Kufi"/>
                  <a:ea typeface="Reem Kufi"/>
                  <a:cs typeface="Reem Kufi"/>
                  <a:sym typeface="Reem Kufi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84E2E"/>
                </a:buClr>
                <a:buSzPts val="4800"/>
                <a:buFont typeface="Reem Kufi"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sym typeface="Reem Kufi"/>
                </a:rPr>
                <a:t>36 лет</a:t>
              </a:r>
              <a:endParaRPr kumimoji="0" lang="en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eem Kufi"/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E3C58A-CA84-44A4-A289-1F0D5D6C4A25}"/>
              </a:ext>
            </a:extLst>
          </p:cNvPr>
          <p:cNvSpPr/>
          <p:nvPr/>
        </p:nvSpPr>
        <p:spPr>
          <a:xfrm>
            <a:off x="4645378" y="6372221"/>
            <a:ext cx="2901244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  <a:cs typeface="Gotham Pro" panose="02000503040000020004" pitchFamily="50" charset="0"/>
              </a:rPr>
              <a:t>*</a:t>
            </a:r>
            <a:r>
              <a:rPr lang="ru-RU" dirty="0" err="1">
                <a:solidFill>
                  <a:schemeClr val="bg1"/>
                </a:solidFill>
                <a:cs typeface="Gotham Pro" panose="02000503040000020004" pitchFamily="50" charset="0"/>
              </a:rPr>
              <a:t>ВЭШСПбГЭУ</a:t>
            </a:r>
            <a:r>
              <a:rPr lang="ru-RU" dirty="0">
                <a:solidFill>
                  <a:schemeClr val="bg1"/>
                </a:solidFill>
                <a:cs typeface="Gotham Pro" panose="02000503040000020004" pitchFamily="50" charset="0"/>
              </a:rPr>
              <a:t> (2020-2023)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F3560DE-A10C-442D-A8EB-C630EF21A284}"/>
              </a:ext>
            </a:extLst>
          </p:cNvPr>
          <p:cNvGrpSpPr/>
          <p:nvPr/>
        </p:nvGrpSpPr>
        <p:grpSpPr>
          <a:xfrm>
            <a:off x="7053661" y="2644894"/>
            <a:ext cx="4170428" cy="841200"/>
            <a:chOff x="4879393" y="2683009"/>
            <a:chExt cx="4170428" cy="841200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5017541B-748F-4416-8C4D-E8F6E99AEC08}"/>
                </a:ext>
              </a:extLst>
            </p:cNvPr>
            <p:cNvGrpSpPr/>
            <p:nvPr/>
          </p:nvGrpSpPr>
          <p:grpSpPr>
            <a:xfrm>
              <a:off x="6197564" y="2775887"/>
              <a:ext cx="2852257" cy="600163"/>
              <a:chOff x="2799608" y="3315538"/>
              <a:chExt cx="2852257" cy="600163"/>
            </a:xfrm>
          </p:grpSpPr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94C82D6C-A805-4102-ACBC-549FF039B915}"/>
                  </a:ext>
                </a:extLst>
              </p:cNvPr>
              <p:cNvSpPr/>
              <p:nvPr/>
            </p:nvSpPr>
            <p:spPr>
              <a:xfrm>
                <a:off x="2799608" y="3315538"/>
                <a:ext cx="2852257" cy="60016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176692-ED7F-4728-B437-A66E1A558B7E}"/>
                  </a:ext>
                </a:extLst>
              </p:cNvPr>
              <p:cNvSpPr txBox="1"/>
              <p:nvPr/>
            </p:nvSpPr>
            <p:spPr>
              <a:xfrm>
                <a:off x="3301276" y="3330926"/>
                <a:ext cx="183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bg1"/>
                    </a:solidFill>
                  </a:rPr>
                  <a:t>МЕНЕДЖЕРЫ </a:t>
                </a:r>
              </a:p>
              <a:p>
                <a:pPr algn="ctr"/>
                <a:r>
                  <a:rPr lang="ru-RU" sz="1600" dirty="0">
                    <a:solidFill>
                      <a:schemeClr val="bg1"/>
                    </a:solidFill>
                  </a:rPr>
                  <a:t>ВЫСШЕГО ЗВЕНА</a:t>
                </a:r>
              </a:p>
            </p:txBody>
          </p:sp>
        </p:grpSp>
        <p:sp>
          <p:nvSpPr>
            <p:cNvPr id="24" name="Google Shape;202;p35">
              <a:extLst>
                <a:ext uri="{FF2B5EF4-FFF2-40B4-BE49-F238E27FC236}">
                  <a16:creationId xmlns:a16="http://schemas.microsoft.com/office/drawing/2014/main" id="{3E435128-E891-4DEC-884A-3E20AA89BB4F}"/>
                </a:ext>
              </a:extLst>
            </p:cNvPr>
            <p:cNvSpPr txBox="1">
              <a:spLocks/>
            </p:cNvSpPr>
            <p:nvPr/>
          </p:nvSpPr>
          <p:spPr>
            <a:xfrm>
              <a:off x="4879393" y="2683009"/>
              <a:ext cx="1333381" cy="8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4800"/>
                <a:buFont typeface="Reem Kufi"/>
                <a:buNone/>
                <a:defRPr sz="4800" b="0" i="0" u="none" strike="noStrike" cap="none">
                  <a:solidFill>
                    <a:schemeClr val="accent1"/>
                  </a:solidFill>
                  <a:latin typeface="Reem Kufi"/>
                  <a:ea typeface="Reem Kufi"/>
                  <a:cs typeface="Reem Kufi"/>
                  <a:sym typeface="Reem Kufi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84E2E"/>
                </a:buClr>
                <a:buSzPts val="4800"/>
                <a:buFont typeface="Reem Kufi"/>
                <a:buNone/>
                <a:tabLst/>
                <a:defRPr/>
              </a:pPr>
              <a:r>
                <a:rPr kumimoji="0" lang="ru-RU" sz="4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sym typeface="Reem Kufi"/>
                </a:rPr>
                <a:t>30%</a:t>
              </a:r>
              <a:endParaRPr kumimoji="0" lang="en" sz="4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eem Kufi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EBD8655-DB20-4920-8304-6A2C53C92B79}"/>
              </a:ext>
            </a:extLst>
          </p:cNvPr>
          <p:cNvGrpSpPr/>
          <p:nvPr/>
        </p:nvGrpSpPr>
        <p:grpSpPr>
          <a:xfrm>
            <a:off x="7053661" y="3699848"/>
            <a:ext cx="4170428" cy="841200"/>
            <a:chOff x="4879393" y="2683009"/>
            <a:chExt cx="4170428" cy="841200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684CF805-55E7-42C6-A484-991194913F51}"/>
                </a:ext>
              </a:extLst>
            </p:cNvPr>
            <p:cNvGrpSpPr/>
            <p:nvPr/>
          </p:nvGrpSpPr>
          <p:grpSpPr>
            <a:xfrm>
              <a:off x="6197564" y="2775887"/>
              <a:ext cx="2852257" cy="600163"/>
              <a:chOff x="2799608" y="3315538"/>
              <a:chExt cx="2852257" cy="600163"/>
            </a:xfrm>
          </p:grpSpPr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7F38D88E-18D7-447C-9F3B-4DAA37FE68DB}"/>
                  </a:ext>
                </a:extLst>
              </p:cNvPr>
              <p:cNvSpPr/>
              <p:nvPr/>
            </p:nvSpPr>
            <p:spPr>
              <a:xfrm>
                <a:off x="2799608" y="3315538"/>
                <a:ext cx="2852257" cy="60016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156107-CB71-46E2-8948-125E4A90A53D}"/>
                  </a:ext>
                </a:extLst>
              </p:cNvPr>
              <p:cNvSpPr txBox="1"/>
              <p:nvPr/>
            </p:nvSpPr>
            <p:spPr>
              <a:xfrm>
                <a:off x="3301276" y="3330926"/>
                <a:ext cx="183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bg1"/>
                    </a:solidFill>
                  </a:rPr>
                  <a:t>МЕНЕДЖЕРЫ </a:t>
                </a:r>
              </a:p>
              <a:p>
                <a:pPr algn="ctr"/>
                <a:r>
                  <a:rPr lang="ru-RU" sz="1600" dirty="0">
                    <a:solidFill>
                      <a:schemeClr val="bg1"/>
                    </a:solidFill>
                  </a:rPr>
                  <a:t>СРЕДНЕГО ЗВЕНА</a:t>
                </a:r>
              </a:p>
            </p:txBody>
          </p:sp>
        </p:grpSp>
        <p:sp>
          <p:nvSpPr>
            <p:cNvPr id="28" name="Google Shape;202;p35">
              <a:extLst>
                <a:ext uri="{FF2B5EF4-FFF2-40B4-BE49-F238E27FC236}">
                  <a16:creationId xmlns:a16="http://schemas.microsoft.com/office/drawing/2014/main" id="{1CF9A3BC-9496-493D-BD7F-8EF7294659DB}"/>
                </a:ext>
              </a:extLst>
            </p:cNvPr>
            <p:cNvSpPr txBox="1">
              <a:spLocks/>
            </p:cNvSpPr>
            <p:nvPr/>
          </p:nvSpPr>
          <p:spPr>
            <a:xfrm>
              <a:off x="4879393" y="2683009"/>
              <a:ext cx="1333381" cy="8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4800"/>
                <a:buFont typeface="Reem Kufi"/>
                <a:buNone/>
                <a:defRPr sz="4800" b="0" i="0" u="none" strike="noStrike" cap="none">
                  <a:solidFill>
                    <a:schemeClr val="accent1"/>
                  </a:solidFill>
                  <a:latin typeface="Reem Kufi"/>
                  <a:ea typeface="Reem Kufi"/>
                  <a:cs typeface="Reem Kufi"/>
                  <a:sym typeface="Reem Kufi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84E2E"/>
                </a:buClr>
                <a:buSzPts val="4800"/>
                <a:buFont typeface="Reem Kufi"/>
                <a:buNone/>
                <a:tabLst/>
                <a:defRPr/>
              </a:pPr>
              <a:r>
                <a:rPr kumimoji="0" lang="ru-RU" sz="4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sym typeface="Reem Kufi"/>
                </a:rPr>
                <a:t>42%</a:t>
              </a:r>
              <a:endParaRPr kumimoji="0" lang="en" sz="4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eem Kufi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CB9D229-4842-4846-8ED2-17733DFB9550}"/>
              </a:ext>
            </a:extLst>
          </p:cNvPr>
          <p:cNvGrpSpPr/>
          <p:nvPr/>
        </p:nvGrpSpPr>
        <p:grpSpPr>
          <a:xfrm>
            <a:off x="7053661" y="4754802"/>
            <a:ext cx="4170428" cy="841200"/>
            <a:chOff x="4879393" y="2683009"/>
            <a:chExt cx="4170428" cy="841200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0303D2E7-C418-4750-9490-E61D9148C5BC}"/>
                </a:ext>
              </a:extLst>
            </p:cNvPr>
            <p:cNvGrpSpPr/>
            <p:nvPr/>
          </p:nvGrpSpPr>
          <p:grpSpPr>
            <a:xfrm>
              <a:off x="6197564" y="2775887"/>
              <a:ext cx="2852257" cy="600163"/>
              <a:chOff x="2799608" y="3315538"/>
              <a:chExt cx="2852257" cy="600163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75E7AF3B-DB83-4DF5-97AC-75EEB275912E}"/>
                  </a:ext>
                </a:extLst>
              </p:cNvPr>
              <p:cNvSpPr/>
              <p:nvPr/>
            </p:nvSpPr>
            <p:spPr>
              <a:xfrm>
                <a:off x="2799608" y="3315538"/>
                <a:ext cx="2852257" cy="60016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79659A-212D-4A94-9D7D-45710CCF79A9}"/>
                  </a:ext>
                </a:extLst>
              </p:cNvPr>
              <p:cNvSpPr txBox="1"/>
              <p:nvPr/>
            </p:nvSpPr>
            <p:spPr>
              <a:xfrm>
                <a:off x="3301276" y="3330926"/>
                <a:ext cx="183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bg1"/>
                    </a:solidFill>
                  </a:rPr>
                  <a:t>МЕНЕДЖЕРЫ </a:t>
                </a:r>
              </a:p>
              <a:p>
                <a:pPr algn="ctr"/>
                <a:r>
                  <a:rPr lang="ru-RU" sz="1600" dirty="0">
                    <a:solidFill>
                      <a:schemeClr val="bg1"/>
                    </a:solidFill>
                  </a:rPr>
                  <a:t>НИЖНЕГО ЗВЕНА</a:t>
                </a:r>
              </a:p>
            </p:txBody>
          </p:sp>
        </p:grpSp>
        <p:sp>
          <p:nvSpPr>
            <p:cNvPr id="33" name="Google Shape;202;p35">
              <a:extLst>
                <a:ext uri="{FF2B5EF4-FFF2-40B4-BE49-F238E27FC236}">
                  <a16:creationId xmlns:a16="http://schemas.microsoft.com/office/drawing/2014/main" id="{156572B1-776F-46B7-BF97-6D10B9B5CDD7}"/>
                </a:ext>
              </a:extLst>
            </p:cNvPr>
            <p:cNvSpPr txBox="1">
              <a:spLocks/>
            </p:cNvSpPr>
            <p:nvPr/>
          </p:nvSpPr>
          <p:spPr>
            <a:xfrm>
              <a:off x="4879393" y="2683009"/>
              <a:ext cx="1333381" cy="8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4800"/>
                <a:buFont typeface="Reem Kufi"/>
                <a:buNone/>
                <a:defRPr sz="4800" b="0" i="0" u="none" strike="noStrike" cap="none">
                  <a:solidFill>
                    <a:schemeClr val="accent1"/>
                  </a:solidFill>
                  <a:latin typeface="Reem Kufi"/>
                  <a:ea typeface="Reem Kufi"/>
                  <a:cs typeface="Reem Kufi"/>
                  <a:sym typeface="Reem Kufi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84E2E"/>
                </a:buClr>
                <a:buSzPts val="4800"/>
                <a:buFont typeface="Reem Kufi"/>
                <a:buNone/>
                <a:tabLst/>
                <a:defRPr/>
              </a:pPr>
              <a:r>
                <a:rPr kumimoji="0" lang="ru-RU" sz="4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sym typeface="Reem Kufi"/>
                </a:rPr>
                <a:t>28%</a:t>
              </a:r>
              <a:endParaRPr kumimoji="0" lang="en" sz="4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eem Kuf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99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ABEA65-5E48-46D1-91B4-420B0D2FB5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77A329-5364-4D76-B588-18006CBD5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729644-EE5E-4996-8776-756D85518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9" y="360610"/>
            <a:ext cx="2356950" cy="514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55A799-0421-42F9-88C8-6DDF130C3630}"/>
              </a:ext>
            </a:extLst>
          </p:cNvPr>
          <p:cNvSpPr txBox="1"/>
          <p:nvPr/>
        </p:nvSpPr>
        <p:spPr>
          <a:xfrm>
            <a:off x="2811339" y="976163"/>
            <a:ext cx="848464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endParaRPr lang="ru-RU" sz="4000" b="1" dirty="0">
              <a:solidFill>
                <a:schemeClr val="bg1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3A17192-BA82-4CDC-9E93-C4966E279DA6}"/>
              </a:ext>
            </a:extLst>
          </p:cNvPr>
          <p:cNvGrpSpPr/>
          <p:nvPr/>
        </p:nvGrpSpPr>
        <p:grpSpPr>
          <a:xfrm>
            <a:off x="2799608" y="3315538"/>
            <a:ext cx="2852257" cy="600163"/>
            <a:chOff x="2799608" y="3315538"/>
            <a:chExt cx="2852257" cy="600163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2031A778-26C3-4C96-8CF0-470BFAD546EA}"/>
                </a:ext>
              </a:extLst>
            </p:cNvPr>
            <p:cNvSpPr/>
            <p:nvPr/>
          </p:nvSpPr>
          <p:spPr>
            <a:xfrm>
              <a:off x="2799608" y="3315538"/>
              <a:ext cx="2852257" cy="6001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1BDCA3-2E10-4BD0-B370-F301511DDF5A}"/>
                </a:ext>
              </a:extLst>
            </p:cNvPr>
            <p:cNvSpPr txBox="1"/>
            <p:nvPr/>
          </p:nvSpPr>
          <p:spPr>
            <a:xfrm>
              <a:off x="3301276" y="3330926"/>
              <a:ext cx="183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МЕНЕДЖЕРЫ 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ВЫСШЕГО ЗВЕНА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CE74A83-467D-43AB-B94F-C8A3F57D31FF}"/>
              </a:ext>
            </a:extLst>
          </p:cNvPr>
          <p:cNvGrpSpPr/>
          <p:nvPr/>
        </p:nvGrpSpPr>
        <p:grpSpPr>
          <a:xfrm>
            <a:off x="1964820" y="4340541"/>
            <a:ext cx="4545294" cy="600163"/>
            <a:chOff x="1392571" y="1912690"/>
            <a:chExt cx="2852257" cy="600163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6F55D89-EFD2-4DEB-A1FC-EBD625C52D5E}"/>
                </a:ext>
              </a:extLst>
            </p:cNvPr>
            <p:cNvSpPr/>
            <p:nvPr/>
          </p:nvSpPr>
          <p:spPr>
            <a:xfrm>
              <a:off x="1392571" y="1912690"/>
              <a:ext cx="2852257" cy="6001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E154A2-FCC3-474F-A2E0-1A2261D715F1}"/>
                </a:ext>
              </a:extLst>
            </p:cNvPr>
            <p:cNvSpPr txBox="1"/>
            <p:nvPr/>
          </p:nvSpPr>
          <p:spPr>
            <a:xfrm>
              <a:off x="1894239" y="1928078"/>
              <a:ext cx="183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МЕНЕДЖЕРЫ 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СРЕДНЕГО ЗВЕНА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CA4FC32-F4DC-42A6-89F9-AA416DEDCE18}"/>
              </a:ext>
            </a:extLst>
          </p:cNvPr>
          <p:cNvGrpSpPr/>
          <p:nvPr/>
        </p:nvGrpSpPr>
        <p:grpSpPr>
          <a:xfrm>
            <a:off x="647132" y="5293718"/>
            <a:ext cx="7120457" cy="600163"/>
            <a:chOff x="1392571" y="1912690"/>
            <a:chExt cx="2852257" cy="600163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6ABBFD1-1E16-480F-89BB-0ACA9EB3689A}"/>
                </a:ext>
              </a:extLst>
            </p:cNvPr>
            <p:cNvSpPr/>
            <p:nvPr/>
          </p:nvSpPr>
          <p:spPr>
            <a:xfrm>
              <a:off x="1392571" y="1912690"/>
              <a:ext cx="2852257" cy="6001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C8E43A-BF38-4FDC-8D77-B82C4AC79BEF}"/>
                </a:ext>
              </a:extLst>
            </p:cNvPr>
            <p:cNvSpPr txBox="1"/>
            <p:nvPr/>
          </p:nvSpPr>
          <p:spPr>
            <a:xfrm>
              <a:off x="1894239" y="1928078"/>
              <a:ext cx="183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МЕНЕДЖЕРЫ 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НИЖНЕГО ЗВЕНА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D8D5214-A896-4743-BB9E-BFC4EB22198F}"/>
              </a:ext>
            </a:extLst>
          </p:cNvPr>
          <p:cNvSpPr txBox="1"/>
          <p:nvPr/>
        </p:nvSpPr>
        <p:spPr>
          <a:xfrm>
            <a:off x="3538753" y="4909462"/>
            <a:ext cx="15497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ДИПЛОМ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E18B1A-A2F2-4631-976B-A998E807EEAA}"/>
              </a:ext>
            </a:extLst>
          </p:cNvPr>
          <p:cNvSpPr txBox="1"/>
          <p:nvPr/>
        </p:nvSpPr>
        <p:spPr>
          <a:xfrm>
            <a:off x="2590182" y="3928066"/>
            <a:ext cx="31976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КАРЬЕРНЫЙ РОСТ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4F4E89-5527-421E-BF47-BAB3887FB6B1}"/>
              </a:ext>
            </a:extLst>
          </p:cNvPr>
          <p:cNvSpPr txBox="1"/>
          <p:nvPr/>
        </p:nvSpPr>
        <p:spPr>
          <a:xfrm>
            <a:off x="2638663" y="2929934"/>
            <a:ext cx="31976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НОВЫЕ ЗНАНИЯ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0D88270-4CA0-4EB4-B335-75E356F9702F}"/>
              </a:ext>
            </a:extLst>
          </p:cNvPr>
          <p:cNvSpPr/>
          <p:nvPr/>
        </p:nvSpPr>
        <p:spPr>
          <a:xfrm>
            <a:off x="8086987" y="1770077"/>
            <a:ext cx="2214694" cy="183718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14D283-491E-425F-B6AE-33175DEF21C0}"/>
              </a:ext>
            </a:extLst>
          </p:cNvPr>
          <p:cNvSpPr txBox="1"/>
          <p:nvPr/>
        </p:nvSpPr>
        <p:spPr>
          <a:xfrm>
            <a:off x="7912166" y="2392947"/>
            <a:ext cx="256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СОБСТВЕННИК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ru-RU" sz="1600" dirty="0">
                <a:solidFill>
                  <a:schemeClr val="bg1"/>
                </a:solidFill>
              </a:rPr>
              <a:t>ПРЕДПРИНИМАТЕЛЬ)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D880A3-0972-43CB-AE4D-92FA837EC381}"/>
              </a:ext>
            </a:extLst>
          </p:cNvPr>
          <p:cNvSpPr txBox="1"/>
          <p:nvPr/>
        </p:nvSpPr>
        <p:spPr>
          <a:xfrm>
            <a:off x="7595528" y="3525822"/>
            <a:ext cx="31976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СВЯЗИ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6B51E2-C5A3-4B16-A47C-0693A7B42E51}"/>
              </a:ext>
            </a:extLst>
          </p:cNvPr>
          <p:cNvSpPr txBox="1"/>
          <p:nvPr/>
        </p:nvSpPr>
        <p:spPr>
          <a:xfrm>
            <a:off x="7595528" y="1418588"/>
            <a:ext cx="31976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СВЯЗИ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4B3812-9B48-4F3A-B2F9-EAC22E5EAE9D}"/>
              </a:ext>
            </a:extLst>
          </p:cNvPr>
          <p:cNvSpPr txBox="1"/>
          <p:nvPr/>
        </p:nvSpPr>
        <p:spPr>
          <a:xfrm>
            <a:off x="6056315" y="2484259"/>
            <a:ext cx="31976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СВЯЗИ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96B0E4-9702-42BB-9276-D901EC4440AC}"/>
              </a:ext>
            </a:extLst>
          </p:cNvPr>
          <p:cNvSpPr txBox="1"/>
          <p:nvPr/>
        </p:nvSpPr>
        <p:spPr>
          <a:xfrm>
            <a:off x="9119257" y="2472205"/>
            <a:ext cx="31976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СВЯЗИ</a:t>
            </a:r>
          </a:p>
        </p:txBody>
      </p:sp>
    </p:spTree>
    <p:extLst>
      <p:ext uri="{BB962C8B-B14F-4D97-AF65-F5344CB8AC3E}">
        <p14:creationId xmlns:p14="http://schemas.microsoft.com/office/powerpoint/2010/main" val="128037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ABEA65-5E48-46D1-91B4-420B0D2FB5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77A329-5364-4D76-B588-18006CBD5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729644-EE5E-4996-8776-756D85518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9" y="360610"/>
            <a:ext cx="2356950" cy="514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64B1A1-A328-49DC-AA98-A9329E0F53C0}"/>
              </a:ext>
            </a:extLst>
          </p:cNvPr>
          <p:cNvSpPr txBox="1"/>
          <p:nvPr/>
        </p:nvSpPr>
        <p:spPr>
          <a:xfrm>
            <a:off x="547003" y="1745169"/>
            <a:ext cx="402533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  <a:cs typeface="Gotham Pro Black" panose="02000903040000020004" pitchFamily="50" charset="0"/>
              </a:rPr>
              <a:t>ВЫПУСКНИК 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  <a:cs typeface="Gotham Pro Black" panose="02000903040000020004" pitchFamily="50" charset="0"/>
              </a:rPr>
              <a:t>ПРЕЗИДЕНТСКОЙ</a:t>
            </a:r>
            <a:r>
              <a:rPr lang="en-US" b="1" dirty="0">
                <a:solidFill>
                  <a:schemeClr val="bg1"/>
                </a:solidFill>
                <a:cs typeface="Gotham Pro Black" panose="02000903040000020004" pitchFamily="50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Gotham Pro Black" panose="02000903040000020004" pitchFamily="50" charset="0"/>
              </a:rPr>
              <a:t>ПРОГРАММЫ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08C90-9B9E-4EBB-BC77-5DB3CB7D733C}"/>
              </a:ext>
            </a:extLst>
          </p:cNvPr>
          <p:cNvSpPr txBox="1"/>
          <p:nvPr/>
        </p:nvSpPr>
        <p:spPr>
          <a:xfrm>
            <a:off x="6369501" y="1745168"/>
            <a:ext cx="402533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  <a:cs typeface="Gotham Pro Black" panose="02000903040000020004" pitchFamily="50" charset="0"/>
              </a:rPr>
              <a:t>ВЫПУСКНИК 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  <a:cs typeface="Gotham Pro Black" panose="02000903040000020004" pitchFamily="50" charset="0"/>
              </a:rPr>
              <a:t>ПРОГРАММЫ</a:t>
            </a:r>
            <a:r>
              <a:rPr lang="en-US" b="1" dirty="0">
                <a:solidFill>
                  <a:schemeClr val="bg1"/>
                </a:solidFill>
                <a:cs typeface="Gotham Pro Black" panose="02000903040000020004" pitchFamily="50" charset="0"/>
              </a:rPr>
              <a:t> MBA</a:t>
            </a:r>
            <a:endParaRPr lang="ru-RU" b="1" dirty="0">
              <a:solidFill>
                <a:schemeClr val="bg1"/>
              </a:solidFill>
              <a:cs typeface="Gotham Pro Black" panose="02000903040000020004" pitchFamily="50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01E399-BF66-4C2B-B530-82180AC59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609" y="2391499"/>
            <a:ext cx="2722120" cy="27221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BD07A3-1D6E-4E5D-AD33-D9569460F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108" y="2391500"/>
            <a:ext cx="2722119" cy="2722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E558C0-8AEC-40B8-8CFB-B80B993D1F92}"/>
              </a:ext>
            </a:extLst>
          </p:cNvPr>
          <p:cNvSpPr txBox="1"/>
          <p:nvPr/>
        </p:nvSpPr>
        <p:spPr>
          <a:xfrm>
            <a:off x="960865" y="5210290"/>
            <a:ext cx="31976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ОРГАНИЗАЦИЯ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49FA6B-73AC-4901-B129-799864119914}"/>
              </a:ext>
            </a:extLst>
          </p:cNvPr>
          <p:cNvSpPr txBox="1"/>
          <p:nvPr/>
        </p:nvSpPr>
        <p:spPr>
          <a:xfrm>
            <a:off x="6942491" y="5210290"/>
            <a:ext cx="31976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РЫНОК</a:t>
            </a:r>
          </a:p>
        </p:txBody>
      </p:sp>
    </p:spTree>
    <p:extLst>
      <p:ext uri="{BB962C8B-B14F-4D97-AF65-F5344CB8AC3E}">
        <p14:creationId xmlns:p14="http://schemas.microsoft.com/office/powerpoint/2010/main" val="291316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ABEA65-5E48-46D1-91B4-420B0D2FB5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77A329-5364-4D76-B588-18006CBD5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729644-EE5E-4996-8776-756D85518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9" y="360610"/>
            <a:ext cx="2356950" cy="514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68BBD4-286F-439C-B20C-69AED79C1BE5}"/>
              </a:ext>
            </a:extLst>
          </p:cNvPr>
          <p:cNvSpPr txBox="1"/>
          <p:nvPr/>
        </p:nvSpPr>
        <p:spPr>
          <a:xfrm>
            <a:off x="0" y="1812334"/>
            <a:ext cx="8500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УМЕНИЕ АНАЛИЗИРОВАТЬ РЫНОЧНЫЕ ТРЕНДЫ, ПОТРЕБНОСТИ КЛИЕНТОВ И КОНКУРЕНТНУЮ СРЕДУ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7CBD42-9163-4D83-A034-C0B273470630}"/>
              </a:ext>
            </a:extLst>
          </p:cNvPr>
          <p:cNvSpPr txBox="1"/>
          <p:nvPr/>
        </p:nvSpPr>
        <p:spPr>
          <a:xfrm>
            <a:off x="3019778" y="3221251"/>
            <a:ext cx="5802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УМЕНИЕ ДОГОВОРИТЬСЯ, ГИБКО МЫСЛИТЬ, ЭФФЕКТИВНО РАБОТАТЬ В КОМАНДЕ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D1FF3-960F-46DA-9212-610C1B85CD2F}"/>
              </a:ext>
            </a:extLst>
          </p:cNvPr>
          <p:cNvSpPr txBox="1"/>
          <p:nvPr/>
        </p:nvSpPr>
        <p:spPr>
          <a:xfrm>
            <a:off x="5407377" y="4630168"/>
            <a:ext cx="5802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СОЦИАЛЬНАЯ ОТВЕТСТВЕННОСТЬ И ЭКОЛОГИЧЕСКАЯ ОСОЗНАННОСТЬ</a:t>
            </a:r>
          </a:p>
        </p:txBody>
      </p:sp>
    </p:spTree>
    <p:extLst>
      <p:ext uri="{BB962C8B-B14F-4D97-AF65-F5344CB8AC3E}">
        <p14:creationId xmlns:p14="http://schemas.microsoft.com/office/powerpoint/2010/main" val="32225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577A329-5364-4D76-B588-18006CBD5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ABEA65-5E48-46D1-91B4-420B0D2FB5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D6A290-9409-498F-86C7-EF8DC4BA13B4}"/>
              </a:ext>
            </a:extLst>
          </p:cNvPr>
          <p:cNvSpPr txBox="1"/>
          <p:nvPr/>
        </p:nvSpPr>
        <p:spPr>
          <a:xfrm>
            <a:off x="2506133" y="1438110"/>
            <a:ext cx="8484644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endParaRPr lang="ru-RU" sz="4000" b="1" dirty="0">
              <a:solidFill>
                <a:schemeClr val="bg1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  <a:p>
            <a:pPr lvl="0" algn="r">
              <a:defRPr/>
            </a:pPr>
            <a:r>
              <a:rPr lang="ru-RU" sz="4000" b="1" dirty="0">
                <a:solidFill>
                  <a:schemeClr val="bg1"/>
                </a:solidFill>
                <a:cs typeface="Gotham Pro Black" panose="02000903040000020004" pitchFamily="50" charset="0"/>
              </a:rPr>
              <a:t>ЭВОЛЮЦИЯ ЛИДЕРСТВА: MBA ДЛЯ ВЫПУСКНИКОВ ПРЕЗИДЕНТСКОЙ ПРОГРАММЫ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40A5CB4-387A-489C-AB6B-9AE037AECC6A}"/>
              </a:ext>
            </a:extLst>
          </p:cNvPr>
          <p:cNvGrpSpPr/>
          <p:nvPr/>
        </p:nvGrpSpPr>
        <p:grpSpPr>
          <a:xfrm>
            <a:off x="7103983" y="5457882"/>
            <a:ext cx="3716051" cy="904863"/>
            <a:chOff x="5628725" y="2265949"/>
            <a:chExt cx="3459892" cy="904863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E45E248-7A45-4671-ACE4-3EA4292E01FC}"/>
                </a:ext>
              </a:extLst>
            </p:cNvPr>
            <p:cNvCxnSpPr/>
            <p:nvPr/>
          </p:nvCxnSpPr>
          <p:spPr>
            <a:xfrm>
              <a:off x="5702300" y="3129111"/>
              <a:ext cx="2857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FB0C04F3-59E0-4AFF-9570-F66FF2A584BE}"/>
                </a:ext>
              </a:extLst>
            </p:cNvPr>
            <p:cNvCxnSpPr/>
            <p:nvPr/>
          </p:nvCxnSpPr>
          <p:spPr>
            <a:xfrm>
              <a:off x="5702300" y="2443311"/>
              <a:ext cx="2857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B31F4A-7A9B-42D5-B1CE-C25A2D0DDE77}"/>
                </a:ext>
              </a:extLst>
            </p:cNvPr>
            <p:cNvSpPr txBox="1"/>
            <p:nvPr/>
          </p:nvSpPr>
          <p:spPr>
            <a:xfrm>
              <a:off x="5628725" y="2265949"/>
              <a:ext cx="3459892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Pro" panose="02000503040000020004" pitchFamily="50" charset="0"/>
                <a:cs typeface="Gotham Pro" panose="02000503040000020004" pitchFamily="50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Gotham Pro" panose="02000503040000020004" pitchFamily="50" charset="0"/>
                </a:rPr>
                <a:t>Виталий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Gotham Pro" panose="02000503040000020004" pitchFamily="50" charset="0"/>
                </a:rPr>
                <a:t> </a:t>
              </a:r>
            </a:p>
            <a:p>
              <a:pPr marL="0" marR="0" lvl="0" indent="0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Gotham Pro" panose="02000503040000020004" pitchFamily="50" charset="0"/>
                </a:rPr>
                <a:t>Стельмашонок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CC32C1F-66C2-4797-9DD8-CA06D4951ABF}"/>
              </a:ext>
            </a:extLst>
          </p:cNvPr>
          <p:cNvSpPr txBox="1"/>
          <p:nvPr/>
        </p:nvSpPr>
        <p:spPr>
          <a:xfrm>
            <a:off x="4012254" y="4861457"/>
            <a:ext cx="7150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ОТ </a:t>
            </a:r>
            <a:r>
              <a:rPr lang="ru-RU" sz="2100" b="1" dirty="0">
                <a:solidFill>
                  <a:schemeClr val="bg1"/>
                </a:solidFill>
                <a:latin typeface="+mj-lt"/>
              </a:rPr>
              <a:t>СОЗДАНИЯ</a:t>
            </a:r>
            <a:r>
              <a:rPr lang="ru-RU" sz="2100" b="1" dirty="0">
                <a:solidFill>
                  <a:schemeClr val="bg1"/>
                </a:solidFill>
              </a:rPr>
              <a:t> УСЛОВИЙ К РЕАЛИЗАЦИИ ВОЗМОЖНОСТЕЙ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729644-EE5E-4996-8776-756D85518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9" y="360610"/>
            <a:ext cx="2356950" cy="5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510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211</Words>
  <Application>Microsoft Office PowerPoint</Application>
  <PresentationFormat>Широкоэкранный</PresentationFormat>
  <Paragraphs>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Gotham Pro</vt:lpstr>
      <vt:lpstr>Gotham Pro Black</vt:lpstr>
      <vt:lpstr>Reem Kufi</vt:lpstr>
      <vt:lpstr>Source Sans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Valentin Galenko</cp:lastModifiedBy>
  <cp:revision>14</cp:revision>
  <dcterms:created xsi:type="dcterms:W3CDTF">2024-02-20T03:52:28Z</dcterms:created>
  <dcterms:modified xsi:type="dcterms:W3CDTF">2024-02-21T05:35:42Z</dcterms:modified>
</cp:coreProperties>
</file>