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43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7" r:id="rId3"/>
    <p:sldId id="265" r:id="rId4"/>
    <p:sldId id="262" r:id="rId5"/>
    <p:sldId id="264" r:id="rId6"/>
    <p:sldId id="266" r:id="rId7"/>
    <p:sldId id="257" r:id="rId8"/>
    <p:sldId id="268" r:id="rId9"/>
    <p:sldId id="269" r:id="rId10"/>
    <p:sldId id="270" r:id="rId11"/>
    <p:sldId id="272" r:id="rId12"/>
    <p:sldId id="271" r:id="rId13"/>
    <p:sldId id="260" r:id="rId14"/>
    <p:sldId id="261" r:id="rId15"/>
    <p:sldId id="263" r:id="rId16"/>
    <p:sldId id="273" r:id="rId17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209A"/>
    <a:srgbClr val="EAEAEA"/>
    <a:srgbClr val="0000FF"/>
    <a:srgbClr val="660066"/>
    <a:srgbClr val="00CC99"/>
    <a:srgbClr val="CC00CC"/>
    <a:srgbClr val="A50021"/>
    <a:srgbClr val="CC99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103" autoAdjust="0"/>
  </p:normalViewPr>
  <p:slideViewPr>
    <p:cSldViewPr>
      <p:cViewPr varScale="1">
        <p:scale>
          <a:sx n="93" d="100"/>
          <a:sy n="93" d="100"/>
        </p:scale>
        <p:origin x="564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7B4D50C-AC3F-44C0-89F0-37E36B520E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58EA30E-FA1D-4FC4-BD85-909FE9B4EB3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solidFill>
          <a:srgbClr val="8420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rot="16200000" flipV="1">
            <a:off x="1778794" y="4385469"/>
            <a:ext cx="3175" cy="248126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27013"/>
            <a:ext cx="674688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Группа 9"/>
          <p:cNvGrpSpPr>
            <a:grpSpLocks/>
          </p:cNvGrpSpPr>
          <p:nvPr/>
        </p:nvGrpSpPr>
        <p:grpSpPr bwMode="auto">
          <a:xfrm>
            <a:off x="1335088" y="276225"/>
            <a:ext cx="1468437" cy="758825"/>
            <a:chOff x="2737368" y="240643"/>
            <a:chExt cx="1536018" cy="795243"/>
          </a:xfrm>
        </p:grpSpPr>
        <p:pic>
          <p:nvPicPr>
            <p:cNvPr id="9" name="Рисунок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079"/>
            <a:stretch>
              <a:fillRect/>
            </a:stretch>
          </p:blipFill>
          <p:spPr bwMode="auto">
            <a:xfrm>
              <a:off x="2737368" y="240643"/>
              <a:ext cx="1273488" cy="596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3089407" y="778015"/>
              <a:ext cx="1183979" cy="257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ru-RU" altLang="ru-RU" sz="1000">
                  <a:solidFill>
                    <a:schemeClr val="bg1"/>
                  </a:solidFill>
                  <a:latin typeface="Verdana" panose="020B0604030504040204" pitchFamily="34" charset="0"/>
                </a:rPr>
                <a:t>Бизнес-школа</a:t>
              </a: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10134092" y="1196761"/>
            <a:ext cx="2057908" cy="4030185"/>
          </a:xfrm>
          <a:prstGeom prst="rect">
            <a:avLst/>
          </a:prstGeom>
          <a:blipFill>
            <a:blip r:embed="rId4">
              <a:alphaModFix amt="84000"/>
            </a:blip>
            <a:stretch>
              <a:fillRect r="-9645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2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55"/>
          <a:stretch>
            <a:fillRect/>
          </a:stretch>
        </p:blipFill>
        <p:spPr bwMode="auto">
          <a:xfrm>
            <a:off x="9704388" y="820738"/>
            <a:ext cx="2487612" cy="480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Заголовок 1"/>
          <p:cNvSpPr>
            <a:spLocks noGrp="1"/>
          </p:cNvSpPr>
          <p:nvPr>
            <p:ph type="ctrTitle"/>
          </p:nvPr>
        </p:nvSpPr>
        <p:spPr>
          <a:xfrm>
            <a:off x="539553" y="2060858"/>
            <a:ext cx="7486847" cy="1801163"/>
          </a:xfrm>
        </p:spPr>
        <p:txBody>
          <a:bodyPr anchor="t">
            <a:normAutofit/>
          </a:bodyPr>
          <a:lstStyle>
            <a:lvl1pPr algn="l">
              <a:defRPr sz="400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3" y="4031585"/>
            <a:ext cx="7486847" cy="4055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37" name="Текст 23"/>
          <p:cNvSpPr>
            <a:spLocks noGrp="1"/>
          </p:cNvSpPr>
          <p:nvPr>
            <p:ph type="body" sz="quarter" idx="12"/>
          </p:nvPr>
        </p:nvSpPr>
        <p:spPr>
          <a:xfrm>
            <a:off x="539751" y="4581535"/>
            <a:ext cx="7485539" cy="57626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Дата 2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ижний колонтитул 3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TextBox 16"/>
          <p:cNvSpPr txBox="1"/>
          <p:nvPr userDrawn="1"/>
        </p:nvSpPr>
        <p:spPr>
          <a:xfrm>
            <a:off x="539552" y="5877882"/>
            <a:ext cx="5848515" cy="2154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kern="2000" spc="60" baseline="0" dirty="0">
                <a:solidFill>
                  <a:schemeClr val="bg1"/>
                </a:solidFill>
                <a:latin typeface="Montserrat"/>
              </a:rPr>
              <a:t>ГЕНЕРАЛЬНЫЙ КОНСТРУКТОР БУДУЩЕГО</a:t>
            </a:r>
            <a:endParaRPr lang="en-US" sz="1400" kern="2000" spc="60" baseline="0" dirty="0">
              <a:solidFill>
                <a:schemeClr val="bg1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759512476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итульный слайд">
    <p:bg>
      <p:bgPr>
        <a:solidFill>
          <a:srgbClr val="8420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/>
          <p:cNvPicPr>
            <a:picLocks noChangeAspect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425" y="2116138"/>
            <a:ext cx="321786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 flipH="1">
            <a:off x="1227138" y="4076700"/>
            <a:ext cx="167322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вал 4"/>
          <p:cNvSpPr/>
          <p:nvPr/>
        </p:nvSpPr>
        <p:spPr>
          <a:xfrm>
            <a:off x="6415088" y="2116138"/>
            <a:ext cx="3095625" cy="309562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27013"/>
            <a:ext cx="674688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Группа 10"/>
          <p:cNvGrpSpPr>
            <a:grpSpLocks/>
          </p:cNvGrpSpPr>
          <p:nvPr/>
        </p:nvGrpSpPr>
        <p:grpSpPr bwMode="auto">
          <a:xfrm>
            <a:off x="1335088" y="276225"/>
            <a:ext cx="1468437" cy="758825"/>
            <a:chOff x="2737368" y="240643"/>
            <a:chExt cx="1536018" cy="795243"/>
          </a:xfrm>
        </p:grpSpPr>
        <p:pic>
          <p:nvPicPr>
            <p:cNvPr id="8" name="Рисунок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079"/>
            <a:stretch>
              <a:fillRect/>
            </a:stretch>
          </p:blipFill>
          <p:spPr bwMode="auto">
            <a:xfrm>
              <a:off x="2737368" y="240643"/>
              <a:ext cx="1273488" cy="596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3089407" y="778015"/>
              <a:ext cx="1183979" cy="257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ru-RU" altLang="ru-RU" sz="1000">
                  <a:solidFill>
                    <a:schemeClr val="bg1"/>
                  </a:solidFill>
                  <a:latin typeface="Verdana" panose="020B0604030504040204" pitchFamily="34" charset="0"/>
                </a:rPr>
                <a:t>Бизнес-школа</a:t>
              </a:r>
            </a:p>
          </p:txBody>
        </p:sp>
      </p:grpSp>
      <p:sp>
        <p:nvSpPr>
          <p:cNvPr id="23" name="Заголовок 1"/>
          <p:cNvSpPr>
            <a:spLocks noGrp="1"/>
          </p:cNvSpPr>
          <p:nvPr>
            <p:ph type="ctrTitle"/>
          </p:nvPr>
        </p:nvSpPr>
        <p:spPr>
          <a:xfrm>
            <a:off x="719404" y="2060859"/>
            <a:ext cx="7125944" cy="1801163"/>
          </a:xfrm>
        </p:spPr>
        <p:txBody>
          <a:bodyPr anchor="t">
            <a:normAutofit/>
          </a:bodyPr>
          <a:lstStyle>
            <a:lvl1pPr algn="l">
              <a:defRPr sz="400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4114679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H="1">
            <a:off x="334963" y="1168400"/>
            <a:ext cx="4022725" cy="0"/>
          </a:xfrm>
          <a:prstGeom prst="line">
            <a:avLst/>
          </a:prstGeom>
          <a:ln w="28575">
            <a:solidFill>
              <a:srgbClr val="8420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0" y="0"/>
            <a:ext cx="10212388" cy="71438"/>
          </a:xfrm>
          <a:prstGeom prst="rect">
            <a:avLst/>
          </a:prstGeom>
          <a:solidFill>
            <a:srgbClr val="842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605" y="112543"/>
            <a:ext cx="11100027" cy="1079269"/>
          </a:xfrm>
        </p:spPr>
        <p:txBody>
          <a:bodyPr>
            <a:normAutofit/>
          </a:bodyPr>
          <a:lstStyle>
            <a:lvl1pPr algn="l">
              <a:defRPr sz="300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8808" y="1484792"/>
            <a:ext cx="5284973" cy="5040559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rgbClr val="84209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rgbClr val="29292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28618" indent="-171450">
              <a:buClr>
                <a:srgbClr val="84209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rgbClr val="29292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685787" indent="-171450">
              <a:buClr>
                <a:srgbClr val="84209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rgbClr val="29292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 marL="942956" indent="-171450">
              <a:buClr>
                <a:srgbClr val="84209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rgbClr val="29292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 marL="1371574" indent="-342900">
              <a:buClr>
                <a:srgbClr val="258A8F"/>
              </a:buClr>
              <a:buFont typeface="Wingdings" panose="05000000000000000000" pitchFamily="2" charset="2"/>
              <a:buChar char="Ø"/>
              <a:defRPr sz="2000">
                <a:solidFill>
                  <a:srgbClr val="29292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9" name="Содержимое 2"/>
          <p:cNvSpPr>
            <a:spLocks noGrp="1"/>
          </p:cNvSpPr>
          <p:nvPr>
            <p:ph idx="13"/>
          </p:nvPr>
        </p:nvSpPr>
        <p:spPr>
          <a:xfrm>
            <a:off x="6029600" y="1484783"/>
            <a:ext cx="5284973" cy="5040559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rgbClr val="84209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rgbClr val="29292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28618" indent="-171450">
              <a:buClr>
                <a:srgbClr val="84209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rgbClr val="29292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685787" indent="-171450">
              <a:buClr>
                <a:srgbClr val="84209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rgbClr val="29292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 marL="942956" indent="-171450">
              <a:buClr>
                <a:srgbClr val="84209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rgbClr val="29292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 marL="1371574" indent="-342900">
              <a:buClr>
                <a:srgbClr val="258A8F"/>
              </a:buClr>
              <a:buFont typeface="Wingdings" panose="05000000000000000000" pitchFamily="2" charset="2"/>
              <a:buChar char="Ø"/>
              <a:defRPr sz="2000">
                <a:solidFill>
                  <a:srgbClr val="29292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10896600" y="6165850"/>
            <a:ext cx="1222375" cy="652463"/>
          </a:xfrm>
        </p:spPr>
        <p:txBody>
          <a:bodyPr/>
          <a:lstStyle>
            <a:lvl1pPr>
              <a:defRPr sz="2000" b="1">
                <a:solidFill>
                  <a:srgbClr val="84209A"/>
                </a:solidFill>
                <a:latin typeface="+mn-lt"/>
              </a:defRPr>
            </a:lvl1pPr>
          </a:lstStyle>
          <a:p>
            <a:pPr>
              <a:defRPr/>
            </a:pPr>
            <a:fld id="{6C547ABF-2972-40FD-8109-E5ECB5586C0C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920920419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H="1">
            <a:off x="334963" y="1168400"/>
            <a:ext cx="4022725" cy="0"/>
          </a:xfrm>
          <a:prstGeom prst="line">
            <a:avLst/>
          </a:prstGeom>
          <a:ln w="28575">
            <a:solidFill>
              <a:srgbClr val="8420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604" y="112543"/>
            <a:ext cx="11322005" cy="1055857"/>
          </a:xfrm>
        </p:spPr>
        <p:txBody>
          <a:bodyPr>
            <a:normAutofit/>
          </a:bodyPr>
          <a:lstStyle>
            <a:lvl1pPr algn="l">
              <a:defRPr sz="3000" b="0">
                <a:solidFill>
                  <a:srgbClr val="29292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278808" y="1340776"/>
            <a:ext cx="11289800" cy="5312219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>
              <a:lnSpc>
                <a:spcPct val="200000"/>
              </a:lnSpc>
              <a:buClr>
                <a:srgbClr val="84209A"/>
              </a:buClr>
              <a:buSzPct val="100000"/>
              <a:buFont typeface="+mj-lt"/>
              <a:buAutoNum type="arabicPeriod"/>
              <a:defRPr sz="2000">
                <a:solidFill>
                  <a:srgbClr val="29292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-457200">
              <a:buClr>
                <a:srgbClr val="84209A"/>
              </a:buClr>
              <a:buFont typeface="Arial" panose="020B0604020202020204" pitchFamily="34" charset="0"/>
              <a:buChar char="•"/>
              <a:defRPr sz="2200">
                <a:solidFill>
                  <a:srgbClr val="292929"/>
                </a:solidFill>
                <a:latin typeface="Montserrat Medium" panose="00000600000000000000" pitchFamily="2" charset="-52"/>
              </a:defRPr>
            </a:lvl2pPr>
            <a:lvl3pPr marL="457200" indent="-457200">
              <a:buClr>
                <a:srgbClr val="84209A"/>
              </a:buClr>
              <a:buFont typeface="Arial" panose="020B0604020202020204" pitchFamily="34" charset="0"/>
              <a:buChar char="•"/>
              <a:defRPr sz="2200">
                <a:solidFill>
                  <a:srgbClr val="292929"/>
                </a:solidFill>
                <a:latin typeface="Montserrat Medium" panose="00000600000000000000" pitchFamily="2" charset="-52"/>
              </a:defRPr>
            </a:lvl3pPr>
            <a:lvl4pPr marL="457200" indent="-457200">
              <a:buClr>
                <a:srgbClr val="84209A"/>
              </a:buClr>
              <a:buFont typeface="Arial" panose="020B0604020202020204" pitchFamily="34" charset="0"/>
              <a:buChar char="•"/>
              <a:defRPr sz="2200">
                <a:solidFill>
                  <a:srgbClr val="292929"/>
                </a:solidFill>
                <a:latin typeface="Montserrat Medium" panose="00000600000000000000" pitchFamily="2" charset="-52"/>
              </a:defRPr>
            </a:lvl4pPr>
            <a:lvl5pPr marL="457200" indent="-457200">
              <a:buClr>
                <a:srgbClr val="84209A"/>
              </a:buClr>
              <a:buFont typeface="Arial" panose="020B0604020202020204" pitchFamily="34" charset="0"/>
              <a:buChar char="•"/>
              <a:defRPr sz="2200">
                <a:solidFill>
                  <a:srgbClr val="292929"/>
                </a:solidFill>
                <a:latin typeface="Montserrat Medium" panose="000006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 err="1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10896600" y="6165850"/>
            <a:ext cx="1222375" cy="652463"/>
          </a:xfrm>
        </p:spPr>
        <p:txBody>
          <a:bodyPr/>
          <a:lstStyle>
            <a:lvl1pPr>
              <a:defRPr sz="2000" b="1">
                <a:solidFill>
                  <a:srgbClr val="84209A"/>
                </a:solidFill>
                <a:latin typeface="+mn-lt"/>
              </a:defRPr>
            </a:lvl1pPr>
          </a:lstStyle>
          <a:p>
            <a:pPr>
              <a:defRPr/>
            </a:pPr>
            <a:fld id="{FA529F44-F806-4D8C-B4E7-B79130FEDE33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10212388" cy="71438"/>
          </a:xfrm>
          <a:prstGeom prst="rect">
            <a:avLst/>
          </a:prstGeom>
          <a:solidFill>
            <a:srgbClr val="842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27751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55"/>
          <a:stretch>
            <a:fillRect/>
          </a:stretch>
        </p:blipFill>
        <p:spPr bwMode="auto">
          <a:xfrm>
            <a:off x="9875838" y="1430338"/>
            <a:ext cx="2365375" cy="399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 flipH="1">
            <a:off x="334963" y="1168400"/>
            <a:ext cx="4022725" cy="0"/>
          </a:xfrm>
          <a:prstGeom prst="line">
            <a:avLst/>
          </a:prstGeom>
          <a:ln w="28575">
            <a:solidFill>
              <a:srgbClr val="8420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604" y="112543"/>
            <a:ext cx="11322005" cy="1062915"/>
          </a:xfrm>
        </p:spPr>
        <p:txBody>
          <a:bodyPr>
            <a:normAutofit/>
          </a:bodyPr>
          <a:lstStyle>
            <a:lvl1pPr algn="l">
              <a:defRPr sz="3000">
                <a:solidFill>
                  <a:srgbClr val="29292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Содержимое 2"/>
          <p:cNvSpPr>
            <a:spLocks noGrp="1"/>
          </p:cNvSpPr>
          <p:nvPr>
            <p:ph idx="1"/>
          </p:nvPr>
        </p:nvSpPr>
        <p:spPr>
          <a:xfrm>
            <a:off x="278808" y="1340776"/>
            <a:ext cx="11289800" cy="5312219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>
              <a:lnSpc>
                <a:spcPct val="200000"/>
              </a:lnSpc>
              <a:buClr>
                <a:srgbClr val="84209A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29292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0" indent="0">
              <a:buClr>
                <a:srgbClr val="84209A"/>
              </a:buClr>
              <a:buFont typeface="Arial" panose="020B0604020202020204" pitchFamily="34" charset="0"/>
              <a:buChar char="•"/>
              <a:defRPr sz="2200">
                <a:solidFill>
                  <a:srgbClr val="292929"/>
                </a:solidFill>
                <a:latin typeface="Montserrat Medium" panose="00000600000000000000" pitchFamily="2" charset="-52"/>
              </a:defRPr>
            </a:lvl2pPr>
            <a:lvl3pPr marL="0" indent="0">
              <a:buClr>
                <a:srgbClr val="84209A"/>
              </a:buClr>
              <a:buFont typeface="Arial" panose="020B0604020202020204" pitchFamily="34" charset="0"/>
              <a:buChar char="•"/>
              <a:defRPr sz="2200">
                <a:solidFill>
                  <a:srgbClr val="292929"/>
                </a:solidFill>
                <a:latin typeface="Montserrat Medium" panose="00000600000000000000" pitchFamily="2" charset="-52"/>
              </a:defRPr>
            </a:lvl3pPr>
            <a:lvl4pPr marL="0" indent="0">
              <a:buClr>
                <a:srgbClr val="84209A"/>
              </a:buClr>
              <a:buFont typeface="Arial" panose="020B0604020202020204" pitchFamily="34" charset="0"/>
              <a:buChar char="•"/>
              <a:defRPr sz="2200">
                <a:solidFill>
                  <a:srgbClr val="292929"/>
                </a:solidFill>
                <a:latin typeface="Montserrat Medium" panose="00000600000000000000" pitchFamily="2" charset="-52"/>
              </a:defRPr>
            </a:lvl4pPr>
            <a:lvl5pPr marL="0" indent="0">
              <a:buClr>
                <a:srgbClr val="84209A"/>
              </a:buClr>
              <a:buFont typeface="Arial" panose="020B0604020202020204" pitchFamily="34" charset="0"/>
              <a:buChar char="•"/>
              <a:defRPr sz="2200">
                <a:solidFill>
                  <a:srgbClr val="292929"/>
                </a:solidFill>
                <a:latin typeface="Montserrat Medium" panose="000006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 err="1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10896600" y="6165850"/>
            <a:ext cx="1222375" cy="652463"/>
          </a:xfrm>
        </p:spPr>
        <p:txBody>
          <a:bodyPr/>
          <a:lstStyle>
            <a:lvl1pPr>
              <a:defRPr sz="2000" b="1">
                <a:solidFill>
                  <a:srgbClr val="37BDED"/>
                </a:solidFill>
                <a:latin typeface="+mn-lt"/>
              </a:defRPr>
            </a:lvl1pPr>
          </a:lstStyle>
          <a:p>
            <a:pPr>
              <a:defRPr/>
            </a:pPr>
            <a:fld id="{A7BBFFBF-1D02-4820-ADFE-57C428041F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10212388" cy="71438"/>
          </a:xfrm>
          <a:prstGeom prst="rect">
            <a:avLst/>
          </a:prstGeom>
          <a:solidFill>
            <a:srgbClr val="842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243153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571500" y="274638"/>
            <a:ext cx="9334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67813" y="63674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4201565-5CD0-4B87-8F95-7702D5429F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50" r:id="rId1"/>
    <p:sldLayoutId id="2147484551" r:id="rId2"/>
    <p:sldLayoutId id="2147484552" r:id="rId3"/>
    <p:sldLayoutId id="2147484553" r:id="rId4"/>
    <p:sldLayoutId id="2147484554" r:id="rId5"/>
  </p:sldLayoutIdLst>
  <p:hf hdr="0" dt="0"/>
  <p:txStyles>
    <p:titleStyle>
      <a:lvl1pPr algn="l" defTabSz="512763" rtl="0" eaLnBrk="0" fontAlgn="base" hangingPunct="0">
        <a:spcBef>
          <a:spcPct val="0"/>
        </a:spcBef>
        <a:spcAft>
          <a:spcPct val="0"/>
        </a:spcAft>
        <a:defRPr sz="3000" kern="1200">
          <a:solidFill>
            <a:srgbClr val="292929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algn="l" defTabSz="512763" rtl="0" eaLnBrk="0" fontAlgn="base" hangingPunct="0">
        <a:spcBef>
          <a:spcPct val="0"/>
        </a:spcBef>
        <a:spcAft>
          <a:spcPct val="0"/>
        </a:spcAft>
        <a:defRPr sz="3000">
          <a:solidFill>
            <a:srgbClr val="292929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l" defTabSz="512763" rtl="0" eaLnBrk="0" fontAlgn="base" hangingPunct="0">
        <a:spcBef>
          <a:spcPct val="0"/>
        </a:spcBef>
        <a:spcAft>
          <a:spcPct val="0"/>
        </a:spcAft>
        <a:defRPr sz="3000">
          <a:solidFill>
            <a:srgbClr val="292929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l" defTabSz="512763" rtl="0" eaLnBrk="0" fontAlgn="base" hangingPunct="0">
        <a:spcBef>
          <a:spcPct val="0"/>
        </a:spcBef>
        <a:spcAft>
          <a:spcPct val="0"/>
        </a:spcAft>
        <a:defRPr sz="3000">
          <a:solidFill>
            <a:srgbClr val="292929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l" defTabSz="512763" rtl="0" eaLnBrk="0" fontAlgn="base" hangingPunct="0">
        <a:spcBef>
          <a:spcPct val="0"/>
        </a:spcBef>
        <a:spcAft>
          <a:spcPct val="0"/>
        </a:spcAft>
        <a:defRPr sz="3000">
          <a:solidFill>
            <a:srgbClr val="292929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457200" algn="l" defTabSz="512763" rtl="0" fontAlgn="base">
        <a:spcBef>
          <a:spcPct val="0"/>
        </a:spcBef>
        <a:spcAft>
          <a:spcPct val="0"/>
        </a:spcAft>
        <a:defRPr sz="3000">
          <a:solidFill>
            <a:srgbClr val="292929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6pPr>
      <a:lvl7pPr marL="914400" algn="l" defTabSz="512763" rtl="0" fontAlgn="base">
        <a:spcBef>
          <a:spcPct val="0"/>
        </a:spcBef>
        <a:spcAft>
          <a:spcPct val="0"/>
        </a:spcAft>
        <a:defRPr sz="3000">
          <a:solidFill>
            <a:srgbClr val="292929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7pPr>
      <a:lvl8pPr marL="1371600" algn="l" defTabSz="512763" rtl="0" fontAlgn="base">
        <a:spcBef>
          <a:spcPct val="0"/>
        </a:spcBef>
        <a:spcAft>
          <a:spcPct val="0"/>
        </a:spcAft>
        <a:defRPr sz="3000">
          <a:solidFill>
            <a:srgbClr val="292929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8pPr>
      <a:lvl9pPr marL="1828800" algn="l" defTabSz="512763" rtl="0" fontAlgn="base">
        <a:spcBef>
          <a:spcPct val="0"/>
        </a:spcBef>
        <a:spcAft>
          <a:spcPct val="0"/>
        </a:spcAft>
        <a:defRPr sz="3000">
          <a:solidFill>
            <a:srgbClr val="292929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9pPr>
    </p:titleStyle>
    <p:bodyStyle>
      <a:lvl1pPr marL="171450" indent="-171450" algn="l" defTabSz="512763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rgbClr val="258A8F"/>
        </a:buClr>
        <a:buSzPct val="60000"/>
        <a:buBlip>
          <a:blip r:embed="rId7"/>
        </a:buBlip>
        <a:defRPr sz="2000" kern="1200">
          <a:solidFill>
            <a:srgbClr val="292929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427038" indent="-171450" algn="l" defTabSz="512763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rgbClr val="258A8F"/>
        </a:buClr>
        <a:buSzPct val="60000"/>
        <a:buBlip>
          <a:blip r:embed="rId7"/>
        </a:buBlip>
        <a:defRPr sz="2000" kern="1200">
          <a:solidFill>
            <a:srgbClr val="292929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684213" indent="-171450" algn="l" defTabSz="512763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rgbClr val="258A8F"/>
        </a:buClr>
        <a:buSzPct val="60000"/>
        <a:buBlip>
          <a:blip r:embed="rId7"/>
        </a:buBlip>
        <a:defRPr sz="2000" kern="1200">
          <a:solidFill>
            <a:srgbClr val="292929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941388" indent="-171450" algn="l" defTabSz="512763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rgbClr val="258A8F"/>
        </a:buClr>
        <a:buSzPct val="60000"/>
        <a:buBlip>
          <a:blip r:embed="rId7"/>
        </a:buBlip>
        <a:defRPr sz="2000" kern="1200">
          <a:solidFill>
            <a:srgbClr val="292929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027113" algn="l" defTabSz="512763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rgbClr val="258A8F"/>
        </a:buClr>
        <a:buFont typeface="Arial" panose="020B0604020202020204" pitchFamily="34" charset="0"/>
        <a:defRPr sz="2000" kern="1200">
          <a:solidFill>
            <a:srgbClr val="292929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414428" indent="-128585" algn="l" defTabSz="514337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4" indent="-128585" algn="l" defTabSz="514337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8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2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8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2060575"/>
            <a:ext cx="7535863" cy="1801813"/>
          </a:xfrm>
        </p:spPr>
        <p:txBody>
          <a:bodyPr/>
          <a:lstStyle/>
          <a:p>
            <a:pPr eaLnBrk="1" hangingPunct="1">
              <a:tabLst>
                <a:tab pos="2152650" algn="l"/>
              </a:tabLst>
            </a:pPr>
            <a:r>
              <a:rPr lang="ru-RU" altLang="ru-RU" b="1" dirty="0"/>
              <a:t>Бизнес-школы: развитие экосистем</a:t>
            </a:r>
          </a:p>
        </p:txBody>
      </p:sp>
      <p:sp>
        <p:nvSpPr>
          <p:cNvPr id="21508" name="Текст 1"/>
          <p:cNvSpPr>
            <a:spLocks noGrp="1"/>
          </p:cNvSpPr>
          <p:nvPr>
            <p:ph type="body" sz="quarter" idx="12"/>
          </p:nvPr>
        </p:nvSpPr>
        <p:spPr bwMode="auto">
          <a:xfrm>
            <a:off x="539750" y="3573016"/>
            <a:ext cx="7535863" cy="194421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ru-RU" altLang="ru-RU" sz="3200" b="1" dirty="0"/>
              <a:t>Малышева Лариса Анатольевна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1600" dirty="0"/>
              <a:t>Д.э.н., профессор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1600" dirty="0"/>
              <a:t>Директор Бизнес-школы </a:t>
            </a:r>
            <a:r>
              <a:rPr lang="ru-RU" altLang="ru-RU" sz="1600" dirty="0" err="1"/>
              <a:t>УрФУ</a:t>
            </a:r>
            <a:endParaRPr lang="ru-RU" altLang="ru-RU" sz="1600" dirty="0"/>
          </a:p>
          <a:p>
            <a:pPr eaLnBrk="1" hangingPunct="1">
              <a:lnSpc>
                <a:spcPct val="90000"/>
              </a:lnSpc>
            </a:pPr>
            <a:r>
              <a:rPr lang="ru-RU" altLang="ru-RU" sz="1600" dirty="0"/>
              <a:t>Общественный представитель АСИ Свердловской области «Образование и кадры»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1600" dirty="0"/>
              <a:t>Лидер Точки кипения - Екатеринбург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Бизнес-Гравитация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29F44-F806-4D8C-B4E7-B79130FEDE33}" type="slidenum">
              <a:rPr lang="ru-RU" altLang="ru-RU" smtClean="0"/>
              <a:pPr>
                <a:defRPr/>
              </a:pPr>
              <a:t>10</a:t>
            </a:fld>
            <a:endParaRPr lang="ru-RU" alt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496" y="112543"/>
            <a:ext cx="1444848" cy="14448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268760"/>
            <a:ext cx="8020769" cy="535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603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Президентский проектный офис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29F44-F806-4D8C-B4E7-B79130FEDE33}" type="slidenum">
              <a:rPr lang="ru-RU" altLang="ru-RU" smtClean="0"/>
              <a:pPr>
                <a:defRPr/>
              </a:pPr>
              <a:t>11</a:t>
            </a:fld>
            <a:endParaRPr lang="ru-RU" alt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480" y="112543"/>
            <a:ext cx="1588865" cy="15888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t="12676"/>
          <a:stretch/>
        </p:blipFill>
        <p:spPr>
          <a:xfrm>
            <a:off x="335360" y="1268760"/>
            <a:ext cx="993409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720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Акселератор событийных проектов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29F44-F806-4D8C-B4E7-B79130FEDE33}" type="slidenum">
              <a:rPr lang="ru-RU" altLang="ru-RU" smtClean="0"/>
              <a:pPr>
                <a:defRPr/>
              </a:pPr>
              <a:t>12</a:t>
            </a:fld>
            <a:endParaRPr lang="ru-RU" alt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296" y="112543"/>
            <a:ext cx="1621355" cy="16213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t="12210"/>
          <a:stretch/>
        </p:blipFill>
        <p:spPr>
          <a:xfrm>
            <a:off x="286891" y="1268760"/>
            <a:ext cx="10094488" cy="470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293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Развитие экосистем: Сети связей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Бизнес-школы РАБО</a:t>
            </a:r>
          </a:p>
          <a:p>
            <a:r>
              <a:rPr lang="ru-RU" dirty="0"/>
              <a:t>Вузы-участники Президентской программы</a:t>
            </a:r>
          </a:p>
          <a:p>
            <a:r>
              <a:rPr lang="ru-RU" dirty="0"/>
              <a:t>Участники проектов АСИ: Форсайт-флоты, острова, </a:t>
            </a:r>
            <a:r>
              <a:rPr lang="ru-RU" dirty="0" err="1"/>
              <a:t>Арипелаги</a:t>
            </a:r>
            <a:r>
              <a:rPr lang="ru-RU" dirty="0"/>
              <a:t>, Форсайты</a:t>
            </a:r>
          </a:p>
          <a:p>
            <a:r>
              <a:rPr lang="ru-RU" dirty="0"/>
              <a:t>Общественные представители АСИ</a:t>
            </a:r>
          </a:p>
          <a:p>
            <a:r>
              <a:rPr lang="ru-RU" dirty="0"/>
              <a:t>Сеть Точек кипения: КПД – Клуб Программных директоров</a:t>
            </a:r>
          </a:p>
          <a:p>
            <a:r>
              <a:rPr lang="ru-RU" dirty="0"/>
              <a:t>Сети экспертов АСИ: </a:t>
            </a:r>
            <a:r>
              <a:rPr lang="ru-RU" dirty="0" err="1"/>
              <a:t>Смартеки</a:t>
            </a:r>
            <a:r>
              <a:rPr lang="ru-RU" dirty="0"/>
              <a:t>, ПУТК, НТИ</a:t>
            </a:r>
          </a:p>
          <a:p>
            <a:r>
              <a:rPr lang="ru-RU" dirty="0"/>
              <a:t>…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29F44-F806-4D8C-B4E7-B79130FEDE33}" type="slidenum">
              <a:rPr lang="ru-RU" altLang="ru-RU" smtClean="0"/>
              <a:pPr>
                <a:defRPr/>
              </a:pPr>
              <a:t>13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11108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Российская программа подготовки руководителей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5995647"/>
              </p:ext>
            </p:extLst>
          </p:nvPr>
        </p:nvGraphicFramePr>
        <p:xfrm>
          <a:off x="279400" y="1341438"/>
          <a:ext cx="11288712" cy="537900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762904">
                  <a:extLst>
                    <a:ext uri="{9D8B030D-6E8A-4147-A177-3AD203B41FA5}">
                      <a16:colId xmlns:a16="http://schemas.microsoft.com/office/drawing/2014/main" val="1720044723"/>
                    </a:ext>
                  </a:extLst>
                </a:gridCol>
                <a:gridCol w="3637872">
                  <a:extLst>
                    <a:ext uri="{9D8B030D-6E8A-4147-A177-3AD203B41FA5}">
                      <a16:colId xmlns:a16="http://schemas.microsoft.com/office/drawing/2014/main" val="3757257493"/>
                    </a:ext>
                  </a:extLst>
                </a:gridCol>
                <a:gridCol w="3887936">
                  <a:extLst>
                    <a:ext uri="{9D8B030D-6E8A-4147-A177-3AD203B41FA5}">
                      <a16:colId xmlns:a16="http://schemas.microsoft.com/office/drawing/2014/main" val="907209328"/>
                    </a:ext>
                  </a:extLst>
                </a:gridCol>
              </a:tblGrid>
              <a:tr h="593014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rgbClr val="84209A"/>
                          </a:solidFill>
                        </a:rPr>
                        <a:t>Факторы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514337" rtl="0" eaLnBrk="1" latinLnBrk="0" hangingPunct="1"/>
                      <a:r>
                        <a:rPr lang="ru-RU" sz="2800" b="1" kern="1200" dirty="0">
                          <a:solidFill>
                            <a:srgbClr val="84209A"/>
                          </a:solidFill>
                          <a:latin typeface="+mn-lt"/>
                          <a:ea typeface="+mn-ea"/>
                          <a:cs typeface="+mn-cs"/>
                        </a:rPr>
                        <a:t>Существует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514337" rtl="0" eaLnBrk="1" latinLnBrk="0" hangingPunct="1"/>
                      <a:r>
                        <a:rPr lang="ru-RU" sz="2800" b="1" kern="1200" dirty="0">
                          <a:solidFill>
                            <a:srgbClr val="84209A"/>
                          </a:solidFill>
                          <a:latin typeface="+mn-lt"/>
                          <a:ea typeface="+mn-ea"/>
                          <a:cs typeface="+mn-cs"/>
                        </a:rPr>
                        <a:t>Есть</a:t>
                      </a:r>
                      <a:r>
                        <a:rPr lang="ru-RU" sz="2800" b="1" kern="1200" baseline="0" dirty="0">
                          <a:solidFill>
                            <a:srgbClr val="84209A"/>
                          </a:solidFill>
                          <a:latin typeface="+mn-lt"/>
                          <a:ea typeface="+mn-ea"/>
                          <a:cs typeface="+mn-cs"/>
                        </a:rPr>
                        <a:t> запрос</a:t>
                      </a:r>
                      <a:endParaRPr lang="ru-RU" sz="2800" b="1" kern="1200" dirty="0">
                        <a:solidFill>
                          <a:srgbClr val="84209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0632692"/>
                  </a:ext>
                </a:extLst>
              </a:tr>
              <a:tr h="392084">
                <a:tc>
                  <a:txBody>
                    <a:bodyPr/>
                    <a:lstStyle/>
                    <a:p>
                      <a:pPr marL="108000" algn="l" defTabSz="514337" rtl="0" eaLnBrk="1" fontAlgn="t" latinLnBrk="0" hangingPunct="1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4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Фокус страны</a:t>
                      </a:r>
                    </a:p>
                  </a:txBody>
                  <a:tcPr marL="19050" marR="19050" marT="12700" marB="12700"/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24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Глобализация</a:t>
                      </a:r>
                    </a:p>
                  </a:txBody>
                  <a:tcPr marL="19050" marR="19050" marT="12700" marB="12700"/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24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Суверенитет</a:t>
                      </a:r>
                    </a:p>
                  </a:txBody>
                  <a:tcPr marL="19050" marR="19050" marT="12700" marB="12700"/>
                </a:tc>
                <a:extLst>
                  <a:ext uri="{0D108BD9-81ED-4DB2-BD59-A6C34878D82A}">
                    <a16:rowId xmlns:a16="http://schemas.microsoft.com/office/drawing/2014/main" val="1471796683"/>
                  </a:ext>
                </a:extLst>
              </a:tr>
              <a:tr h="693331">
                <a:tc>
                  <a:txBody>
                    <a:bodyPr/>
                    <a:lstStyle/>
                    <a:p>
                      <a:pPr marL="108000" algn="l" defTabSz="514337" rtl="0" eaLnBrk="1" fontAlgn="t" latinLnBrk="0" hangingPunct="1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4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Фокус обучения</a:t>
                      </a:r>
                    </a:p>
                  </a:txBody>
                  <a:tcPr marL="19050" marR="19050" marT="12700" marB="12700"/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24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Типовые учебные задачи</a:t>
                      </a:r>
                    </a:p>
                  </a:txBody>
                  <a:tcPr marL="19050" marR="19050" marT="12700" marB="12700"/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24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Новые реальные задачи</a:t>
                      </a:r>
                    </a:p>
                  </a:txBody>
                  <a:tcPr marL="19050" marR="19050" marT="12700" marB="12700"/>
                </a:tc>
                <a:extLst>
                  <a:ext uri="{0D108BD9-81ED-4DB2-BD59-A6C34878D82A}">
                    <a16:rowId xmlns:a16="http://schemas.microsoft.com/office/drawing/2014/main" val="4111658551"/>
                  </a:ext>
                </a:extLst>
              </a:tr>
              <a:tr h="392084">
                <a:tc>
                  <a:txBody>
                    <a:bodyPr/>
                    <a:lstStyle/>
                    <a:p>
                      <a:pPr marL="108000" algn="l" defTabSz="514337" rtl="0" eaLnBrk="1" fontAlgn="t" latinLnBrk="0" hangingPunct="1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4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Слушатель</a:t>
                      </a:r>
                    </a:p>
                  </a:txBody>
                  <a:tcPr marL="19050" marR="19050" marT="12700" marB="12700"/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24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Руководитель</a:t>
                      </a:r>
                    </a:p>
                  </a:txBody>
                  <a:tcPr marL="19050" marR="19050" marT="12700" marB="12700"/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24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Предприниматель</a:t>
                      </a:r>
                    </a:p>
                  </a:txBody>
                  <a:tcPr marL="19050" marR="19050" marT="12700" marB="12700"/>
                </a:tc>
                <a:extLst>
                  <a:ext uri="{0D108BD9-81ED-4DB2-BD59-A6C34878D82A}">
                    <a16:rowId xmlns:a16="http://schemas.microsoft.com/office/drawing/2014/main" val="180361674"/>
                  </a:ext>
                </a:extLst>
              </a:tr>
              <a:tr h="693331">
                <a:tc>
                  <a:txBody>
                    <a:bodyPr/>
                    <a:lstStyle/>
                    <a:p>
                      <a:pPr marL="108000" algn="l" defTabSz="514337" rtl="0" eaLnBrk="1" fontAlgn="t" latinLnBrk="0" hangingPunct="1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400" kern="1200" dirty="0" err="1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Благополучатель</a:t>
                      </a:r>
                      <a:endParaRPr lang="ru-RU" sz="24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050" marR="19050" marT="12700" marB="12700"/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24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Слушатель</a:t>
                      </a:r>
                    </a:p>
                  </a:txBody>
                  <a:tcPr marL="19050" marR="19050" marT="12700" marB="12700"/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24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Предприятие, отрасль, страна, сообщество</a:t>
                      </a:r>
                    </a:p>
                  </a:txBody>
                  <a:tcPr marL="19050" marR="19050" marT="12700" marB="12700"/>
                </a:tc>
                <a:extLst>
                  <a:ext uri="{0D108BD9-81ED-4DB2-BD59-A6C34878D82A}">
                    <a16:rowId xmlns:a16="http://schemas.microsoft.com/office/drawing/2014/main" val="2580216230"/>
                  </a:ext>
                </a:extLst>
              </a:tr>
              <a:tr h="392084">
                <a:tc>
                  <a:txBody>
                    <a:bodyPr/>
                    <a:lstStyle/>
                    <a:p>
                      <a:pPr marL="108000" algn="l" defTabSz="514337" rtl="0" eaLnBrk="1" fontAlgn="t" latinLnBrk="0" hangingPunct="1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4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Результат обучения</a:t>
                      </a:r>
                    </a:p>
                  </a:txBody>
                  <a:tcPr marL="19050" marR="19050" marT="12700" marB="12700"/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24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План проекта</a:t>
                      </a:r>
                    </a:p>
                  </a:txBody>
                  <a:tcPr marL="19050" marR="19050" marT="12700" marB="12700"/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24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Реализованный проект</a:t>
                      </a:r>
                    </a:p>
                  </a:txBody>
                  <a:tcPr marL="19050" marR="19050" marT="12700" marB="12700"/>
                </a:tc>
                <a:extLst>
                  <a:ext uri="{0D108BD9-81ED-4DB2-BD59-A6C34878D82A}">
                    <a16:rowId xmlns:a16="http://schemas.microsoft.com/office/drawing/2014/main" val="3228664349"/>
                  </a:ext>
                </a:extLst>
              </a:tr>
              <a:tr h="392084">
                <a:tc>
                  <a:txBody>
                    <a:bodyPr/>
                    <a:lstStyle/>
                    <a:p>
                      <a:pPr marL="108000" algn="l" defTabSz="514337" rtl="0" eaLnBrk="1" fontAlgn="t" latinLnBrk="0" hangingPunct="1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4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Методы обучения</a:t>
                      </a:r>
                    </a:p>
                  </a:txBody>
                  <a:tcPr marL="19050" marR="19050" marT="12700" marB="12700"/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24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Дисциплины</a:t>
                      </a:r>
                    </a:p>
                  </a:txBody>
                  <a:tcPr marL="19050" marR="19050" marT="12700" marB="12700"/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24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Проекты</a:t>
                      </a:r>
                    </a:p>
                  </a:txBody>
                  <a:tcPr marL="19050" marR="19050" marT="12700" marB="12700"/>
                </a:tc>
                <a:extLst>
                  <a:ext uri="{0D108BD9-81ED-4DB2-BD59-A6C34878D82A}">
                    <a16:rowId xmlns:a16="http://schemas.microsoft.com/office/drawing/2014/main" val="5876504"/>
                  </a:ext>
                </a:extLst>
              </a:tr>
              <a:tr h="428596">
                <a:tc>
                  <a:txBody>
                    <a:bodyPr/>
                    <a:lstStyle/>
                    <a:p>
                      <a:pPr marL="108000" algn="l" defTabSz="514337" rtl="0" eaLnBrk="1" fontAlgn="t" latinLnBrk="0" hangingPunct="1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4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Тематика</a:t>
                      </a:r>
                    </a:p>
                  </a:txBody>
                  <a:tcPr marL="19050" marR="19050" marT="12700" marB="12700"/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24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Стратегия</a:t>
                      </a:r>
                    </a:p>
                  </a:txBody>
                  <a:tcPr marL="19050" marR="19050" marT="12700" marB="12700"/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2400" kern="1200" dirty="0" err="1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Техн</a:t>
                      </a:r>
                      <a:r>
                        <a:rPr lang="ru-RU" sz="24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ru-RU" sz="2400" kern="1200" baseline="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Предприним</a:t>
                      </a:r>
                      <a:r>
                        <a:rPr lang="ru-RU" sz="24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-во</a:t>
                      </a:r>
                    </a:p>
                  </a:txBody>
                  <a:tcPr marL="19050" marR="19050" marT="12700" marB="12700"/>
                </a:tc>
                <a:extLst>
                  <a:ext uri="{0D108BD9-81ED-4DB2-BD59-A6C34878D82A}">
                    <a16:rowId xmlns:a16="http://schemas.microsoft.com/office/drawing/2014/main" val="2112913148"/>
                  </a:ext>
                </a:extLst>
              </a:tr>
              <a:tr h="883135">
                <a:tc>
                  <a:txBody>
                    <a:bodyPr/>
                    <a:lstStyle/>
                    <a:p>
                      <a:pPr marL="108000" algn="l" defTabSz="514337" rtl="0" eaLnBrk="1" fontAlgn="t" latinLnBrk="0" hangingPunct="1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4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Конкурентное преимущество</a:t>
                      </a:r>
                    </a:p>
                  </a:txBody>
                  <a:tcPr marL="19050" marR="19050" marT="12700" marB="12700"/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24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Материальные ресурсы</a:t>
                      </a:r>
                    </a:p>
                  </a:txBody>
                  <a:tcPr marL="19050" marR="19050" marT="12700" marB="12700"/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24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Партнеры, сети связей</a:t>
                      </a:r>
                    </a:p>
                  </a:txBody>
                  <a:tcPr marL="19050" marR="19050" marT="12700" marB="12700"/>
                </a:tc>
                <a:extLst>
                  <a:ext uri="{0D108BD9-81ED-4DB2-BD59-A6C34878D82A}">
                    <a16:rowId xmlns:a16="http://schemas.microsoft.com/office/drawing/2014/main" val="3853127102"/>
                  </a:ext>
                </a:extLst>
              </a:tr>
              <a:tr h="392084">
                <a:tc>
                  <a:txBody>
                    <a:bodyPr/>
                    <a:lstStyle/>
                    <a:p>
                      <a:pPr marL="108000" algn="l" defTabSz="514337" rtl="0" eaLnBrk="1" fontAlgn="t" latinLnBrk="0" hangingPunct="1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4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Динамика</a:t>
                      </a:r>
                    </a:p>
                  </a:txBody>
                  <a:tcPr marL="19050" marR="19050" marT="12700" marB="12700"/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24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Реактивная</a:t>
                      </a:r>
                    </a:p>
                  </a:txBody>
                  <a:tcPr marL="19050" marR="19050" marT="12700" marB="12700"/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2400" kern="1200" dirty="0" err="1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Проактивная</a:t>
                      </a:r>
                      <a:endParaRPr lang="ru-RU" sz="24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050" marR="19050" marT="12700" marB="12700"/>
                </a:tc>
                <a:extLst>
                  <a:ext uri="{0D108BD9-81ED-4DB2-BD59-A6C34878D82A}">
                    <a16:rowId xmlns:a16="http://schemas.microsoft.com/office/drawing/2014/main" val="2722281866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29F44-F806-4D8C-B4E7-B79130FEDE33}" type="slidenum">
              <a:rPr lang="ru-RU" altLang="ru-RU" smtClean="0"/>
              <a:pPr>
                <a:defRPr/>
              </a:pPr>
              <a:t>14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204275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Особенности программы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Фокус – технологический и кадровый суверенитет</a:t>
            </a:r>
          </a:p>
          <a:p>
            <a:r>
              <a:rPr lang="ru-RU" dirty="0"/>
              <a:t>Тематика – НТИ, Нацпроекты</a:t>
            </a:r>
          </a:p>
          <a:p>
            <a:r>
              <a:rPr lang="ru-RU" dirty="0" err="1"/>
              <a:t>Профпереподготовка</a:t>
            </a:r>
            <a:r>
              <a:rPr lang="ru-RU" dirty="0"/>
              <a:t>, </a:t>
            </a:r>
            <a:r>
              <a:rPr lang="en-US" dirty="0"/>
              <a:t>&gt;300 </a:t>
            </a:r>
            <a:r>
              <a:rPr lang="ru-RU" dirty="0"/>
              <a:t>час.</a:t>
            </a:r>
          </a:p>
          <a:p>
            <a:r>
              <a:rPr lang="ru-RU" dirty="0"/>
              <a:t>Модули – реализация реальных задач в формате проектов под заказ бизнеса-власти-сообществ</a:t>
            </a:r>
            <a:endParaRPr lang="en-US" dirty="0"/>
          </a:p>
          <a:p>
            <a:r>
              <a:rPr lang="ru-RU" dirty="0"/>
              <a:t>Повышение роли партнеров – заказчиков, экспертов, консультантов</a:t>
            </a:r>
          </a:p>
          <a:p>
            <a:r>
              <a:rPr lang="ru-RU" dirty="0"/>
              <a:t>Фреймворки: </a:t>
            </a:r>
            <a:r>
              <a:rPr lang="en-US" dirty="0"/>
              <a:t>IPMA</a:t>
            </a:r>
            <a:r>
              <a:rPr lang="ru-RU" dirty="0"/>
              <a:t> </a:t>
            </a:r>
            <a:r>
              <a:rPr lang="en-US" dirty="0"/>
              <a:t>/</a:t>
            </a:r>
            <a:r>
              <a:rPr lang="ru-RU" dirty="0"/>
              <a:t> СОВНЕТ, </a:t>
            </a:r>
            <a:r>
              <a:rPr lang="en-US" dirty="0"/>
              <a:t>Scrum /</a:t>
            </a:r>
            <a:r>
              <a:rPr lang="ru-RU" dirty="0"/>
              <a:t> </a:t>
            </a:r>
            <a:r>
              <a:rPr lang="en-US" dirty="0"/>
              <a:t>Agile</a:t>
            </a:r>
          </a:p>
          <a:p>
            <a:r>
              <a:rPr lang="ru-RU" dirty="0"/>
              <a:t>Лучшие практики – курс на </a:t>
            </a:r>
            <a:r>
              <a:rPr lang="ru-RU" dirty="0" err="1"/>
              <a:t>коллаборацию</a:t>
            </a:r>
            <a:r>
              <a:rPr lang="ru-RU" dirty="0"/>
              <a:t> и сотрудничество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29F44-F806-4D8C-B4E7-B79130FEDE33}" type="slidenum">
              <a:rPr lang="ru-RU" altLang="ru-RU" smtClean="0"/>
              <a:pPr>
                <a:defRPr/>
              </a:pPr>
              <a:t>15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196310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>
                <a:solidFill>
                  <a:schemeClr val="accent2"/>
                </a:solidFill>
              </a:rPr>
              <a:t>19 июня 1987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29F44-F806-4D8C-B4E7-B79130FEDE33}" type="slidenum">
              <a:rPr lang="ru-RU" altLang="ru-RU" smtClean="0"/>
              <a:pPr>
                <a:defRPr/>
              </a:pPr>
              <a:t>16</a:t>
            </a:fld>
            <a:endParaRPr lang="ru-RU" alt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268760"/>
            <a:ext cx="532859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245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377E87"/>
                </a:solidFill>
              </a:rPr>
              <a:t>Малышева Лариса Анатольевна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17F2759-65E5-4ACF-9267-87251CFA55F5}" type="slidenum">
              <a:rPr lang="ru-RU" altLang="ru-RU" smtClean="0"/>
              <a:pPr>
                <a:defRPr/>
              </a:pPr>
              <a:t>2</a:t>
            </a:fld>
            <a:endParaRPr lang="ru-RU" alt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35360" y="1268760"/>
            <a:ext cx="5976664" cy="5312219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altLang="ru-RU" sz="2900" dirty="0"/>
              <a:t>Д.э.н., профессор, </a:t>
            </a:r>
            <a:r>
              <a:rPr lang="en-US" altLang="ru-RU" sz="2900" dirty="0"/>
              <a:t>IPMA(A)</a:t>
            </a:r>
            <a:r>
              <a:rPr lang="ru-RU" altLang="ru-RU" sz="2900" dirty="0"/>
              <a:t>, </a:t>
            </a:r>
            <a:r>
              <a:rPr lang="en-US" altLang="ru-RU" sz="2900" dirty="0" err="1"/>
              <a:t>ICAgile</a:t>
            </a:r>
            <a:endParaRPr lang="en-US" altLang="ru-RU" sz="2900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altLang="ru-RU" sz="2900" dirty="0"/>
              <a:t>Общественный представитель АСИ «Образование и кадры» Свердловской области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altLang="ru-RU" sz="2900" dirty="0"/>
              <a:t>Лидер ТК – Екатеринбург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altLang="ru-RU" sz="2900" dirty="0"/>
              <a:t>Эксперт </a:t>
            </a:r>
            <a:r>
              <a:rPr lang="ru-RU" altLang="ru-RU" sz="2900" dirty="0" err="1"/>
              <a:t>Смартека</a:t>
            </a:r>
            <a:r>
              <a:rPr lang="ru-RU" altLang="ru-RU" sz="2900" dirty="0"/>
              <a:t>, эксперт АСИ НТИ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altLang="ru-RU" sz="2900" dirty="0"/>
              <a:t>Член Совета РАБО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altLang="ru-RU" sz="2900" dirty="0"/>
              <a:t>Ведущий специалист НАСДОБР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altLang="ru-RU" sz="2900" dirty="0"/>
              <a:t>Директор Бизнес-школы </a:t>
            </a:r>
            <a:r>
              <a:rPr lang="ru-RU" altLang="ru-RU" sz="2900" dirty="0" err="1"/>
              <a:t>УрФУ</a:t>
            </a:r>
            <a:endParaRPr lang="ru-RU" altLang="ru-RU" sz="2900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altLang="ru-RU" sz="2900" dirty="0"/>
              <a:t>Руководитель МВА (2000), ПП (1997)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altLang="ru-RU" sz="2900" dirty="0"/>
              <a:t>Проект АСИ: </a:t>
            </a:r>
            <a:r>
              <a:rPr lang="ru-RU" altLang="ru-RU" sz="2900" dirty="0">
                <a:solidFill>
                  <a:srgbClr val="84209A"/>
                </a:solidFill>
              </a:rPr>
              <a:t>Создание международной системы аккредитации делового администрирования на принципах сотрудничества и солидарности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00" r="16138"/>
          <a:stretch/>
        </p:blipFill>
        <p:spPr>
          <a:xfrm>
            <a:off x="6690927" y="1149997"/>
            <a:ext cx="3671880" cy="526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328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Партнеры Бизнес-школы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indent="-592652">
              <a:spcBef>
                <a:spcPts val="0"/>
              </a:spcBef>
              <a:buSzPts val="1800"/>
            </a:pPr>
            <a:r>
              <a:rPr lang="ru-RU" dirty="0"/>
              <a:t>Корпоративный университет </a:t>
            </a:r>
            <a:r>
              <a:rPr lang="ru-RU" dirty="0" err="1"/>
              <a:t>Сбер</a:t>
            </a:r>
            <a:endParaRPr lang="ru-RU" dirty="0"/>
          </a:p>
          <a:p>
            <a:pPr indent="-592652">
              <a:spcBef>
                <a:spcPts val="0"/>
              </a:spcBef>
              <a:buSzPts val="1800"/>
            </a:pPr>
            <a:r>
              <a:rPr lang="ru-RU" dirty="0"/>
              <a:t>Российская ассоциация бизнес-образования</a:t>
            </a:r>
          </a:p>
          <a:p>
            <a:pPr indent="-592652">
              <a:buSzPts val="1800"/>
            </a:pPr>
            <a:r>
              <a:rPr lang="ru-RU" dirty="0"/>
              <a:t>Федеральный ресурсный центр </a:t>
            </a:r>
          </a:p>
          <a:p>
            <a:pPr indent="-592652">
              <a:buSzPts val="1800"/>
            </a:pPr>
            <a:r>
              <a:rPr lang="ru-RU" dirty="0"/>
              <a:t>ГК Цифра</a:t>
            </a:r>
          </a:p>
          <a:p>
            <a:pPr indent="-592652">
              <a:buSzPts val="1800"/>
            </a:pPr>
            <a:r>
              <a:rPr lang="ru-RU" dirty="0"/>
              <a:t>ATG CNT</a:t>
            </a:r>
          </a:p>
          <a:p>
            <a:pPr indent="-592652">
              <a:buSzPts val="1800"/>
            </a:pPr>
            <a:r>
              <a:rPr lang="ru-RU" dirty="0"/>
              <a:t>Агентство стратегических инициатив</a:t>
            </a:r>
          </a:p>
          <a:p>
            <a:pPr indent="-592652">
              <a:buSzPts val="1800"/>
            </a:pPr>
            <a:r>
              <a:rPr lang="ru-RU" dirty="0"/>
              <a:t>Сеть Точек кипения</a:t>
            </a:r>
          </a:p>
          <a:p>
            <a:pPr indent="-592652">
              <a:buSzPts val="1800"/>
            </a:pPr>
            <a:r>
              <a:rPr lang="ru-RU" dirty="0"/>
              <a:t>Бизнес-ассоциация ТРИЗ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29F44-F806-4D8C-B4E7-B79130FEDE33}" type="slidenum">
              <a:rPr lang="ru-RU" altLang="ru-RU" smtClean="0"/>
              <a:pPr>
                <a:defRPr/>
              </a:pPr>
              <a:t>3</a:t>
            </a:fld>
            <a:endParaRPr lang="ru-RU" altLang="ru-RU" dirty="0"/>
          </a:p>
        </p:txBody>
      </p:sp>
      <p:pic>
        <p:nvPicPr>
          <p:cNvPr id="5" name="Google Shape;424;p5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24193" y="1484784"/>
            <a:ext cx="1668199" cy="32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425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4192" y="2132856"/>
            <a:ext cx="1139600" cy="447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426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24193" y="3793691"/>
            <a:ext cx="1404935" cy="499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427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24192" y="3197157"/>
            <a:ext cx="1242640" cy="447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428;p5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24192" y="5214080"/>
            <a:ext cx="1372819" cy="591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429;p5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824192" y="4432917"/>
            <a:ext cx="1571819" cy="652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430;p5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824193" y="5877272"/>
            <a:ext cx="1404933" cy="6026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1957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Изменение условий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29F44-F806-4D8C-B4E7-B79130FEDE33}" type="slidenum">
              <a:rPr lang="ru-RU" altLang="ru-RU" smtClean="0"/>
              <a:pPr>
                <a:defRPr/>
              </a:pPr>
              <a:t>4</a:t>
            </a:fld>
            <a:endParaRPr lang="ru-RU" altLang="ru-RU" dirty="0"/>
          </a:p>
        </p:txBody>
      </p:sp>
      <p:graphicFrame>
        <p:nvGraphicFramePr>
          <p:cNvPr id="5" name="Google Shape;110;p2"/>
          <p:cNvGraphicFramePr/>
          <p:nvPr>
            <p:extLst>
              <p:ext uri="{D42A27DB-BD31-4B8C-83A1-F6EECF244321}">
                <p14:modId xmlns:p14="http://schemas.microsoft.com/office/powerpoint/2010/main" val="3373953114"/>
              </p:ext>
            </p:extLst>
          </p:nvPr>
        </p:nvGraphicFramePr>
        <p:xfrm>
          <a:off x="407368" y="1484784"/>
          <a:ext cx="6840760" cy="286592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18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74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 err="1">
                          <a:solidFill>
                            <a:schemeClr val="bg1"/>
                          </a:solidFill>
                        </a:rPr>
                        <a:t>Годы</a:t>
                      </a:r>
                      <a:endParaRPr sz="24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 err="1">
                          <a:solidFill>
                            <a:schemeClr val="bg1"/>
                          </a:solidFill>
                        </a:rPr>
                        <a:t>Мир</a:t>
                      </a:r>
                      <a:endParaRPr sz="24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 err="1">
                          <a:solidFill>
                            <a:schemeClr val="bg1"/>
                          </a:solidFill>
                        </a:rPr>
                        <a:t>Cynefine</a:t>
                      </a:r>
                      <a:endParaRPr sz="24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 err="1">
                          <a:solidFill>
                            <a:schemeClr val="bg1"/>
                          </a:solidFill>
                        </a:rPr>
                        <a:t>Проекты</a:t>
                      </a:r>
                      <a:endParaRPr sz="24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66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>
                          <a:solidFill>
                            <a:schemeClr val="accent6"/>
                          </a:solidFill>
                        </a:rPr>
                        <a:t>80-е</a:t>
                      </a:r>
                      <a:endParaRPr sz="2400" u="none" strike="noStrike" cap="none" dirty="0">
                        <a:solidFill>
                          <a:schemeClr val="accent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solidFill>
                            <a:schemeClr val="accent6"/>
                          </a:solidFill>
                        </a:rPr>
                        <a:t>SPOD</a:t>
                      </a:r>
                      <a:endParaRPr sz="2400" u="none" strike="noStrike" cap="none">
                        <a:solidFill>
                          <a:schemeClr val="accent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solidFill>
                            <a:schemeClr val="accent6"/>
                          </a:solidFill>
                        </a:rPr>
                        <a:t>Простая</a:t>
                      </a:r>
                      <a:endParaRPr sz="2400" u="none" strike="noStrike" cap="none">
                        <a:solidFill>
                          <a:schemeClr val="accent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solidFill>
                            <a:schemeClr val="accent6"/>
                          </a:solidFill>
                        </a:rPr>
                        <a:t>Процесс</a:t>
                      </a:r>
                      <a:endParaRPr sz="2400" u="none" strike="noStrike" cap="none">
                        <a:solidFill>
                          <a:schemeClr val="accent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66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solidFill>
                            <a:schemeClr val="accent6"/>
                          </a:solidFill>
                        </a:rPr>
                        <a:t>2000-е</a:t>
                      </a:r>
                      <a:endParaRPr sz="2400" u="none" strike="noStrike" cap="none">
                        <a:solidFill>
                          <a:schemeClr val="accent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>
                          <a:solidFill>
                            <a:schemeClr val="accent6"/>
                          </a:solidFill>
                        </a:rPr>
                        <a:t>VUCA</a:t>
                      </a:r>
                      <a:endParaRPr sz="2400" u="none" strike="noStrike" cap="none" dirty="0">
                        <a:solidFill>
                          <a:schemeClr val="accent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solidFill>
                            <a:schemeClr val="accent6"/>
                          </a:solidFill>
                        </a:rPr>
                        <a:t>Сложная</a:t>
                      </a:r>
                      <a:endParaRPr sz="2400" u="none" strike="noStrike" cap="none">
                        <a:solidFill>
                          <a:schemeClr val="accent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 dirty="0">
                          <a:solidFill>
                            <a:schemeClr val="accent6"/>
                          </a:solidFill>
                        </a:rPr>
                        <a:t>Каскад</a:t>
                      </a:r>
                      <a:endParaRPr sz="2400" u="none" strike="noStrike" cap="none" dirty="0">
                        <a:solidFill>
                          <a:schemeClr val="accent6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486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solidFill>
                            <a:schemeClr val="accent6"/>
                          </a:solidFill>
                        </a:rPr>
                        <a:t>2020</a:t>
                      </a:r>
                      <a:endParaRPr sz="2400" u="none" strike="noStrike" cap="none">
                        <a:solidFill>
                          <a:schemeClr val="accent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solidFill>
                            <a:schemeClr val="accent6"/>
                          </a:solidFill>
                        </a:rPr>
                        <a:t>BANI</a:t>
                      </a:r>
                      <a:endParaRPr sz="2400" u="none" strike="noStrike" cap="none">
                        <a:solidFill>
                          <a:schemeClr val="accent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 err="1">
                          <a:solidFill>
                            <a:schemeClr val="accent6"/>
                          </a:solidFill>
                        </a:rPr>
                        <a:t>Динамичная</a:t>
                      </a:r>
                      <a:endParaRPr sz="2400" u="none" strike="noStrike" cap="none" dirty="0">
                        <a:solidFill>
                          <a:schemeClr val="accent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>
                          <a:solidFill>
                            <a:schemeClr val="accent6"/>
                          </a:solidFill>
                        </a:rPr>
                        <a:t>PMI</a:t>
                      </a:r>
                      <a:endParaRPr sz="2400" u="none" strike="noStrike" cap="none" dirty="0">
                        <a:solidFill>
                          <a:schemeClr val="accent6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166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solidFill>
                            <a:schemeClr val="accent6"/>
                          </a:solidFill>
                        </a:rPr>
                        <a:t>2022+</a:t>
                      </a:r>
                      <a:endParaRPr sz="2400" u="none" strike="noStrike" cap="none">
                        <a:solidFill>
                          <a:schemeClr val="accent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solidFill>
                            <a:schemeClr val="accent6"/>
                          </a:solidFill>
                        </a:rPr>
                        <a:t>SHIVA</a:t>
                      </a:r>
                      <a:endParaRPr sz="2400" u="none" strike="noStrike" cap="none">
                        <a:solidFill>
                          <a:schemeClr val="accent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 err="1">
                          <a:solidFill>
                            <a:schemeClr val="accent6"/>
                          </a:solidFill>
                        </a:rPr>
                        <a:t>Хаотичная</a:t>
                      </a:r>
                      <a:endParaRPr sz="2400" u="none" strike="noStrike" cap="none" dirty="0">
                        <a:solidFill>
                          <a:schemeClr val="accent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>
                          <a:solidFill>
                            <a:schemeClr val="accent6"/>
                          </a:solidFill>
                        </a:rPr>
                        <a:t>Agile</a:t>
                      </a:r>
                      <a:endParaRPr sz="2400" u="none" strike="noStrike" cap="none" dirty="0">
                        <a:solidFill>
                          <a:schemeClr val="accent6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Google Shape;111;p2"/>
          <p:cNvSpPr txBox="1"/>
          <p:nvPr/>
        </p:nvSpPr>
        <p:spPr>
          <a:xfrm>
            <a:off x="7536160" y="1285750"/>
            <a:ext cx="4320480" cy="5632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b="0" i="0" u="none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Технологический суверенитет</a:t>
            </a:r>
            <a:endParaRPr sz="2400" dirty="0">
              <a:solidFill>
                <a:schemeClr val="accent6"/>
              </a:solidFill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b="0" i="0" u="none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Импортозамещение</a:t>
            </a:r>
            <a:endParaRPr sz="2400" b="0" i="0" u="none" strike="noStrike" cap="none" dirty="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b="0" i="0" u="none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Разрыв логистических цепочек</a:t>
            </a:r>
            <a:endParaRPr sz="2400" dirty="0">
              <a:solidFill>
                <a:schemeClr val="accent6"/>
              </a:solidFill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b="0" i="0" u="none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Разворот на Азию и восток</a:t>
            </a:r>
            <a:endParaRPr sz="2400" dirty="0">
              <a:solidFill>
                <a:schemeClr val="accent6"/>
              </a:solidFill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b="0" i="0" u="none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Фокус на внутренние задачи</a:t>
            </a:r>
            <a:endParaRPr sz="2400" dirty="0">
              <a:solidFill>
                <a:schemeClr val="accent6"/>
              </a:solidFill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b="0" i="0" u="none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Отсутствие паттернов, привычных моделей</a:t>
            </a:r>
            <a:endParaRPr sz="2400" dirty="0">
              <a:solidFill>
                <a:schemeClr val="accent6"/>
              </a:solidFill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b="0" i="0" u="none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Неактуальность моделей управления</a:t>
            </a:r>
            <a:endParaRPr sz="2400" dirty="0">
              <a:solidFill>
                <a:schemeClr val="accent6"/>
              </a:solidFill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b="0" i="0" u="none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Отсутствие авторитетов и экспертов</a:t>
            </a:r>
            <a:endParaRPr sz="2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523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Разные ситуации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29F44-F806-4D8C-B4E7-B79130FEDE33}" type="slidenum">
              <a:rPr lang="ru-RU" altLang="ru-RU" smtClean="0"/>
              <a:pPr>
                <a:defRPr/>
              </a:pPr>
              <a:t>5</a:t>
            </a:fld>
            <a:endParaRPr lang="ru-RU" altLang="ru-RU" dirty="0"/>
          </a:p>
        </p:txBody>
      </p:sp>
      <p:grpSp>
        <p:nvGrpSpPr>
          <p:cNvPr id="5" name="Google Shape;138;p3"/>
          <p:cNvGrpSpPr/>
          <p:nvPr/>
        </p:nvGrpSpPr>
        <p:grpSpPr>
          <a:xfrm>
            <a:off x="420202" y="841189"/>
            <a:ext cx="11436438" cy="2541581"/>
            <a:chOff x="2074" y="-1"/>
            <a:chExt cx="8491353" cy="2016234"/>
          </a:xfrm>
          <a:solidFill>
            <a:schemeClr val="accent6">
              <a:lumMod val="10000"/>
              <a:lumOff val="90000"/>
            </a:schemeClr>
          </a:solidFill>
        </p:grpSpPr>
        <p:sp>
          <p:nvSpPr>
            <p:cNvPr id="6" name="Google Shape;139;p3"/>
            <p:cNvSpPr/>
            <p:nvPr/>
          </p:nvSpPr>
          <p:spPr>
            <a:xfrm>
              <a:off x="541753" y="-1"/>
              <a:ext cx="7221177" cy="2016234"/>
            </a:xfrm>
            <a:prstGeom prst="rightArrow">
              <a:avLst>
                <a:gd name="adj1" fmla="val 50000"/>
                <a:gd name="adj2" fmla="val 5000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40;p3"/>
            <p:cNvSpPr/>
            <p:nvPr/>
          </p:nvSpPr>
          <p:spPr>
            <a:xfrm>
              <a:off x="2074" y="604870"/>
              <a:ext cx="1979725" cy="806493"/>
            </a:xfrm>
            <a:prstGeom prst="roundRect">
              <a:avLst>
                <a:gd name="adj" fmla="val 16667"/>
              </a:avLst>
            </a:prstGeom>
            <a:grpFill/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41;p3"/>
            <p:cNvSpPr txBox="1"/>
            <p:nvPr/>
          </p:nvSpPr>
          <p:spPr>
            <a:xfrm>
              <a:off x="41444" y="644240"/>
              <a:ext cx="1900985" cy="727753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i="0" u="none" strike="noStrike" cap="none" dirty="0">
                  <a:solidFill>
                    <a:srgbClr val="84209A"/>
                  </a:solidFill>
                  <a:latin typeface="Arial"/>
                  <a:ea typeface="Arial"/>
                  <a:cs typeface="Arial"/>
                  <a:sym typeface="Arial"/>
                </a:rPr>
                <a:t>Ситуация</a:t>
              </a:r>
              <a:endParaRPr sz="2800" b="1" i="0" u="none" strike="noStrike" cap="none" dirty="0">
                <a:solidFill>
                  <a:srgbClr val="84209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142;p3"/>
            <p:cNvSpPr/>
            <p:nvPr/>
          </p:nvSpPr>
          <p:spPr>
            <a:xfrm>
              <a:off x="2172617" y="604870"/>
              <a:ext cx="1979725" cy="806493"/>
            </a:xfrm>
            <a:prstGeom prst="roundRect">
              <a:avLst>
                <a:gd name="adj" fmla="val 16667"/>
              </a:avLst>
            </a:prstGeom>
            <a:grpFill/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43;p3"/>
            <p:cNvSpPr txBox="1"/>
            <p:nvPr/>
          </p:nvSpPr>
          <p:spPr>
            <a:xfrm>
              <a:off x="2211987" y="644240"/>
              <a:ext cx="1900985" cy="727753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>
              <a:defPPr>
                <a:defRPr lang="ru-RU"/>
              </a:defPPr>
              <a:lvl1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 sz="2800" b="1" i="0" u="none" strike="noStrike" cap="none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Arial"/>
                  <a:ea typeface="Arial"/>
                  <a:cs typeface="Arial"/>
                </a:defRPr>
              </a:lvl1pPr>
            </a:lstStyle>
            <a:p>
              <a:r>
                <a:rPr lang="en-US" dirty="0">
                  <a:solidFill>
                    <a:srgbClr val="84209A"/>
                  </a:solidFill>
                  <a:sym typeface="Arial"/>
                </a:rPr>
                <a:t>Задачи</a:t>
              </a:r>
              <a:endParaRPr dirty="0">
                <a:solidFill>
                  <a:srgbClr val="84209A"/>
                </a:solidFill>
                <a:sym typeface="Arial"/>
              </a:endParaRPr>
            </a:p>
          </p:txBody>
        </p:sp>
        <p:sp>
          <p:nvSpPr>
            <p:cNvPr id="11" name="Google Shape;144;p3"/>
            <p:cNvSpPr/>
            <p:nvPr/>
          </p:nvSpPr>
          <p:spPr>
            <a:xfrm>
              <a:off x="4343159" y="604870"/>
              <a:ext cx="1979725" cy="806493"/>
            </a:xfrm>
            <a:prstGeom prst="roundRect">
              <a:avLst>
                <a:gd name="adj" fmla="val 16667"/>
              </a:avLst>
            </a:prstGeom>
            <a:grpFill/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45;p3"/>
            <p:cNvSpPr txBox="1"/>
            <p:nvPr/>
          </p:nvSpPr>
          <p:spPr>
            <a:xfrm>
              <a:off x="4382529" y="644240"/>
              <a:ext cx="2091803" cy="727753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>
              <a:defPPr>
                <a:defRPr lang="ru-RU"/>
              </a:defPPr>
              <a:lvl1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 sz="2800" b="1" i="0" u="none" strike="noStrike" cap="none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Arial"/>
                  <a:ea typeface="Arial"/>
                  <a:cs typeface="Arial"/>
                </a:defRPr>
              </a:lvl1pPr>
            </a:lstStyle>
            <a:p>
              <a:r>
                <a:rPr lang="en-US" dirty="0">
                  <a:solidFill>
                    <a:srgbClr val="84209A"/>
                  </a:solidFill>
                  <a:sym typeface="Arial"/>
                </a:rPr>
                <a:t>Руководители</a:t>
              </a:r>
              <a:endParaRPr dirty="0">
                <a:solidFill>
                  <a:srgbClr val="84209A"/>
                </a:solidFill>
                <a:sym typeface="Arial"/>
              </a:endParaRPr>
            </a:p>
          </p:txBody>
        </p:sp>
        <p:sp>
          <p:nvSpPr>
            <p:cNvPr id="13" name="Google Shape;146;p3"/>
            <p:cNvSpPr/>
            <p:nvPr/>
          </p:nvSpPr>
          <p:spPr>
            <a:xfrm>
              <a:off x="6513702" y="604870"/>
              <a:ext cx="1979725" cy="806493"/>
            </a:xfrm>
            <a:prstGeom prst="roundRect">
              <a:avLst>
                <a:gd name="adj" fmla="val 16667"/>
              </a:avLst>
            </a:prstGeom>
            <a:grpFill/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7;p3"/>
            <p:cNvSpPr txBox="1"/>
            <p:nvPr/>
          </p:nvSpPr>
          <p:spPr>
            <a:xfrm>
              <a:off x="6553072" y="644240"/>
              <a:ext cx="1900985" cy="727753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>
              <a:defPPr>
                <a:defRPr lang="ru-RU"/>
              </a:defPPr>
              <a:lvl1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 sz="2800" b="1" i="0" u="none" strike="noStrike" cap="none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Arial"/>
                  <a:ea typeface="Arial"/>
                  <a:cs typeface="Arial"/>
                </a:defRPr>
              </a:lvl1pPr>
            </a:lstStyle>
            <a:p>
              <a:r>
                <a:rPr lang="en-US" dirty="0">
                  <a:solidFill>
                    <a:srgbClr val="84209A"/>
                  </a:solidFill>
                  <a:sym typeface="Arial"/>
                </a:rPr>
                <a:t>Программы</a:t>
              </a:r>
              <a:endParaRPr dirty="0">
                <a:solidFill>
                  <a:srgbClr val="84209A"/>
                </a:solidFill>
                <a:sym typeface="Arial"/>
              </a:endParaRPr>
            </a:p>
          </p:txBody>
        </p:sp>
      </p:grpSp>
      <p:graphicFrame>
        <p:nvGraphicFramePr>
          <p:cNvPr id="15" name="Google Shape;148;p3"/>
          <p:cNvGraphicFramePr/>
          <p:nvPr>
            <p:extLst>
              <p:ext uri="{D42A27DB-BD31-4B8C-83A1-F6EECF244321}">
                <p14:modId xmlns:p14="http://schemas.microsoft.com/office/powerpoint/2010/main" val="3930145881"/>
              </p:ext>
            </p:extLst>
          </p:nvPr>
        </p:nvGraphicFramePr>
        <p:xfrm>
          <a:off x="275148" y="3299326"/>
          <a:ext cx="11581492" cy="3299798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65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82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53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953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514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 dirty="0">
                          <a:solidFill>
                            <a:srgbClr val="84209A"/>
                          </a:solidFill>
                        </a:rPr>
                        <a:t>Ускорение</a:t>
                      </a:r>
                      <a:endParaRPr sz="2000" b="1" u="none" strike="noStrike" cap="none" dirty="0">
                        <a:solidFill>
                          <a:srgbClr val="84209A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 dirty="0">
                          <a:solidFill>
                            <a:srgbClr val="84209A"/>
                          </a:solidFill>
                        </a:rPr>
                        <a:t>Неопределенность</a:t>
                      </a:r>
                      <a:endParaRPr sz="2000" b="1" u="none" strike="noStrike" cap="none" dirty="0">
                        <a:solidFill>
                          <a:srgbClr val="84209A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 dirty="0">
                          <a:solidFill>
                            <a:srgbClr val="84209A"/>
                          </a:solidFill>
                        </a:rPr>
                        <a:t>Предприниматели</a:t>
                      </a:r>
                      <a:endParaRPr sz="2000" b="1" u="none" strike="noStrike" cap="none" dirty="0">
                        <a:solidFill>
                          <a:srgbClr val="84209A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 dirty="0">
                          <a:solidFill>
                            <a:srgbClr val="84209A"/>
                          </a:solidFill>
                        </a:rPr>
                        <a:t>Обучение</a:t>
                      </a:r>
                      <a:endParaRPr sz="2000" b="1" u="none" strike="noStrike" cap="none" dirty="0">
                        <a:solidFill>
                          <a:srgbClr val="84209A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8521"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800" u="none" strike="noStrike" cap="none" dirty="0" err="1">
                          <a:solidFill>
                            <a:schemeClr val="accent6"/>
                          </a:solidFill>
                        </a:rPr>
                        <a:t>Санкции</a:t>
                      </a:r>
                      <a:r>
                        <a:rPr lang="ru-RU" sz="1800" u="none" strike="noStrike" cap="none" dirty="0">
                          <a:solidFill>
                            <a:schemeClr val="accent6"/>
                          </a:solidFill>
                        </a:rPr>
                        <a:t> </a:t>
                      </a:r>
                      <a:endParaRPr sz="1800" dirty="0">
                        <a:solidFill>
                          <a:schemeClr val="accent6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800" u="none" strike="noStrike" cap="none" dirty="0" err="1">
                          <a:solidFill>
                            <a:schemeClr val="accent6"/>
                          </a:solidFill>
                        </a:rPr>
                        <a:t>Новые</a:t>
                      </a:r>
                      <a:r>
                        <a:rPr lang="en-US" sz="1800" u="none" strike="noStrike" cap="none" dirty="0">
                          <a:solidFill>
                            <a:schemeClr val="accent6"/>
                          </a:solidFill>
                        </a:rPr>
                        <a:t> рынки</a:t>
                      </a:r>
                      <a:endParaRPr sz="1800" dirty="0">
                        <a:solidFill>
                          <a:schemeClr val="accent6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800" u="none" strike="noStrike" cap="none" dirty="0">
                          <a:solidFill>
                            <a:schemeClr val="accent6"/>
                          </a:solidFill>
                        </a:rPr>
                        <a:t>СВО</a:t>
                      </a:r>
                      <a:endParaRPr sz="1800" dirty="0">
                        <a:solidFill>
                          <a:schemeClr val="accent6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800" u="none" strike="noStrike" cap="none" dirty="0" err="1">
                          <a:solidFill>
                            <a:schemeClr val="accent6"/>
                          </a:solidFill>
                        </a:rPr>
                        <a:t>Цепочки</a:t>
                      </a:r>
                      <a:r>
                        <a:rPr lang="en-US" sz="1800" u="none" strike="noStrike" cap="none" dirty="0">
                          <a:solidFill>
                            <a:schemeClr val="accent6"/>
                          </a:solidFill>
                        </a:rPr>
                        <a:t> </a:t>
                      </a:r>
                      <a:r>
                        <a:rPr lang="en-US" sz="1800" u="none" strike="noStrike" cap="none" dirty="0" err="1">
                          <a:solidFill>
                            <a:schemeClr val="accent6"/>
                          </a:solidFill>
                        </a:rPr>
                        <a:t>поставок</a:t>
                      </a:r>
                      <a:endParaRPr sz="1800" dirty="0">
                        <a:solidFill>
                          <a:schemeClr val="accent6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800" u="none" strike="noStrike" cap="none" dirty="0" err="1">
                          <a:solidFill>
                            <a:schemeClr val="accent6"/>
                          </a:solidFill>
                        </a:rPr>
                        <a:t>Эскалация</a:t>
                      </a:r>
                      <a:endParaRPr sz="1800" dirty="0">
                        <a:solidFill>
                          <a:schemeClr val="accent6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800" u="none" strike="noStrike" cap="none" dirty="0" err="1">
                          <a:solidFill>
                            <a:schemeClr val="accent6"/>
                          </a:solidFill>
                        </a:rPr>
                        <a:t>Дефицит</a:t>
                      </a:r>
                      <a:r>
                        <a:rPr lang="en-US" sz="1800" u="none" strike="noStrike" cap="none" dirty="0">
                          <a:solidFill>
                            <a:schemeClr val="accent6"/>
                          </a:solidFill>
                        </a:rPr>
                        <a:t> </a:t>
                      </a:r>
                      <a:r>
                        <a:rPr lang="en-US" sz="1800" u="none" strike="noStrike" cap="none" dirty="0" err="1">
                          <a:solidFill>
                            <a:schemeClr val="accent6"/>
                          </a:solidFill>
                        </a:rPr>
                        <a:t>кадров</a:t>
                      </a:r>
                      <a:endParaRPr sz="1800" u="none" strike="noStrike" cap="none" dirty="0">
                        <a:solidFill>
                          <a:schemeClr val="accent6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800" u="none" strike="noStrike" cap="none" dirty="0">
                          <a:solidFill>
                            <a:schemeClr val="accent6"/>
                          </a:solidFill>
                        </a:rPr>
                        <a:t>Суверенитет</a:t>
                      </a:r>
                      <a:endParaRPr sz="1800" dirty="0">
                        <a:solidFill>
                          <a:schemeClr val="accent6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800" u="none" strike="noStrike" cap="none" dirty="0" err="1">
                          <a:solidFill>
                            <a:schemeClr val="accent6"/>
                          </a:solidFill>
                        </a:rPr>
                        <a:t>Импортозамещ</a:t>
                      </a:r>
                      <a:r>
                        <a:rPr lang="ru-RU" sz="1800" u="none" strike="noStrike" cap="none" dirty="0">
                          <a:solidFill>
                            <a:schemeClr val="accent6"/>
                          </a:solidFill>
                        </a:rPr>
                        <a:t>-</a:t>
                      </a:r>
                      <a:r>
                        <a:rPr lang="en-US" sz="1800" u="none" strike="noStrike" cap="none" dirty="0" err="1">
                          <a:solidFill>
                            <a:schemeClr val="accent6"/>
                          </a:solidFill>
                        </a:rPr>
                        <a:t>ение</a:t>
                      </a:r>
                      <a:endParaRPr sz="1800" u="none" strike="noStrike" cap="none" dirty="0">
                        <a:solidFill>
                          <a:schemeClr val="accent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800" u="none" strike="noStrike" cap="none" dirty="0" err="1">
                          <a:solidFill>
                            <a:schemeClr val="accent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Новые</a:t>
                      </a:r>
                      <a:r>
                        <a:rPr lang="en-US" sz="1800" u="none" strike="noStrike" cap="none" dirty="0">
                          <a:solidFill>
                            <a:schemeClr val="accent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задачи</a:t>
                      </a:r>
                      <a:endParaRPr sz="1800" dirty="0">
                        <a:solidFill>
                          <a:schemeClr val="accent6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800" u="none" strike="noStrike" cap="none" dirty="0">
                          <a:solidFill>
                            <a:schemeClr val="accent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Отсутствие </a:t>
                      </a:r>
                      <a:r>
                        <a:rPr lang="en-US" sz="1800" u="none" strike="noStrike" cap="none" dirty="0" err="1">
                          <a:solidFill>
                            <a:schemeClr val="accent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решений</a:t>
                      </a:r>
                      <a:endParaRPr sz="1800" dirty="0">
                        <a:solidFill>
                          <a:schemeClr val="accent6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800" u="none" strike="noStrike" cap="none" dirty="0" err="1">
                          <a:solidFill>
                            <a:schemeClr val="accent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Скорость</a:t>
                      </a:r>
                      <a:r>
                        <a:rPr lang="en-US" sz="1800" u="none" strike="noStrike" cap="none" dirty="0">
                          <a:solidFill>
                            <a:schemeClr val="accent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u="none" strike="noStrike" cap="none" dirty="0" err="1">
                          <a:solidFill>
                            <a:schemeClr val="accent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решений</a:t>
                      </a:r>
                      <a:endParaRPr sz="1800" dirty="0">
                        <a:solidFill>
                          <a:schemeClr val="accent6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800" u="none" strike="noStrike" cap="none" dirty="0" err="1">
                          <a:solidFill>
                            <a:schemeClr val="accent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Цифровизация</a:t>
                      </a:r>
                      <a:endParaRPr sz="1800" u="none" strike="noStrike" cap="none" dirty="0">
                        <a:solidFill>
                          <a:schemeClr val="accent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800" u="none" strike="noStrike" cap="none" dirty="0" err="1">
                          <a:solidFill>
                            <a:schemeClr val="accent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Фейки</a:t>
                      </a:r>
                      <a:endParaRPr sz="1800" u="none" strike="noStrike" cap="none" dirty="0">
                        <a:solidFill>
                          <a:schemeClr val="accent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800" u="none" strike="noStrike" cap="none" dirty="0" err="1">
                          <a:solidFill>
                            <a:schemeClr val="accent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Киберугрозы</a:t>
                      </a:r>
                      <a:endParaRPr sz="1800" u="none" strike="noStrike" cap="none" dirty="0">
                        <a:solidFill>
                          <a:schemeClr val="accent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800" u="none" strike="noStrike" cap="none" dirty="0" err="1">
                          <a:solidFill>
                            <a:schemeClr val="accent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Проблемы</a:t>
                      </a:r>
                      <a:r>
                        <a:rPr lang="en-US" sz="1800" u="none" strike="noStrike" cap="none" dirty="0">
                          <a:solidFill>
                            <a:schemeClr val="accent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с </a:t>
                      </a:r>
                      <a:r>
                        <a:rPr lang="en-US" sz="1800" u="none" strike="noStrike" cap="none" dirty="0" err="1">
                          <a:solidFill>
                            <a:schemeClr val="accent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оплатой</a:t>
                      </a:r>
                      <a:endParaRPr sz="1800" dirty="0">
                        <a:solidFill>
                          <a:schemeClr val="accent6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800" u="none" strike="noStrike" cap="none" dirty="0" err="1">
                          <a:solidFill>
                            <a:schemeClr val="accent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Срыв</a:t>
                      </a:r>
                      <a:r>
                        <a:rPr lang="en-US" sz="1800" u="none" strike="noStrike" cap="none" dirty="0">
                          <a:solidFill>
                            <a:schemeClr val="accent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u="none" strike="noStrike" cap="none" dirty="0" err="1">
                          <a:solidFill>
                            <a:schemeClr val="accent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поставок</a:t>
                      </a:r>
                      <a:endParaRPr sz="1800" u="none" strike="noStrike" cap="none" dirty="0">
                        <a:solidFill>
                          <a:schemeClr val="accent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800" u="none" strike="noStrike" cap="none" dirty="0" err="1">
                          <a:solidFill>
                            <a:schemeClr val="accent6"/>
                          </a:solidFill>
                        </a:rPr>
                        <a:t>Разработка</a:t>
                      </a:r>
                      <a:r>
                        <a:rPr lang="en-US" sz="1800" u="none" strike="noStrike" cap="none" dirty="0">
                          <a:solidFill>
                            <a:schemeClr val="accent6"/>
                          </a:solidFill>
                        </a:rPr>
                        <a:t> </a:t>
                      </a:r>
                      <a:r>
                        <a:rPr lang="en-US" sz="1800" u="none" strike="noStrike" cap="none" dirty="0" err="1">
                          <a:solidFill>
                            <a:schemeClr val="accent6"/>
                          </a:solidFill>
                        </a:rPr>
                        <a:t>продуктов</a:t>
                      </a:r>
                      <a:endParaRPr sz="1800" dirty="0">
                        <a:solidFill>
                          <a:schemeClr val="accent6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800" u="none" strike="noStrike" cap="none" dirty="0" err="1">
                          <a:solidFill>
                            <a:schemeClr val="accent6"/>
                          </a:solidFill>
                        </a:rPr>
                        <a:t>Цифровая</a:t>
                      </a:r>
                      <a:r>
                        <a:rPr lang="en-US" sz="1800" u="none" strike="noStrike" cap="none" dirty="0">
                          <a:solidFill>
                            <a:schemeClr val="accent6"/>
                          </a:solidFill>
                        </a:rPr>
                        <a:t> </a:t>
                      </a:r>
                      <a:r>
                        <a:rPr lang="en-US" sz="1800" u="none" strike="noStrike" cap="none" dirty="0" err="1">
                          <a:solidFill>
                            <a:schemeClr val="accent6"/>
                          </a:solidFill>
                        </a:rPr>
                        <a:t>грамотность</a:t>
                      </a:r>
                      <a:endParaRPr sz="1800" dirty="0">
                        <a:solidFill>
                          <a:schemeClr val="accent6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800" u="none" strike="noStrike" cap="none" dirty="0" err="1">
                          <a:solidFill>
                            <a:schemeClr val="accent6"/>
                          </a:solidFill>
                        </a:rPr>
                        <a:t>Лидерство</a:t>
                      </a:r>
                      <a:endParaRPr sz="1800" dirty="0">
                        <a:solidFill>
                          <a:schemeClr val="accent6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800" u="none" strike="noStrike" cap="none" dirty="0" err="1">
                          <a:solidFill>
                            <a:schemeClr val="accent6"/>
                          </a:solidFill>
                        </a:rPr>
                        <a:t>Работа</a:t>
                      </a:r>
                      <a:r>
                        <a:rPr lang="en-US" sz="1800" u="none" strike="noStrike" cap="none" dirty="0">
                          <a:solidFill>
                            <a:schemeClr val="accent6"/>
                          </a:solidFill>
                        </a:rPr>
                        <a:t> в </a:t>
                      </a:r>
                      <a:r>
                        <a:rPr lang="en-US" sz="1800" u="none" strike="noStrike" cap="none" dirty="0" err="1">
                          <a:solidFill>
                            <a:schemeClr val="accent6"/>
                          </a:solidFill>
                        </a:rPr>
                        <a:t>командах</a:t>
                      </a:r>
                      <a:endParaRPr sz="1800" dirty="0">
                        <a:solidFill>
                          <a:schemeClr val="accent6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800" u="none" strike="noStrike" cap="none" dirty="0" err="1">
                          <a:solidFill>
                            <a:schemeClr val="accent6"/>
                          </a:solidFill>
                        </a:rPr>
                        <a:t>Принятие</a:t>
                      </a:r>
                      <a:r>
                        <a:rPr lang="en-US" sz="1800" u="none" strike="noStrike" cap="none" dirty="0">
                          <a:solidFill>
                            <a:schemeClr val="accent6"/>
                          </a:solidFill>
                        </a:rPr>
                        <a:t> </a:t>
                      </a:r>
                      <a:r>
                        <a:rPr lang="en-US" sz="1800" u="none" strike="noStrike" cap="none" dirty="0" err="1">
                          <a:solidFill>
                            <a:schemeClr val="accent6"/>
                          </a:solidFill>
                        </a:rPr>
                        <a:t>решений</a:t>
                      </a:r>
                      <a:endParaRPr sz="1800" dirty="0">
                        <a:solidFill>
                          <a:schemeClr val="accent6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800" u="none" strike="noStrike" cap="none" dirty="0" err="1">
                          <a:solidFill>
                            <a:schemeClr val="accent6"/>
                          </a:solidFill>
                        </a:rPr>
                        <a:t>Системный</a:t>
                      </a:r>
                      <a:r>
                        <a:rPr lang="en-US" sz="1800" u="none" strike="noStrike" cap="none" dirty="0">
                          <a:solidFill>
                            <a:schemeClr val="accent6"/>
                          </a:solidFill>
                        </a:rPr>
                        <a:t> </a:t>
                      </a:r>
                      <a:r>
                        <a:rPr lang="en-US" sz="1800" u="none" strike="noStrike" cap="none" dirty="0" err="1">
                          <a:solidFill>
                            <a:schemeClr val="accent6"/>
                          </a:solidFill>
                        </a:rPr>
                        <a:t>подход</a:t>
                      </a:r>
                      <a:endParaRPr sz="1800" dirty="0">
                        <a:solidFill>
                          <a:schemeClr val="accent6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800" u="none" strike="noStrike" cap="none" dirty="0" err="1">
                          <a:solidFill>
                            <a:schemeClr val="accent6"/>
                          </a:solidFill>
                        </a:rPr>
                        <a:t>Стратегическое</a:t>
                      </a:r>
                      <a:r>
                        <a:rPr lang="en-US" sz="1800" u="none" strike="noStrike" cap="none" dirty="0">
                          <a:solidFill>
                            <a:schemeClr val="accent6"/>
                          </a:solidFill>
                        </a:rPr>
                        <a:t> </a:t>
                      </a:r>
                      <a:r>
                        <a:rPr lang="en-US" sz="1800" u="none" strike="noStrike" cap="none" dirty="0" err="1">
                          <a:solidFill>
                            <a:schemeClr val="accent6"/>
                          </a:solidFill>
                        </a:rPr>
                        <a:t>мышление</a:t>
                      </a:r>
                      <a:endParaRPr sz="1800" u="none" strike="noStrike" cap="none" dirty="0">
                        <a:solidFill>
                          <a:schemeClr val="accent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800" u="none" strike="noStrike" cap="none" dirty="0" err="1">
                          <a:solidFill>
                            <a:schemeClr val="accent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Решение</a:t>
                      </a:r>
                      <a:r>
                        <a:rPr lang="en-US" sz="1800" u="none" strike="noStrike" cap="none" dirty="0">
                          <a:solidFill>
                            <a:schemeClr val="accent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u="none" strike="noStrike" cap="none" dirty="0" err="1">
                          <a:solidFill>
                            <a:schemeClr val="accent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реальных</a:t>
                      </a:r>
                      <a:r>
                        <a:rPr lang="en-US" sz="1800" u="none" strike="noStrike" cap="none" dirty="0">
                          <a:solidFill>
                            <a:schemeClr val="accent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u="none" strike="noStrike" cap="none" dirty="0" err="1">
                          <a:solidFill>
                            <a:schemeClr val="accent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задач</a:t>
                      </a:r>
                      <a:r>
                        <a:rPr lang="en-US" sz="1800" u="none" strike="noStrike" cap="none" dirty="0">
                          <a:solidFill>
                            <a:schemeClr val="accent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u="none" strike="noStrike" cap="none" dirty="0" err="1">
                          <a:solidFill>
                            <a:schemeClr val="accent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страны</a:t>
                      </a:r>
                      <a:r>
                        <a:rPr lang="en-US" sz="1800" u="none" strike="noStrike" cap="none" dirty="0">
                          <a:solidFill>
                            <a:schemeClr val="accent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 </a:t>
                      </a:r>
                      <a:r>
                        <a:rPr lang="en-US" sz="1800" u="none" strike="noStrike" cap="none" dirty="0" err="1">
                          <a:solidFill>
                            <a:schemeClr val="accent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региона</a:t>
                      </a:r>
                      <a:endParaRPr sz="1800" dirty="0">
                        <a:solidFill>
                          <a:schemeClr val="accent6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800" u="none" strike="noStrike" cap="none" dirty="0" err="1">
                          <a:solidFill>
                            <a:schemeClr val="accent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Лучшие</a:t>
                      </a:r>
                      <a:r>
                        <a:rPr lang="en-US" sz="1800" u="none" strike="noStrike" cap="none" dirty="0">
                          <a:solidFill>
                            <a:schemeClr val="accent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u="none" strike="noStrike" cap="none" dirty="0" err="1">
                          <a:solidFill>
                            <a:schemeClr val="accent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практики</a:t>
                      </a:r>
                      <a:endParaRPr sz="1800" dirty="0">
                        <a:solidFill>
                          <a:schemeClr val="accent6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800" u="none" strike="noStrike" cap="none" dirty="0" err="1">
                          <a:solidFill>
                            <a:schemeClr val="accent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Экспертиза</a:t>
                      </a:r>
                      <a:endParaRPr sz="1800" dirty="0">
                        <a:solidFill>
                          <a:schemeClr val="accent6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800" u="none" strike="noStrike" cap="none" dirty="0" err="1">
                          <a:solidFill>
                            <a:schemeClr val="accent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Акселератор</a:t>
                      </a:r>
                      <a:r>
                        <a:rPr lang="en-US" sz="1800" u="none" strike="noStrike" cap="none" dirty="0">
                          <a:solidFill>
                            <a:schemeClr val="accent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u="none" strike="noStrike" cap="none" dirty="0" err="1">
                          <a:solidFill>
                            <a:schemeClr val="accent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проектов</a:t>
                      </a:r>
                      <a:endParaRPr sz="1800" dirty="0">
                        <a:solidFill>
                          <a:schemeClr val="accent6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800" u="none" strike="noStrike" cap="none" dirty="0">
                          <a:solidFill>
                            <a:schemeClr val="accent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Обучение </a:t>
                      </a:r>
                      <a:r>
                        <a:rPr lang="en-US" sz="1800" u="none" strike="noStrike" cap="none" dirty="0" err="1">
                          <a:solidFill>
                            <a:schemeClr val="accent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как</a:t>
                      </a:r>
                      <a:r>
                        <a:rPr lang="en-US" sz="1800" u="none" strike="noStrike" cap="none" dirty="0">
                          <a:solidFill>
                            <a:schemeClr val="accent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u="none" strike="noStrike" cap="none" dirty="0" err="1">
                          <a:solidFill>
                            <a:schemeClr val="accent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проект</a:t>
                      </a:r>
                      <a:endParaRPr sz="1800" dirty="0">
                        <a:solidFill>
                          <a:schemeClr val="accent6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800" u="none" strike="noStrike" cap="none" dirty="0" err="1">
                          <a:solidFill>
                            <a:schemeClr val="accent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Управление</a:t>
                      </a:r>
                      <a:r>
                        <a:rPr lang="en-US" sz="1800" u="none" strike="noStrike" cap="none" dirty="0">
                          <a:solidFill>
                            <a:schemeClr val="accent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u="none" strike="noStrike" cap="none" dirty="0" err="1">
                          <a:solidFill>
                            <a:schemeClr val="accent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командами</a:t>
                      </a:r>
                      <a:endParaRPr sz="1800" dirty="0">
                        <a:solidFill>
                          <a:schemeClr val="accent6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800" u="none" strike="noStrike" cap="none" dirty="0" err="1">
                          <a:solidFill>
                            <a:schemeClr val="accent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Экосистемы</a:t>
                      </a:r>
                      <a:endParaRPr sz="1800" dirty="0">
                        <a:solidFill>
                          <a:schemeClr val="accent6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4841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Участие в проектах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60000"/>
              </a:lnSpc>
            </a:pPr>
            <a:r>
              <a:rPr lang="en-US" dirty="0" err="1"/>
              <a:t>Eduniversal</a:t>
            </a:r>
            <a:r>
              <a:rPr lang="en-US" dirty="0"/>
              <a:t> (2009 – 2024)</a:t>
            </a:r>
            <a:endParaRPr lang="ru-RU" dirty="0"/>
          </a:p>
          <a:p>
            <a:pPr>
              <a:lnSpc>
                <a:spcPct val="160000"/>
              </a:lnSpc>
            </a:pPr>
            <a:r>
              <a:rPr lang="en-US" dirty="0"/>
              <a:t>Global Management Challenge</a:t>
            </a:r>
          </a:p>
          <a:p>
            <a:pPr>
              <a:lnSpc>
                <a:spcPct val="160000"/>
              </a:lnSpc>
            </a:pPr>
            <a:r>
              <a:rPr lang="ru-RU" dirty="0"/>
              <a:t>Зарубежные стажировки Президентской программы</a:t>
            </a:r>
            <a:br>
              <a:rPr lang="en-US" dirty="0"/>
            </a:br>
            <a:r>
              <a:rPr lang="ru-RU" dirty="0"/>
              <a:t>Китай, Сингапур, Индия, Турция</a:t>
            </a:r>
          </a:p>
          <a:p>
            <a:pPr>
              <a:lnSpc>
                <a:spcPct val="160000"/>
              </a:lnSpc>
            </a:pPr>
            <a:r>
              <a:rPr lang="ru-RU" dirty="0"/>
              <a:t>Оценка управленческих компетенций </a:t>
            </a:r>
            <a:r>
              <a:rPr lang="en-US" dirty="0"/>
              <a:t>ATG CNT</a:t>
            </a:r>
            <a:br>
              <a:rPr lang="ru-RU" dirty="0"/>
            </a:br>
            <a:r>
              <a:rPr lang="ru-RU" dirty="0"/>
              <a:t>(Германия, Австрия, Казахстан, Россия)</a:t>
            </a:r>
          </a:p>
          <a:p>
            <a:pPr>
              <a:lnSpc>
                <a:spcPct val="160000"/>
              </a:lnSpc>
            </a:pPr>
            <a:r>
              <a:rPr lang="ru-RU" dirty="0"/>
              <a:t>Форум АСИ: Сильные идеи для нового времени</a:t>
            </a:r>
          </a:p>
          <a:p>
            <a:pPr>
              <a:lnSpc>
                <a:spcPct val="160000"/>
              </a:lnSpc>
            </a:pPr>
            <a:r>
              <a:rPr lang="ru-RU" dirty="0"/>
              <a:t>Проекты АСИ: Открыто для всех, </a:t>
            </a:r>
            <a:r>
              <a:rPr lang="ru-RU" dirty="0" err="1"/>
              <a:t>Инвестрейтинг</a:t>
            </a:r>
            <a:r>
              <a:rPr lang="ru-RU" dirty="0"/>
              <a:t>, Молодые профессионалы</a:t>
            </a:r>
          </a:p>
          <a:p>
            <a:pPr>
              <a:lnSpc>
                <a:spcPct val="160000"/>
              </a:lnSpc>
            </a:pPr>
            <a:r>
              <a:rPr lang="ru-RU" dirty="0"/>
              <a:t>Проекты Президентской программы: </a:t>
            </a:r>
            <a:br>
              <a:rPr lang="ru-RU" dirty="0"/>
            </a:br>
            <a:r>
              <a:rPr lang="ru-RU" dirty="0"/>
              <a:t>Конкурс практик управленческого образования</a:t>
            </a:r>
          </a:p>
          <a:p>
            <a:pPr>
              <a:lnSpc>
                <a:spcPct val="150000"/>
              </a:lnSpc>
            </a:pPr>
            <a:endParaRPr lang="ru-RU" dirty="0"/>
          </a:p>
          <a:p>
            <a:pPr>
              <a:lnSpc>
                <a:spcPct val="150000"/>
              </a:lnSpc>
            </a:pPr>
            <a:endParaRPr lang="ru-RU" dirty="0"/>
          </a:p>
          <a:p>
            <a:pPr>
              <a:lnSpc>
                <a:spcPct val="150000"/>
              </a:lnSpc>
            </a:pP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10969625" y="6165850"/>
            <a:ext cx="1222375" cy="652463"/>
          </a:xfrm>
        </p:spPr>
        <p:txBody>
          <a:bodyPr/>
          <a:lstStyle/>
          <a:p>
            <a:pPr>
              <a:defRPr/>
            </a:pPr>
            <a:fld id="{6C547ABF-2972-40FD-8109-E5ECB5586C0C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451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Проекты Бизнес-школы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dirty="0"/>
              <a:t>РОСТ – </a:t>
            </a:r>
            <a:r>
              <a:rPr lang="ru-RU" dirty="0" err="1"/>
              <a:t>РОссийские</a:t>
            </a:r>
            <a:r>
              <a:rPr lang="ru-RU" dirty="0"/>
              <a:t> </a:t>
            </a:r>
            <a:r>
              <a:rPr lang="ru-RU" dirty="0" err="1"/>
              <a:t>СТажировки</a:t>
            </a:r>
            <a:r>
              <a:rPr lang="ru-RU" dirty="0"/>
              <a:t> – бизнес-визиты на предприятия с решением реальных задач</a:t>
            </a:r>
          </a:p>
          <a:p>
            <a:r>
              <a:rPr lang="ru-RU" dirty="0"/>
              <a:t>Межрегиональная Ассоциация преподавателей Бизнес-практики</a:t>
            </a:r>
          </a:p>
          <a:p>
            <a:r>
              <a:rPr lang="ru-RU" dirty="0"/>
              <a:t>Бизнес-гравитация: онлайн мастер-классы с экспертами</a:t>
            </a:r>
          </a:p>
          <a:p>
            <a:r>
              <a:rPr lang="ru-RU" dirty="0"/>
              <a:t>Президентский Проектный офис</a:t>
            </a:r>
          </a:p>
          <a:p>
            <a:r>
              <a:rPr lang="ru-RU" dirty="0"/>
              <a:t>Драйвер событийных проектов:</a:t>
            </a:r>
          </a:p>
          <a:p>
            <a:pPr lvl="1"/>
            <a:r>
              <a:rPr lang="ru-RU" sz="2000" dirty="0">
                <a:latin typeface="Verdana" panose="020B0604030504040204" pitchFamily="34" charset="0"/>
              </a:rPr>
              <a:t>Навигатор цифровых практик</a:t>
            </a:r>
          </a:p>
          <a:p>
            <a:pPr lvl="1"/>
            <a:r>
              <a:rPr lang="ru-RU" sz="2000" dirty="0">
                <a:latin typeface="Verdana" panose="020B0604030504040204" pitchFamily="34" charset="0"/>
              </a:rPr>
              <a:t>Марафон практик роста производительности: Сверх плана</a:t>
            </a:r>
          </a:p>
        </p:txBody>
      </p:sp>
    </p:spTree>
    <p:extLst>
      <p:ext uri="{BB962C8B-B14F-4D97-AF65-F5344CB8AC3E}">
        <p14:creationId xmlns:p14="http://schemas.microsoft.com/office/powerpoint/2010/main" val="1753208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РОссийские</a:t>
            </a:r>
            <a:r>
              <a:rPr lang="ru-RU" dirty="0"/>
              <a:t> </a:t>
            </a:r>
            <a:r>
              <a:rPr lang="ru-RU" dirty="0" err="1"/>
              <a:t>СТажировки</a:t>
            </a:r>
            <a:r>
              <a:rPr lang="ru-RU" dirty="0"/>
              <a:t>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504" y="140007"/>
            <a:ext cx="1368152" cy="1368152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29F44-F806-4D8C-B4E7-B79130FEDE33}" type="slidenum">
              <a:rPr lang="ru-RU" altLang="ru-RU" smtClean="0"/>
              <a:pPr>
                <a:defRPr/>
              </a:pPr>
              <a:t>8</a:t>
            </a:fld>
            <a:endParaRPr lang="ru-RU" alt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710" t="12880" r="1409"/>
          <a:stretch/>
        </p:blipFill>
        <p:spPr>
          <a:xfrm>
            <a:off x="326986" y="1438596"/>
            <a:ext cx="9937104" cy="469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291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Межрегиональная Ассоциация </a:t>
            </a:r>
            <a:br>
              <a:rPr lang="ru-RU" dirty="0"/>
            </a:br>
            <a:r>
              <a:rPr lang="ru-RU" dirty="0"/>
              <a:t>преподавателей бизнес-практики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29F44-F806-4D8C-B4E7-B79130FEDE33}" type="slidenum">
              <a:rPr lang="ru-RU" altLang="ru-RU" smtClean="0"/>
              <a:pPr>
                <a:defRPr/>
              </a:pPr>
              <a:t>9</a:t>
            </a:fld>
            <a:endParaRPr lang="ru-RU" alt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13415" r="1483"/>
          <a:stretch/>
        </p:blipFill>
        <p:spPr>
          <a:xfrm>
            <a:off x="335359" y="1412776"/>
            <a:ext cx="9937105" cy="46396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105" y="112543"/>
            <a:ext cx="1372241" cy="137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903148"/>
      </p:ext>
    </p:extLst>
  </p:cSld>
  <p:clrMapOvr>
    <a:masterClrMapping/>
  </p:clrMapOvr>
</p:sld>
</file>

<file path=ppt/theme/theme1.xml><?xml version="1.0" encoding="utf-8"?>
<a:theme xmlns:a="http://schemas.openxmlformats.org/drawingml/2006/main" name="Президенты">
  <a:themeElements>
    <a:clrScheme name="Другая 10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8C2868"/>
      </a:accent1>
      <a:accent2>
        <a:srgbClr val="CC0066"/>
      </a:accent2>
      <a:accent3>
        <a:srgbClr val="0070C0"/>
      </a:accent3>
      <a:accent4>
        <a:srgbClr val="5F0060"/>
      </a:accent4>
      <a:accent5>
        <a:srgbClr val="800080"/>
      </a:accent5>
      <a:accent6>
        <a:srgbClr val="002060"/>
      </a:accent6>
      <a:hlink>
        <a:srgbClr val="00B0F0"/>
      </a:hlink>
      <a:folHlink>
        <a:srgbClr val="FF0A84"/>
      </a:folHlink>
    </a:clrScheme>
    <a:fontScheme name="Другая 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П-2023 [Режим совместимости]" id="{9919E4A2-19AE-4A22-AD60-4F5EDB8A27F2}" vid="{B4640E8E-8C86-4354-B10D-7EA5C4E39744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президенты</Template>
  <TotalTime>258</TotalTime>
  <Words>538</Words>
  <Application>Microsoft Office PowerPoint</Application>
  <PresentationFormat>Широкоэкранный</PresentationFormat>
  <Paragraphs>179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Montserrat</vt:lpstr>
      <vt:lpstr>Montserrat Medium</vt:lpstr>
      <vt:lpstr>Times New Roman</vt:lpstr>
      <vt:lpstr>Verdana</vt:lpstr>
      <vt:lpstr>Wingdings</vt:lpstr>
      <vt:lpstr>Президенты</vt:lpstr>
      <vt:lpstr>Бизнес-школы: развитие экосистем</vt:lpstr>
      <vt:lpstr>Малышева Лариса Анатольевна </vt:lpstr>
      <vt:lpstr>Партнеры Бизнес-школы</vt:lpstr>
      <vt:lpstr>Изменение условий</vt:lpstr>
      <vt:lpstr>Разные ситуации</vt:lpstr>
      <vt:lpstr>Участие в проектах</vt:lpstr>
      <vt:lpstr>Проекты Бизнес-школы</vt:lpstr>
      <vt:lpstr>РОссийские СТажировки </vt:lpstr>
      <vt:lpstr>Межрегиональная Ассоциация  преподавателей бизнес-практики</vt:lpstr>
      <vt:lpstr>Бизнес-Гравитация</vt:lpstr>
      <vt:lpstr>Президентский проектный офис</vt:lpstr>
      <vt:lpstr>Акселератор событийных проектов</vt:lpstr>
      <vt:lpstr>Развитие экосистем: Сети связей</vt:lpstr>
      <vt:lpstr>Российская программа подготовки руководителей</vt:lpstr>
      <vt:lpstr>Особенности программы</vt:lpstr>
      <vt:lpstr>19 июня 1987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Президентская программа</dc:title>
  <dc:creator>Глазкова Алина Леонидовна</dc:creator>
  <cp:lastModifiedBy>Саркисова</cp:lastModifiedBy>
  <cp:revision>24</cp:revision>
  <dcterms:created xsi:type="dcterms:W3CDTF">2022-11-15T05:11:26Z</dcterms:created>
  <dcterms:modified xsi:type="dcterms:W3CDTF">2024-06-23T18:14:27Z</dcterms:modified>
</cp:coreProperties>
</file>