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0"/>
  </p:notesMasterIdLst>
  <p:sldIdLst>
    <p:sldId id="450" r:id="rId2"/>
    <p:sldId id="476" r:id="rId3"/>
    <p:sldId id="477" r:id="rId4"/>
    <p:sldId id="478" r:id="rId5"/>
    <p:sldId id="479" r:id="rId6"/>
    <p:sldId id="469" r:id="rId7"/>
    <p:sldId id="470" r:id="rId8"/>
    <p:sldId id="472" r:id="rId9"/>
    <p:sldId id="473" r:id="rId10"/>
    <p:sldId id="310" r:id="rId11"/>
    <p:sldId id="314" r:id="rId12"/>
    <p:sldId id="311" r:id="rId13"/>
    <p:sldId id="322" r:id="rId14"/>
    <p:sldId id="309" r:id="rId15"/>
    <p:sldId id="327" r:id="rId16"/>
    <p:sldId id="329" r:id="rId17"/>
    <p:sldId id="331" r:id="rId18"/>
    <p:sldId id="475" r:id="rId19"/>
  </p:sldIdLst>
  <p:sldSz cx="12025313" cy="6945313"/>
  <p:notesSz cx="6858000" cy="9144000"/>
  <p:defaultTextStyle>
    <a:defPPr>
      <a:defRPr lang="ru-RU"/>
    </a:defPPr>
    <a:lvl1pPr marL="0" algn="l" defTabSz="12140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7024" algn="l" defTabSz="12140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4049" algn="l" defTabSz="12140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1073" algn="l" defTabSz="12140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8098" algn="l" defTabSz="12140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5122" algn="l" defTabSz="12140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2147" algn="l" defTabSz="12140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9171" algn="l" defTabSz="12140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6196" algn="l" defTabSz="12140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2" userDrawn="1">
          <p15:clr>
            <a:srgbClr val="A4A3A4"/>
          </p15:clr>
        </p15:guide>
        <p15:guide id="2" pos="2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85" autoAdjust="0"/>
    <p:restoredTop sz="90126" autoAdjust="0"/>
  </p:normalViewPr>
  <p:slideViewPr>
    <p:cSldViewPr showGuides="1">
      <p:cViewPr>
        <p:scale>
          <a:sx n="63" d="100"/>
          <a:sy n="63" d="100"/>
        </p:scale>
        <p:origin x="-318" y="-1074"/>
      </p:cViewPr>
      <p:guideLst>
        <p:guide orient="horz" pos="2150"/>
        <p:guide pos="37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45C82-D3E1-4CFF-B9D4-B086406AE3BE}" type="datetimeFigureOut">
              <a:rPr lang="ru-RU" smtClean="0"/>
              <a:pPr/>
              <a:t>03.07.2024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85800"/>
            <a:ext cx="5937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807E8-DB74-4D26-BFC1-AD554F129D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40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7024" algn="l" defTabSz="12140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4049" algn="l" defTabSz="12140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1073" algn="l" defTabSz="12140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28098" algn="l" defTabSz="12140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5122" algn="l" defTabSz="12140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2147" algn="l" defTabSz="12140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49171" algn="l" defTabSz="12140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56196" algn="l" defTabSz="12140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85800"/>
            <a:ext cx="5937250" cy="34290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 lIns="121405" tIns="60702" rIns="121405" bIns="60702"/>
          <a:lstStyle>
            <a:lvl1pPr>
              <a:defRPr/>
            </a:lvl1pPr>
          </a:lstStyle>
          <a:p>
            <a:pPr>
              <a:defRPr/>
            </a:pPr>
            <a:fld id="{4C49A544-A38F-4F87-B20D-F6FD729BE06A}" type="datetimeFigureOut">
              <a:rPr lang="ru-RU" altLang="ru-RU"/>
              <a:pPr>
                <a:defRPr/>
              </a:pPr>
              <a:t>03.07.2024</a:t>
            </a:fld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 lIns="121405" tIns="60702" rIns="121405" bIns="60702"/>
          <a:lstStyle>
            <a:lvl1pPr>
              <a:defRPr/>
            </a:lvl1pPr>
          </a:lstStyle>
          <a:p>
            <a:fld id="{C929ACB3-6294-4B77-B016-2CAB85237EB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 lIns="121405" tIns="60702" rIns="121405" bIns="60702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121405" tIns="60702" rIns="121405" bIns="6070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121405" tIns="60702" rIns="121405" bIns="6070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 lIns="121405" tIns="60702" rIns="121405" bIns="60702"/>
          <a:lstStyle>
            <a:lvl1pPr>
              <a:defRPr/>
            </a:lvl1pPr>
          </a:lstStyle>
          <a:p>
            <a:pPr>
              <a:defRPr/>
            </a:pPr>
            <a:fld id="{81D77ECB-A4B1-47E4-9A25-4C8DD3B88F42}" type="datetimeFigureOut">
              <a:rPr lang="ru-RU" altLang="ru-RU"/>
              <a:pPr>
                <a:defRPr/>
              </a:pPr>
              <a:t>03.07.2024</a:t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 lIns="121405" tIns="60702" rIns="121405" bIns="60702"/>
          <a:lstStyle>
            <a:lvl1pPr>
              <a:defRPr/>
            </a:lvl1pPr>
          </a:lstStyle>
          <a:p>
            <a:fld id="{662D46F0-1CC7-4201-89F8-51EE4E436A2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 lIns="121405" tIns="60702" rIns="121405" bIns="60702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12021138" cy="6937275"/>
            <a:chOff x="0" y="0"/>
            <a:chExt cx="5758" cy="4315"/>
          </a:xfrm>
        </p:grpSpPr>
        <p:grpSp>
          <p:nvGrpSpPr>
            <p:cNvPr id="3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7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1167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01899" y="1758837"/>
            <a:ext cx="10221516" cy="1945330"/>
          </a:xfrm>
        </p:spPr>
        <p:txBody>
          <a:bodyPr lIns="121405" tIns="60702" rIns="121405" bIns="60702"/>
          <a:lstStyle>
            <a:lvl1pPr>
              <a:defRPr sz="6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03797" y="3935678"/>
            <a:ext cx="8417719" cy="1774913"/>
          </a:xfrm>
        </p:spPr>
        <p:txBody>
          <a:bodyPr lIns="121405" tIns="60702" rIns="121405" bIns="60702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1266" y="6327952"/>
            <a:ext cx="2805906" cy="482314"/>
          </a:xfrm>
        </p:spPr>
        <p:txBody>
          <a:bodyPr lIns="121405" tIns="60702" rIns="121405" bIns="60702"/>
          <a:lstStyle>
            <a:lvl1pPr>
              <a:defRPr/>
            </a:lvl1pPr>
          </a:lstStyle>
          <a:p>
            <a:pPr>
              <a:defRPr/>
            </a:pPr>
            <a:fld id="{B8C1FA1C-F7AD-4151-BB53-1DF460C2D6E9}" type="datetimeFigureOut">
              <a:rPr lang="ru-RU" altLang="ru-RU"/>
              <a:pPr>
                <a:defRPr/>
              </a:pPr>
              <a:t>03.07.2024</a:t>
            </a:fld>
            <a:endParaRPr lang="ru-RU" alt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08649" y="6331167"/>
            <a:ext cx="3808016" cy="482314"/>
          </a:xfrm>
        </p:spPr>
        <p:txBody>
          <a:bodyPr lIns="121405" tIns="60702" rIns="121405" bIns="60702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8141" y="6334382"/>
            <a:ext cx="2805906" cy="482314"/>
          </a:xfrm>
        </p:spPr>
        <p:txBody>
          <a:bodyPr lIns="121405" tIns="60702" rIns="121405" bIns="60702"/>
          <a:lstStyle>
            <a:lvl1pPr>
              <a:defRPr/>
            </a:lvl1pPr>
          </a:lstStyle>
          <a:p>
            <a:fld id="{2917622F-A720-4839-ACE7-FFFE299833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"/>
            <a:ext cx="12025313" cy="6938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push/>
  </p:transition>
  <p:hf hdr="0" ftr="0" dt="0"/>
  <p:txStyles>
    <p:titleStyle>
      <a:lvl1pPr algn="ctr" defTabSz="1214049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268" indent="-455268" algn="l" defTabSz="12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6415" indent="-379390" algn="l" defTabSz="121404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7561" indent="-303512" algn="l" defTabSz="12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4586" indent="-303512" algn="l" defTabSz="121404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1610" indent="-303512" algn="l" defTabSz="121404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8634" indent="-303512" algn="l" defTabSz="12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5659" indent="-303512" algn="l" defTabSz="12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2683" indent="-303512" algn="l" defTabSz="12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9708" indent="-303512" algn="l" defTabSz="1214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40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024" algn="l" defTabSz="12140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049" algn="l" defTabSz="12140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073" algn="l" defTabSz="12140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8098" algn="l" defTabSz="12140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5122" algn="l" defTabSz="12140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2147" algn="l" defTabSz="12140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9171" algn="l" defTabSz="12140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6196" algn="l" defTabSz="12140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k.bagsurb.ru/mai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73;&#1072;&#1075;&#1089;&#1091;.&#1088;&#1092;/dpo_bag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/>
          <p:nvPr/>
        </p:nvSpPr>
        <p:spPr>
          <a:xfrm>
            <a:off x="1539908" y="4736686"/>
            <a:ext cx="9229591" cy="1166796"/>
          </a:xfrm>
          <a:prstGeom prst="rect">
            <a:avLst/>
          </a:prstGeom>
        </p:spPr>
        <p:txBody>
          <a:bodyPr vert="horz" lIns="121405" tIns="60702" rIns="121405" bIns="60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41" y="441626"/>
            <a:ext cx="2935639" cy="21252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077" y="2694455"/>
            <a:ext cx="11363763" cy="3862075"/>
          </a:xfrm>
          <a:prstGeom prst="rect">
            <a:avLst/>
          </a:prstGeom>
        </p:spPr>
        <p:txBody>
          <a:bodyPr wrap="square" lIns="121405" tIns="60702" rIns="121405" bIns="60702">
            <a:spAutoFit/>
          </a:bodyPr>
          <a:lstStyle/>
          <a:p>
            <a:pPr lvl="0" algn="ctr"/>
            <a:r>
              <a:rPr lang="ru-RU" sz="5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совершенствования бизнес-образования в вузах (региональный аспект) </a:t>
            </a:r>
          </a:p>
          <a:p>
            <a:pPr lvl="0" algn="ctr"/>
            <a:r>
              <a:rPr lang="ru-RU" sz="4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притяжения предприимчивой молодежи»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37" y="441625"/>
            <a:ext cx="4103241" cy="2106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/>
          <p:cNvSpPr>
            <a:spLocks noChangeArrowheads="1"/>
          </p:cNvSpPr>
          <p:nvPr/>
        </p:nvSpPr>
        <p:spPr bwMode="gray">
          <a:xfrm>
            <a:off x="804100" y="6055319"/>
            <a:ext cx="4039754" cy="55142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EEECE1"/>
            </a:solidFill>
            <a:round/>
          </a:ln>
        </p:spPr>
        <p:txBody>
          <a:bodyPr wrap="none" lIns="95366" tIns="47684" rIns="95366" bIns="47684" anchor="ctr"/>
          <a:lstStyle/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Рекламные, </a:t>
            </a:r>
            <a:r>
              <a:rPr lang="en-US" b="1" kern="0" dirty="0">
                <a:latin typeface="Arial" panose="020B0604020202020204" pitchFamily="34" charset="0"/>
              </a:rPr>
              <a:t>PR</a:t>
            </a:r>
            <a:r>
              <a:rPr lang="ru-RU" b="1" kern="0" dirty="0">
                <a:latin typeface="Arial" panose="020B0604020202020204" pitchFamily="34" charset="0"/>
              </a:rPr>
              <a:t>-услуги</a:t>
            </a:r>
            <a:endParaRPr lang="en-US" b="1" kern="0" dirty="0">
              <a:latin typeface="Arial" panose="020B060402020202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1807168" y="5633653"/>
            <a:ext cx="6170803" cy="51446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EEECE1"/>
            </a:solidFill>
            <a:round/>
          </a:ln>
        </p:spPr>
        <p:txBody>
          <a:bodyPr wrap="none" lIns="95366" tIns="47684" rIns="95366" bIns="47684" anchor="ctr"/>
          <a:lstStyle/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Образовательные услуги (курсы, тренинги и т.д.)</a:t>
            </a:r>
            <a:endParaRPr lang="en-US" b="1" kern="0" dirty="0">
              <a:latin typeface="Arial" panose="020B0604020202020204" pitchFamily="34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140988" y="731509"/>
            <a:ext cx="181633" cy="49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ltGray">
          <a:xfrm rot="5400000">
            <a:off x="-2411211" y="1397012"/>
            <a:ext cx="4885836" cy="509823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EEECE1">
                  <a:gamma/>
                  <a:tint val="45490"/>
                  <a:invGamma/>
                </a:srgbClr>
              </a:gs>
              <a:gs pos="50000">
                <a:srgbClr val="EEECE1"/>
              </a:gs>
              <a:gs pos="100000">
                <a:srgbClr val="EEECE1">
                  <a:gamma/>
                  <a:tint val="4549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lIns="95366" tIns="47684" rIns="95366" bIns="47684" anchor="ctr"/>
          <a:lstStyle/>
          <a:p>
            <a:pPr>
              <a:defRPr/>
            </a:pPr>
            <a:endParaRPr lang="ru-RU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63" name="AutoShape 5"/>
          <p:cNvSpPr>
            <a:spLocks noChangeArrowheads="1"/>
          </p:cNvSpPr>
          <p:nvPr/>
        </p:nvSpPr>
        <p:spPr bwMode="ltGray">
          <a:xfrm rot="5400000" flipH="1">
            <a:off x="-2010086" y="1847179"/>
            <a:ext cx="4083587" cy="4197899"/>
          </a:xfrm>
          <a:custGeom>
            <a:avLst/>
            <a:gdLst>
              <a:gd name="T0" fmla="*/ 2016125 w 21600"/>
              <a:gd name="T1" fmla="*/ 0 h 21600"/>
              <a:gd name="T2" fmla="*/ 1002836 w 21600"/>
              <a:gd name="T3" fmla="*/ 1964532 h 21600"/>
              <a:gd name="T4" fmla="*/ 2016125 w 21600"/>
              <a:gd name="T5" fmla="*/ 1954345 h 21600"/>
              <a:gd name="T6" fmla="*/ 3029414 w 21600"/>
              <a:gd name="T7" fmla="*/ 19645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4F81BD">
              <a:lumMod val="75000"/>
            </a:srgbClr>
          </a:solidFill>
          <a:ln w="0" algn="ctr">
            <a:noFill/>
            <a:miter lim="800000"/>
          </a:ln>
        </p:spPr>
        <p:txBody>
          <a:bodyPr wrap="none" lIns="95366" tIns="47684" rIns="95366" bIns="47684" anchor="ctr"/>
          <a:lstStyle/>
          <a:p>
            <a:pPr>
              <a:defRPr/>
            </a:pPr>
            <a:endParaRPr lang="ru-RU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AutoShape 7"/>
          <p:cNvSpPr>
            <a:spLocks noChangeArrowheads="1"/>
          </p:cNvSpPr>
          <p:nvPr/>
        </p:nvSpPr>
        <p:spPr bwMode="gray">
          <a:xfrm>
            <a:off x="1977496" y="1895813"/>
            <a:ext cx="5361285" cy="77513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EEECE1"/>
            </a:solidFill>
            <a:round/>
          </a:ln>
        </p:spPr>
        <p:txBody>
          <a:bodyPr wrap="none" lIns="95366" tIns="47684" rIns="95366" bIns="47684" anchor="ctr"/>
          <a:lstStyle/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Производство (инновационные</a:t>
            </a:r>
          </a:p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технологии в производстве)</a:t>
            </a:r>
            <a:endParaRPr lang="en-US" b="1" kern="0" dirty="0">
              <a:latin typeface="Arial" panose="020B0604020202020204" pitchFamily="34" charset="0"/>
            </a:endParaRPr>
          </a:p>
        </p:txBody>
      </p:sp>
      <p:sp>
        <p:nvSpPr>
          <p:cNvPr id="65" name="AutoShape 8"/>
          <p:cNvSpPr>
            <a:spLocks noChangeArrowheads="1"/>
          </p:cNvSpPr>
          <p:nvPr/>
        </p:nvSpPr>
        <p:spPr bwMode="gray">
          <a:xfrm>
            <a:off x="2442099" y="4967599"/>
            <a:ext cx="4900941" cy="51446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EEECE1"/>
            </a:solidFill>
            <a:round/>
          </a:ln>
        </p:spPr>
        <p:txBody>
          <a:bodyPr wrap="none" lIns="95366" tIns="47684" rIns="95366" bIns="47684" anchor="ctr"/>
          <a:lstStyle/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Франчайзинговые и вендинговые</a:t>
            </a:r>
          </a:p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направления бизнеса</a:t>
            </a:r>
            <a:endParaRPr lang="en-US" b="1" kern="0" dirty="0">
              <a:latin typeface="Arial" panose="020B0604020202020204" pitchFamily="34" charset="0"/>
            </a:endParaRPr>
          </a:p>
        </p:txBody>
      </p:sp>
      <p:sp>
        <p:nvSpPr>
          <p:cNvPr id="66" name="AutoShape 9"/>
          <p:cNvSpPr>
            <a:spLocks noChangeArrowheads="1"/>
          </p:cNvSpPr>
          <p:nvPr/>
        </p:nvSpPr>
        <p:spPr bwMode="gray">
          <a:xfrm>
            <a:off x="2752425" y="4156765"/>
            <a:ext cx="4900941" cy="51446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EEECE1"/>
            </a:solidFill>
            <a:round/>
          </a:ln>
        </p:spPr>
        <p:txBody>
          <a:bodyPr wrap="none" lIns="95366" tIns="47684" rIns="95366" bIns="47684" anchor="ctr"/>
          <a:lstStyle/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Предоставление местных туристических</a:t>
            </a:r>
          </a:p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услуг</a:t>
            </a:r>
            <a:endParaRPr lang="en-US" b="1" kern="0" dirty="0">
              <a:latin typeface="Arial" panose="020B0604020202020204" pitchFamily="34" charset="0"/>
            </a:endParaRPr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gray">
          <a:xfrm>
            <a:off x="1088124" y="1162697"/>
            <a:ext cx="7256942" cy="70910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EEECE1"/>
            </a:solidFill>
            <a:round/>
          </a:ln>
        </p:spPr>
        <p:txBody>
          <a:bodyPr wrap="none" lIns="95366" tIns="47684" rIns="95366" bIns="47684" anchor="ctr"/>
          <a:lstStyle/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Интернет разработки (IT, интернет магазины,</a:t>
            </a:r>
          </a:p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Порталы, онлайн аукционы и т.д.)</a:t>
            </a:r>
          </a:p>
        </p:txBody>
      </p:sp>
      <p:sp>
        <p:nvSpPr>
          <p:cNvPr id="68" name="Text Box 54"/>
          <p:cNvSpPr txBox="1">
            <a:spLocks noChangeArrowheads="1"/>
          </p:cNvSpPr>
          <p:nvPr/>
        </p:nvSpPr>
        <p:spPr bwMode="auto">
          <a:xfrm rot="16200000">
            <a:off x="-933370" y="3195494"/>
            <a:ext cx="3135037" cy="14351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5366" tIns="47684" rIns="95366" bIns="47684">
            <a:spAutoFit/>
          </a:bodyPr>
          <a:lstStyle/>
          <a:p>
            <a:pPr algn="ctr">
              <a:defRPr/>
            </a:pPr>
            <a:r>
              <a:rPr lang="ru-RU" sz="2900" b="1" kern="0" dirty="0">
                <a:solidFill>
                  <a:sysClr val="window" lastClr="FFFFFF"/>
                </a:solidFill>
                <a:latin typeface="Calibri" panose="020F0502020204030204"/>
              </a:rPr>
              <a:t>Стимулирование деловой активности</a:t>
            </a:r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gray">
          <a:xfrm>
            <a:off x="2772337" y="3407162"/>
            <a:ext cx="6186459" cy="51446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EEECE1"/>
            </a:solidFill>
            <a:round/>
          </a:ln>
        </p:spPr>
        <p:txBody>
          <a:bodyPr wrap="none" lIns="95366" tIns="47684" rIns="95366" bIns="47684" anchor="ctr"/>
          <a:lstStyle/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Разработка и внедрение энергосберегающих</a:t>
            </a:r>
          </a:p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технологий</a:t>
            </a:r>
            <a:endParaRPr lang="en-US" b="1" kern="0" dirty="0">
              <a:latin typeface="Arial" panose="020B0604020202020204" pitchFamily="34" charset="0"/>
            </a:endParaRPr>
          </a:p>
        </p:txBody>
      </p:sp>
      <p:sp>
        <p:nvSpPr>
          <p:cNvPr id="70" name="AutoShape 6"/>
          <p:cNvSpPr>
            <a:spLocks noChangeArrowheads="1"/>
          </p:cNvSpPr>
          <p:nvPr/>
        </p:nvSpPr>
        <p:spPr bwMode="gray">
          <a:xfrm>
            <a:off x="2508614" y="2694096"/>
            <a:ext cx="5042281" cy="47759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EEECE1"/>
            </a:solidFill>
            <a:round/>
          </a:ln>
        </p:spPr>
        <p:txBody>
          <a:bodyPr wrap="none" lIns="95366" tIns="47684" rIns="95366" bIns="47684" anchor="ctr"/>
          <a:lstStyle/>
          <a:p>
            <a:pPr eaLnBrk="0" hangingPunct="0">
              <a:defRPr/>
            </a:pPr>
            <a:r>
              <a:rPr lang="ru-RU" b="1" kern="0" dirty="0">
                <a:latin typeface="Arial" panose="020B0604020202020204" pitchFamily="34" charset="0"/>
              </a:rPr>
              <a:t>Сельское хозяйство</a:t>
            </a:r>
            <a:endParaRPr lang="en-US" b="1" kern="0" dirty="0">
              <a:latin typeface="Arial" panose="020B0604020202020204" pitchFamily="34" charset="0"/>
            </a:endParaRPr>
          </a:p>
        </p:txBody>
      </p:sp>
      <p:sp>
        <p:nvSpPr>
          <p:cNvPr id="71" name="Oval 65"/>
          <p:cNvSpPr>
            <a:spLocks noChangeArrowheads="1"/>
          </p:cNvSpPr>
          <p:nvPr/>
        </p:nvSpPr>
        <p:spPr bwMode="auto">
          <a:xfrm>
            <a:off x="1923020" y="5051007"/>
            <a:ext cx="385186" cy="364951"/>
          </a:xfrm>
          <a:prstGeom prst="ellipse">
            <a:avLst/>
          </a:prstGeom>
          <a:solidFill>
            <a:srgbClr val="1F497D">
              <a:lumMod val="75000"/>
            </a:srgbClr>
          </a:solidFill>
          <a:ln w="9525">
            <a:solidFill>
              <a:sysClr val="windowText" lastClr="000000"/>
            </a:solidFill>
            <a:round/>
          </a:ln>
          <a:effectLst/>
        </p:spPr>
        <p:txBody>
          <a:bodyPr wrap="none" lIns="95366" tIns="47684" rIns="95366" bIns="47684" anchor="ctr"/>
          <a:lstStyle/>
          <a:p>
            <a:pPr algn="ctr"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2302259" y="4180984"/>
            <a:ext cx="383620" cy="364951"/>
          </a:xfrm>
          <a:prstGeom prst="ellipse">
            <a:avLst/>
          </a:prstGeom>
          <a:solidFill>
            <a:srgbClr val="1F497D">
              <a:lumMod val="75000"/>
            </a:srgbClr>
          </a:solidFill>
          <a:ln w="9525">
            <a:solidFill>
              <a:sysClr val="windowText" lastClr="000000"/>
            </a:solidFill>
            <a:round/>
          </a:ln>
          <a:effectLst/>
        </p:spPr>
        <p:txBody>
          <a:bodyPr wrap="none" lIns="95366" tIns="47684" rIns="95366" bIns="47684" anchor="ctr"/>
          <a:lstStyle/>
          <a:p>
            <a:pPr algn="ctr"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2290637" y="3454962"/>
            <a:ext cx="385186" cy="364951"/>
          </a:xfrm>
          <a:prstGeom prst="ellipse">
            <a:avLst/>
          </a:prstGeom>
          <a:solidFill>
            <a:srgbClr val="1F497D">
              <a:lumMod val="75000"/>
            </a:srgbClr>
          </a:solidFill>
          <a:ln w="9525">
            <a:solidFill>
              <a:sysClr val="windowText" lastClr="000000"/>
            </a:solidFill>
            <a:round/>
          </a:ln>
          <a:effectLst/>
        </p:spPr>
        <p:txBody>
          <a:bodyPr wrap="none" lIns="95366" tIns="47684" rIns="95366" bIns="47684" anchor="ctr"/>
          <a:lstStyle/>
          <a:p>
            <a:pPr algn="ctr"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2034820" y="2728359"/>
            <a:ext cx="385186" cy="364951"/>
          </a:xfrm>
          <a:prstGeom prst="ellipse">
            <a:avLst/>
          </a:prstGeom>
          <a:solidFill>
            <a:srgbClr val="1F497D">
              <a:lumMod val="75000"/>
            </a:srgbClr>
          </a:solidFill>
          <a:ln w="9525">
            <a:solidFill>
              <a:sysClr val="windowText" lastClr="000000"/>
            </a:solidFill>
            <a:round/>
          </a:ln>
          <a:effectLst/>
        </p:spPr>
        <p:txBody>
          <a:bodyPr wrap="none" lIns="95366" tIns="47684" rIns="95366" bIns="47684" anchor="ctr"/>
          <a:lstStyle/>
          <a:p>
            <a:pPr algn="ctr"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1467256" y="2021858"/>
            <a:ext cx="406689" cy="365272"/>
          </a:xfrm>
          <a:prstGeom prst="ellipse">
            <a:avLst/>
          </a:prstGeom>
          <a:solidFill>
            <a:srgbClr val="1F497D">
              <a:lumMod val="75000"/>
            </a:srgbClr>
          </a:solidFill>
          <a:ln w="9525">
            <a:solidFill>
              <a:sysClr val="windowText" lastClr="000000"/>
            </a:solidFill>
            <a:round/>
          </a:ln>
          <a:effectLst/>
        </p:spPr>
        <p:txBody>
          <a:bodyPr wrap="none" lIns="95366" tIns="47684" rIns="95366" bIns="47684" anchor="ctr"/>
          <a:lstStyle/>
          <a:p>
            <a:pPr algn="ctr"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6" name="Oval 70"/>
          <p:cNvSpPr>
            <a:spLocks noChangeArrowheads="1"/>
          </p:cNvSpPr>
          <p:nvPr/>
        </p:nvSpPr>
        <p:spPr bwMode="auto">
          <a:xfrm>
            <a:off x="301916" y="1329206"/>
            <a:ext cx="385186" cy="364951"/>
          </a:xfrm>
          <a:prstGeom prst="ellipse">
            <a:avLst/>
          </a:prstGeom>
          <a:solidFill>
            <a:srgbClr val="1F497D">
              <a:lumMod val="75000"/>
            </a:srgbClr>
          </a:solidFill>
          <a:ln w="9525">
            <a:solidFill>
              <a:sysClr val="windowText" lastClr="000000"/>
            </a:solidFill>
            <a:round/>
          </a:ln>
          <a:effectLst/>
        </p:spPr>
        <p:txBody>
          <a:bodyPr wrap="none" lIns="95366" tIns="47684" rIns="95366" bIns="47684" anchor="ctr"/>
          <a:lstStyle/>
          <a:p>
            <a:pPr algn="ctr"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" name="Oval 65"/>
          <p:cNvSpPr>
            <a:spLocks noChangeArrowheads="1"/>
          </p:cNvSpPr>
          <p:nvPr/>
        </p:nvSpPr>
        <p:spPr bwMode="auto">
          <a:xfrm>
            <a:off x="1341888" y="5659145"/>
            <a:ext cx="385186" cy="364951"/>
          </a:xfrm>
          <a:prstGeom prst="ellipse">
            <a:avLst/>
          </a:prstGeom>
          <a:solidFill>
            <a:srgbClr val="1F497D">
              <a:lumMod val="75000"/>
            </a:srgbClr>
          </a:solidFill>
          <a:ln w="9525">
            <a:solidFill>
              <a:sysClr val="windowText" lastClr="000000"/>
            </a:solidFill>
            <a:round/>
          </a:ln>
          <a:effectLst/>
        </p:spPr>
        <p:txBody>
          <a:bodyPr wrap="none" lIns="95366" tIns="47684" rIns="95366" bIns="47684" anchor="ctr"/>
          <a:lstStyle/>
          <a:p>
            <a:pPr algn="ctr"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1" name="Oval 65"/>
          <p:cNvSpPr>
            <a:spLocks noChangeArrowheads="1"/>
          </p:cNvSpPr>
          <p:nvPr/>
        </p:nvSpPr>
        <p:spPr bwMode="auto">
          <a:xfrm>
            <a:off x="330310" y="6131474"/>
            <a:ext cx="385186" cy="364951"/>
          </a:xfrm>
          <a:prstGeom prst="ellipse">
            <a:avLst/>
          </a:prstGeom>
          <a:solidFill>
            <a:srgbClr val="1F497D">
              <a:lumMod val="75000"/>
            </a:srgbClr>
          </a:solidFill>
          <a:ln w="9525">
            <a:solidFill>
              <a:sysClr val="windowText" lastClr="000000"/>
            </a:solidFill>
            <a:round/>
          </a:ln>
          <a:effectLst/>
        </p:spPr>
        <p:txBody>
          <a:bodyPr wrap="none" lIns="95366" tIns="47684" rIns="95366" bIns="47684" anchor="ctr"/>
          <a:lstStyle/>
          <a:p>
            <a:pPr algn="ctr"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0742" name="Text Box 38"/>
          <p:cNvSpPr txBox="1">
            <a:spLocks noChangeArrowheads="1"/>
          </p:cNvSpPr>
          <p:nvPr/>
        </p:nvSpPr>
        <p:spPr bwMode="auto">
          <a:xfrm>
            <a:off x="1503164" y="506429"/>
            <a:ext cx="9018985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/>
              <a:t>Приоритетные направления поддержки и развития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http://im5-tub-ua.yandex.net/i?id=61062114-53-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536" y="1299432"/>
            <a:ext cx="1409217" cy="144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http://business.rudn.ru/files/bschoolpresentations/molod_business_inkubator/_2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67429" r="86192" b="12411"/>
          <a:stretch>
            <a:fillRect/>
          </a:stretch>
        </p:blipFill>
        <p:spPr bwMode="auto">
          <a:xfrm>
            <a:off x="1548160" y="3500526"/>
            <a:ext cx="1481656" cy="230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6114" y="5951748"/>
            <a:ext cx="8558640" cy="3649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8778" y="5223457"/>
            <a:ext cx="6995977" cy="363342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0111" y="4858504"/>
            <a:ext cx="6214643" cy="364951"/>
          </a:xfrm>
          <a:prstGeom prst="rect">
            <a:avLst/>
          </a:prstGeom>
          <a:solidFill>
            <a:srgbClr val="DFA7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бизнес-плана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41443" y="4493553"/>
            <a:ext cx="5433312" cy="3649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оценка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2775" y="4128604"/>
            <a:ext cx="4651980" cy="364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бизнес-плана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04106" y="3763652"/>
            <a:ext cx="3870648" cy="3649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комиссия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7445" y="5586797"/>
            <a:ext cx="7777308" cy="364951"/>
          </a:xfrm>
          <a:prstGeom prst="rect">
            <a:avLst/>
          </a:prstGeom>
          <a:solidFill>
            <a:srgbClr val="59B4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(собеседование)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7816" y="3386055"/>
            <a:ext cx="3656937" cy="3409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бизнес-плана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19888" y="2721350"/>
            <a:ext cx="3054867" cy="639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ведение бизнеса</a:t>
            </a:r>
          </a:p>
        </p:txBody>
      </p:sp>
      <p:sp>
        <p:nvSpPr>
          <p:cNvPr id="31757" name="Rectangle 5"/>
          <p:cNvSpPr>
            <a:spLocks noChangeArrowheads="1"/>
          </p:cNvSpPr>
          <p:nvPr/>
        </p:nvSpPr>
        <p:spPr bwMode="white">
          <a:xfrm>
            <a:off x="3550808" y="210074"/>
            <a:ext cx="4662314" cy="64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05" tIns="60702" rIns="121405" bIns="607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разработки проекта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9862009">
            <a:off x="4163452" y="3254008"/>
            <a:ext cx="1739599" cy="62700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9" name="TextBox 16"/>
          <p:cNvSpPr txBox="1">
            <a:spLocks noChangeArrowheads="1"/>
          </p:cNvSpPr>
          <p:nvPr/>
        </p:nvSpPr>
        <p:spPr bwMode="auto">
          <a:xfrm>
            <a:off x="1750560" y="1577164"/>
            <a:ext cx="3054869" cy="12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участника точки притяжения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52"/>
          <p:cNvSpPr>
            <a:spLocks noChangeArrowheads="1"/>
          </p:cNvSpPr>
          <p:nvPr/>
        </p:nvSpPr>
        <p:spPr bwMode="white">
          <a:xfrm>
            <a:off x="4213871" y="198927"/>
            <a:ext cx="4328278" cy="49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разработки проекта</a:t>
            </a:r>
          </a:p>
        </p:txBody>
      </p:sp>
      <p:sp>
        <p:nvSpPr>
          <p:cNvPr id="32772" name="Text Box 38"/>
          <p:cNvSpPr txBox="1">
            <a:spLocks noChangeArrowheads="1"/>
          </p:cNvSpPr>
          <p:nvPr/>
        </p:nvSpPr>
        <p:spPr bwMode="auto">
          <a:xfrm>
            <a:off x="9232768" y="2500314"/>
            <a:ext cx="2593793" cy="218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разработки составляет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 года до 2 лет</a:t>
            </a:r>
          </a:p>
        </p:txBody>
      </p:sp>
      <p:pic>
        <p:nvPicPr>
          <p:cNvPr id="2" name="Изображение 1" descr="Рисунок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977" y="952376"/>
            <a:ext cx="8936156" cy="5688632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единительная линия 65"/>
          <p:cNvCxnSpPr/>
          <p:nvPr/>
        </p:nvCxnSpPr>
        <p:spPr>
          <a:xfrm flipV="1">
            <a:off x="7290346" y="1868162"/>
            <a:ext cx="0" cy="3355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6012657" y="1868162"/>
            <a:ext cx="0" cy="3355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105996" y="1649513"/>
            <a:ext cx="0" cy="379259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750560" y="5149500"/>
            <a:ext cx="603770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035536" y="4784549"/>
            <a:ext cx="14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035536" y="4421207"/>
            <a:ext cx="14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035536" y="4056256"/>
            <a:ext cx="14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035536" y="3691305"/>
            <a:ext cx="14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035536" y="3326356"/>
            <a:ext cx="14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035536" y="2961404"/>
            <a:ext cx="14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035536" y="2598062"/>
            <a:ext cx="14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453604" y="5069115"/>
            <a:ext cx="7829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809038" y="5077153"/>
            <a:ext cx="7830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162909" y="5077153"/>
            <a:ext cx="9395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18345" y="5077153"/>
            <a:ext cx="7829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29217" y="5077153"/>
            <a:ext cx="7829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73779" y="5077153"/>
            <a:ext cx="7830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584651" y="5077153"/>
            <a:ext cx="7830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938522" y="5077153"/>
            <a:ext cx="9395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293958" y="5077153"/>
            <a:ext cx="7829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649392" y="5077153"/>
            <a:ext cx="7830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012657" y="5077153"/>
            <a:ext cx="7830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360264" y="5077153"/>
            <a:ext cx="7830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14133" y="5077153"/>
            <a:ext cx="9395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069571" y="5069115"/>
            <a:ext cx="7829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425005" y="5077153"/>
            <a:ext cx="7830" cy="1543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0" name="TextBox 76"/>
          <p:cNvSpPr txBox="1">
            <a:spLocks noChangeArrowheads="1"/>
          </p:cNvSpPr>
          <p:nvPr/>
        </p:nvSpPr>
        <p:spPr bwMode="auto">
          <a:xfrm>
            <a:off x="2508614" y="5295587"/>
            <a:ext cx="4544566" cy="49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жизненного цикла</a:t>
            </a:r>
          </a:p>
        </p:txBody>
      </p:sp>
      <p:sp>
        <p:nvSpPr>
          <p:cNvPr id="33821" name="Rectangle 4"/>
          <p:cNvSpPr>
            <a:spLocks noChangeArrowheads="1"/>
          </p:cNvSpPr>
          <p:nvPr/>
        </p:nvSpPr>
        <p:spPr bwMode="white">
          <a:xfrm>
            <a:off x="4024305" y="457876"/>
            <a:ext cx="4030985" cy="64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05" tIns="60702" rIns="121405" bIns="607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жизненного цикла</a:t>
            </a:r>
          </a:p>
        </p:txBody>
      </p:sp>
      <p:sp>
        <p:nvSpPr>
          <p:cNvPr id="33822" name="TextBox 78"/>
          <p:cNvSpPr txBox="1">
            <a:spLocks noChangeArrowheads="1"/>
          </p:cNvSpPr>
          <p:nvPr/>
        </p:nvSpPr>
        <p:spPr bwMode="auto">
          <a:xfrm>
            <a:off x="1277689" y="5792906"/>
            <a:ext cx="9662005" cy="82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материальная система стремится достичь наибольшего суммарного потенциала при прохождении всех этапов жизненного цикла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105996" y="5149500"/>
            <a:ext cx="710872" cy="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816868" y="4421207"/>
            <a:ext cx="568384" cy="728294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3385251" y="2742756"/>
            <a:ext cx="283410" cy="1678451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3668661" y="2160765"/>
            <a:ext cx="568384" cy="581991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237045" y="2160764"/>
            <a:ext cx="1775613" cy="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6012659" y="2160765"/>
            <a:ext cx="568384" cy="58199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6581041" y="2670410"/>
            <a:ext cx="212948" cy="240674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6793990" y="5149500"/>
            <a:ext cx="710872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4237044" y="1868162"/>
            <a:ext cx="0" cy="3355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2035536" y="2233112"/>
            <a:ext cx="142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Овал 111"/>
          <p:cNvSpPr/>
          <p:nvPr/>
        </p:nvSpPr>
        <p:spPr>
          <a:xfrm>
            <a:off x="2674381" y="5004806"/>
            <a:ext cx="212948" cy="2186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3242765" y="4347252"/>
            <a:ext cx="212948" cy="21864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3526173" y="2670410"/>
            <a:ext cx="214515" cy="21864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4166585" y="2014464"/>
            <a:ext cx="212948" cy="21864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5870171" y="2014464"/>
            <a:ext cx="212948" cy="2186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438554" y="2598062"/>
            <a:ext cx="212948" cy="2186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723529" y="5004806"/>
            <a:ext cx="212948" cy="2186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840" name="TextBox 118"/>
          <p:cNvSpPr txBox="1">
            <a:spLocks noChangeArrowheads="1"/>
          </p:cNvSpPr>
          <p:nvPr/>
        </p:nvSpPr>
        <p:spPr bwMode="auto">
          <a:xfrm>
            <a:off x="2178023" y="4565902"/>
            <a:ext cx="566818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841" name="TextBox 119"/>
          <p:cNvSpPr txBox="1">
            <a:spLocks noChangeArrowheads="1"/>
          </p:cNvSpPr>
          <p:nvPr/>
        </p:nvSpPr>
        <p:spPr bwMode="auto">
          <a:xfrm>
            <a:off x="2674381" y="4274905"/>
            <a:ext cx="568384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842" name="TextBox 120"/>
          <p:cNvSpPr txBox="1">
            <a:spLocks noChangeArrowheads="1"/>
          </p:cNvSpPr>
          <p:nvPr/>
        </p:nvSpPr>
        <p:spPr bwMode="auto">
          <a:xfrm>
            <a:off x="3100277" y="3223461"/>
            <a:ext cx="568384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843" name="TextBox 122"/>
          <p:cNvSpPr txBox="1">
            <a:spLocks noChangeArrowheads="1"/>
          </p:cNvSpPr>
          <p:nvPr/>
        </p:nvSpPr>
        <p:spPr bwMode="auto">
          <a:xfrm>
            <a:off x="3455713" y="1940509"/>
            <a:ext cx="568384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844" name="TextBox 123"/>
          <p:cNvSpPr txBox="1">
            <a:spLocks noChangeArrowheads="1"/>
          </p:cNvSpPr>
          <p:nvPr/>
        </p:nvSpPr>
        <p:spPr bwMode="auto">
          <a:xfrm>
            <a:off x="4805428" y="1649513"/>
            <a:ext cx="568384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845" name="TextBox 125"/>
          <p:cNvSpPr txBox="1">
            <a:spLocks noChangeArrowheads="1"/>
          </p:cNvSpPr>
          <p:nvPr/>
        </p:nvSpPr>
        <p:spPr bwMode="auto">
          <a:xfrm>
            <a:off x="7788060" y="1235580"/>
            <a:ext cx="4649788" cy="461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1 – Порог чувствительности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2 – Внедрение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3 – Рост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4 – Зрелость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5 – Насыщенность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6 – Спад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7 – Кризис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8 - Ликвидация</a:t>
            </a:r>
          </a:p>
        </p:txBody>
      </p:sp>
      <p:sp>
        <p:nvSpPr>
          <p:cNvPr id="33846" name="TextBox 126"/>
          <p:cNvSpPr txBox="1">
            <a:spLocks noChangeArrowheads="1"/>
          </p:cNvSpPr>
          <p:nvPr/>
        </p:nvSpPr>
        <p:spPr bwMode="auto">
          <a:xfrm>
            <a:off x="6225607" y="1983917"/>
            <a:ext cx="568384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847" name="TextBox 127"/>
          <p:cNvSpPr txBox="1">
            <a:spLocks noChangeArrowheads="1"/>
          </p:cNvSpPr>
          <p:nvPr/>
        </p:nvSpPr>
        <p:spPr bwMode="auto">
          <a:xfrm>
            <a:off x="6581041" y="3588413"/>
            <a:ext cx="568384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848" name="TextBox 128"/>
          <p:cNvSpPr txBox="1">
            <a:spLocks noChangeArrowheads="1"/>
          </p:cNvSpPr>
          <p:nvPr/>
        </p:nvSpPr>
        <p:spPr bwMode="auto">
          <a:xfrm>
            <a:off x="6864452" y="4565902"/>
            <a:ext cx="568384" cy="4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/>
          <p:nvPr/>
        </p:nvGrpSpPr>
        <p:grpSpPr bwMode="auto">
          <a:xfrm>
            <a:off x="1135725" y="2550209"/>
            <a:ext cx="2016745" cy="3346448"/>
            <a:chOff x="720" y="1247"/>
            <a:chExt cx="1367" cy="2591"/>
          </a:xfrm>
        </p:grpSpPr>
        <p:sp>
          <p:nvSpPr>
            <p:cNvPr id="34880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81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  <p:sp>
          <p:nvSpPr>
            <p:cNvPr id="34882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83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84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85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4886" name="Group 11"/>
            <p:cNvGrpSpPr/>
            <p:nvPr/>
          </p:nvGrpSpPr>
          <p:grpSpPr bwMode="auto">
            <a:xfrm>
              <a:off x="1189" y="1247"/>
              <a:ext cx="405" cy="503"/>
              <a:chOff x="1289" y="501"/>
              <a:chExt cx="668" cy="829"/>
            </a:xfrm>
          </p:grpSpPr>
          <p:sp>
            <p:nvSpPr>
              <p:cNvPr id="34889" name="Oval 12"/>
              <p:cNvSpPr>
                <a:spLocks noChangeArrowheads="1"/>
              </p:cNvSpPr>
              <p:nvPr/>
            </p:nvSpPr>
            <p:spPr bwMode="gray">
              <a:xfrm>
                <a:off x="1289" y="501"/>
                <a:ext cx="668" cy="82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90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91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92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93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4887" name="Text Box 17"/>
            <p:cNvSpPr txBox="1">
              <a:spLocks noChangeArrowheads="1"/>
            </p:cNvSpPr>
            <p:nvPr/>
          </p:nvSpPr>
          <p:spPr bwMode="gray">
            <a:xfrm>
              <a:off x="1268" y="1317"/>
              <a:ext cx="23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b="1">
                  <a:solidFill>
                    <a:srgbClr val="000000"/>
                  </a:solidFill>
                </a:rPr>
                <a:t>1</a:t>
              </a:r>
              <a:endParaRPr lang="en-US" altLang="ru-RU" b="1"/>
            </a:p>
          </p:txBody>
        </p:sp>
        <p:sp>
          <p:nvSpPr>
            <p:cNvPr id="34888" name="Text Box 18"/>
            <p:cNvSpPr txBox="1">
              <a:spLocks noChangeArrowheads="1"/>
            </p:cNvSpPr>
            <p:nvPr/>
          </p:nvSpPr>
          <p:spPr bwMode="gray">
            <a:xfrm>
              <a:off x="724" y="1765"/>
              <a:ext cx="1295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новых рабочих мест</a:t>
              </a:r>
            </a:p>
          </p:txBody>
        </p:sp>
      </p:grpSp>
      <p:grpSp>
        <p:nvGrpSpPr>
          <p:cNvPr id="34819" name="Group 19"/>
          <p:cNvGrpSpPr/>
          <p:nvPr/>
        </p:nvGrpSpPr>
        <p:grpSpPr bwMode="auto">
          <a:xfrm>
            <a:off x="3180028" y="2534775"/>
            <a:ext cx="1943257" cy="3346448"/>
            <a:chOff x="2208" y="1247"/>
            <a:chExt cx="1365" cy="2591"/>
          </a:xfrm>
        </p:grpSpPr>
        <p:sp>
          <p:nvSpPr>
            <p:cNvPr id="34867" name="AutoShape 20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68" name="AutoShape 21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69" name="AutoShape 22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70" name="AutoShape 23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71" name="Oval 24"/>
            <p:cNvSpPr>
              <a:spLocks noChangeArrowheads="1"/>
            </p:cNvSpPr>
            <p:nvPr/>
          </p:nvSpPr>
          <p:spPr bwMode="gray">
            <a:xfrm>
              <a:off x="2677" y="1247"/>
              <a:ext cx="405" cy="50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72" name="Oval 25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73" name="Oval 26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74" name="Oval 27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75" name="Oval 28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76" name="Text Box 29"/>
            <p:cNvSpPr txBox="1">
              <a:spLocks noChangeArrowheads="1"/>
            </p:cNvSpPr>
            <p:nvPr/>
          </p:nvSpPr>
          <p:spPr bwMode="gray">
            <a:xfrm>
              <a:off x="2754" y="1317"/>
              <a:ext cx="23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b="1">
                  <a:solidFill>
                    <a:srgbClr val="000000"/>
                  </a:solidFill>
                </a:rPr>
                <a:t>2</a:t>
              </a:r>
              <a:endParaRPr lang="en-US" altLang="ru-RU" b="1"/>
            </a:p>
          </p:txBody>
        </p:sp>
        <p:sp>
          <p:nvSpPr>
            <p:cNvPr id="34877" name="Text Box 30"/>
            <p:cNvSpPr txBox="1">
              <a:spLocks noChangeArrowheads="1"/>
            </p:cNvSpPr>
            <p:nvPr/>
          </p:nvSpPr>
          <p:spPr bwMode="gray">
            <a:xfrm>
              <a:off x="2276" y="1763"/>
              <a:ext cx="1297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поступлений в бюджеты всех уровней</a:t>
              </a:r>
            </a:p>
          </p:txBody>
        </p:sp>
        <p:sp>
          <p:nvSpPr>
            <p:cNvPr id="34878" name="AutoShape 31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79" name="AutoShape 32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4820" name="Group 33"/>
          <p:cNvGrpSpPr/>
          <p:nvPr/>
        </p:nvGrpSpPr>
        <p:grpSpPr bwMode="auto">
          <a:xfrm>
            <a:off x="5060629" y="2322136"/>
            <a:ext cx="2045138" cy="3346448"/>
            <a:chOff x="3663" y="1247"/>
            <a:chExt cx="1422" cy="2591"/>
          </a:xfrm>
        </p:grpSpPr>
        <p:sp>
          <p:nvSpPr>
            <p:cNvPr id="34853" name="AutoShape 34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54" name="AutoShape 35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55" name="AutoShape 36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56" name="AutoShape 37"/>
            <p:cNvSpPr>
              <a:spLocks noChangeArrowheads="1"/>
            </p:cNvSpPr>
            <p:nvPr/>
          </p:nvSpPr>
          <p:spPr bwMode="gray">
            <a:xfrm>
              <a:off x="3755" y="1896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4857" name="Group 38"/>
            <p:cNvGrpSpPr/>
            <p:nvPr/>
          </p:nvGrpSpPr>
          <p:grpSpPr bwMode="auto">
            <a:xfrm>
              <a:off x="4165" y="1247"/>
              <a:ext cx="405" cy="503"/>
              <a:chOff x="1289" y="501"/>
              <a:chExt cx="668" cy="829"/>
            </a:xfrm>
          </p:grpSpPr>
          <p:sp>
            <p:nvSpPr>
              <p:cNvPr id="34862" name="Oval 39"/>
              <p:cNvSpPr>
                <a:spLocks noChangeArrowheads="1"/>
              </p:cNvSpPr>
              <p:nvPr/>
            </p:nvSpPr>
            <p:spPr bwMode="gray">
              <a:xfrm>
                <a:off x="1289" y="501"/>
                <a:ext cx="668" cy="82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63" name="Oval 4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64" name="Oval 4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65" name="Oval 4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66" name="Oval 4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4858" name="Text Box 44"/>
            <p:cNvSpPr txBox="1">
              <a:spLocks noChangeArrowheads="1"/>
            </p:cNvSpPr>
            <p:nvPr/>
          </p:nvSpPr>
          <p:spPr bwMode="gray">
            <a:xfrm>
              <a:off x="4244" y="1317"/>
              <a:ext cx="23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b="1">
                  <a:solidFill>
                    <a:srgbClr val="000000"/>
                  </a:solidFill>
                </a:rPr>
                <a:t>3</a:t>
              </a:r>
              <a:endParaRPr lang="en-US" altLang="ru-RU" b="1"/>
            </a:p>
          </p:txBody>
        </p:sp>
        <p:sp>
          <p:nvSpPr>
            <p:cNvPr id="34859" name="Text Box 45"/>
            <p:cNvSpPr txBox="1">
              <a:spLocks noChangeArrowheads="1"/>
            </p:cNvSpPr>
            <p:nvPr/>
          </p:nvSpPr>
          <p:spPr bwMode="gray">
            <a:xfrm>
              <a:off x="3663" y="1704"/>
              <a:ext cx="1422" cy="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Социальная реабилитация военнослужащих, трудоустройство выпускников ВУЗов</a:t>
              </a:r>
            </a:p>
          </p:txBody>
        </p:sp>
        <p:sp>
          <p:nvSpPr>
            <p:cNvPr id="34860" name="AutoShape 46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61" name="AutoShape 47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4821" name="Group 63"/>
          <p:cNvGrpSpPr/>
          <p:nvPr/>
        </p:nvGrpSpPr>
        <p:grpSpPr bwMode="auto">
          <a:xfrm>
            <a:off x="7150052" y="2534775"/>
            <a:ext cx="2081882" cy="3346448"/>
            <a:chOff x="720" y="1247"/>
            <a:chExt cx="1367" cy="2591"/>
          </a:xfrm>
        </p:grpSpPr>
        <p:sp>
          <p:nvSpPr>
            <p:cNvPr id="34839" name="AutoShape 6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40" name="AutoShape 6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41" name="AutoShape 6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42" name="AutoShape 6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43" name="AutoShape 6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44" name="AutoShape 6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4845" name="Group 70"/>
            <p:cNvGrpSpPr/>
            <p:nvPr/>
          </p:nvGrpSpPr>
          <p:grpSpPr bwMode="auto">
            <a:xfrm>
              <a:off x="1189" y="1247"/>
              <a:ext cx="405" cy="503"/>
              <a:chOff x="1289" y="501"/>
              <a:chExt cx="668" cy="829"/>
            </a:xfrm>
          </p:grpSpPr>
          <p:sp>
            <p:nvSpPr>
              <p:cNvPr id="34848" name="Oval 71"/>
              <p:cNvSpPr>
                <a:spLocks noChangeArrowheads="1"/>
              </p:cNvSpPr>
              <p:nvPr/>
            </p:nvSpPr>
            <p:spPr bwMode="gray">
              <a:xfrm>
                <a:off x="1289" y="501"/>
                <a:ext cx="668" cy="82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49" name="Oval 7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50" name="Oval 7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51" name="Oval 7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52" name="Oval 7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4846" name="Text Box 76"/>
            <p:cNvSpPr txBox="1">
              <a:spLocks noChangeArrowheads="1"/>
            </p:cNvSpPr>
            <p:nvPr/>
          </p:nvSpPr>
          <p:spPr bwMode="gray">
            <a:xfrm>
              <a:off x="1268" y="1316"/>
              <a:ext cx="23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000000"/>
                  </a:solidFill>
                </a:rPr>
                <a:t>4</a:t>
              </a:r>
              <a:endParaRPr lang="en-US" altLang="ru-RU" b="1"/>
            </a:p>
          </p:txBody>
        </p:sp>
        <p:sp>
          <p:nvSpPr>
            <p:cNvPr id="34847" name="Text Box 77"/>
            <p:cNvSpPr txBox="1">
              <a:spLocks noChangeArrowheads="1"/>
            </p:cNvSpPr>
            <p:nvPr/>
          </p:nvSpPr>
          <p:spPr bwMode="gray">
            <a:xfrm>
              <a:off x="768" y="1777"/>
              <a:ext cx="1296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Привлечение внутренних инвестиций в экономику Республики </a:t>
              </a:r>
            </a:p>
          </p:txBody>
        </p:sp>
      </p:grpSp>
      <p:grpSp>
        <p:nvGrpSpPr>
          <p:cNvPr id="34822" name="Group 93"/>
          <p:cNvGrpSpPr/>
          <p:nvPr/>
        </p:nvGrpSpPr>
        <p:grpSpPr bwMode="auto">
          <a:xfrm>
            <a:off x="9232769" y="2518910"/>
            <a:ext cx="2170402" cy="3346879"/>
            <a:chOff x="2176" y="1247"/>
            <a:chExt cx="1452" cy="2591"/>
          </a:xfrm>
        </p:grpSpPr>
        <p:sp>
          <p:nvSpPr>
            <p:cNvPr id="34826" name="AutoShape 94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27" name="AutoShape 95"/>
            <p:cNvSpPr>
              <a:spLocks noChangeArrowheads="1"/>
            </p:cNvSpPr>
            <p:nvPr/>
          </p:nvSpPr>
          <p:spPr bwMode="gray">
            <a:xfrm>
              <a:off x="2249" y="1578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28" name="AutoShape 96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29" name="AutoShape 97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30" name="Oval 98"/>
            <p:cNvSpPr>
              <a:spLocks noChangeArrowheads="1"/>
            </p:cNvSpPr>
            <p:nvPr/>
          </p:nvSpPr>
          <p:spPr bwMode="gray">
            <a:xfrm>
              <a:off x="2677" y="1247"/>
              <a:ext cx="405" cy="50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31" name="Oval 99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32" name="Oval 100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33" name="Oval 101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34" name="Oval 102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35" name="Text Box 103"/>
            <p:cNvSpPr txBox="1">
              <a:spLocks noChangeArrowheads="1"/>
            </p:cNvSpPr>
            <p:nvPr/>
          </p:nvSpPr>
          <p:spPr bwMode="gray">
            <a:xfrm>
              <a:off x="2712" y="1344"/>
              <a:ext cx="34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rgbClr val="000000"/>
                  </a:solidFill>
                </a:rPr>
                <a:t>5</a:t>
              </a:r>
              <a:endParaRPr lang="en-US" altLang="ru-RU"/>
            </a:p>
          </p:txBody>
        </p:sp>
        <p:sp>
          <p:nvSpPr>
            <p:cNvPr id="34836" name="Text Box 104"/>
            <p:cNvSpPr txBox="1">
              <a:spLocks noChangeArrowheads="1"/>
            </p:cNvSpPr>
            <p:nvPr/>
          </p:nvSpPr>
          <p:spPr bwMode="gray">
            <a:xfrm>
              <a:off x="2176" y="1775"/>
              <a:ext cx="145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Усиление кооперации между предприятиями</a:t>
              </a:r>
            </a:p>
          </p:txBody>
        </p:sp>
        <p:sp>
          <p:nvSpPr>
            <p:cNvPr id="34837" name="AutoShape 105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38" name="AutoShape 106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6262" name="Rectangle 107"/>
          <p:cNvSpPr>
            <a:spLocks noGrp="1" noChangeArrowheads="1"/>
          </p:cNvSpPr>
          <p:nvPr>
            <p:ph type="body" idx="4294967295"/>
          </p:nvPr>
        </p:nvSpPr>
        <p:spPr>
          <a:xfrm>
            <a:off x="1846387" y="1624860"/>
            <a:ext cx="8273248" cy="871165"/>
          </a:xfrm>
        </p:spPr>
        <p:txBody>
          <a:bodyPr wrap="square" lIns="121405" tIns="60702" rIns="121405" bIns="60702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результативности проекта точки притяжения</a:t>
            </a:r>
          </a:p>
        </p:txBody>
      </p:sp>
      <p:sp>
        <p:nvSpPr>
          <p:cNvPr id="34824" name="Rectangle 108"/>
          <p:cNvSpPr>
            <a:spLocks noChangeArrowheads="1"/>
          </p:cNvSpPr>
          <p:nvPr/>
        </p:nvSpPr>
        <p:spPr bwMode="white">
          <a:xfrm>
            <a:off x="3993406" y="166345"/>
            <a:ext cx="2909458" cy="64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05" tIns="60702" rIns="121405" bIns="6070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Text Box 109"/>
          <p:cNvSpPr txBox="1">
            <a:spLocks noChangeArrowheads="1"/>
          </p:cNvSpPr>
          <p:nvPr/>
        </p:nvSpPr>
        <p:spPr bwMode="auto">
          <a:xfrm>
            <a:off x="1503164" y="5691298"/>
            <a:ext cx="9018985" cy="46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5" tIns="60702" rIns="121405" bIns="60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2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072" y="232296"/>
            <a:ext cx="1908183" cy="138220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"/>
            <a:ext cx="3564384" cy="18298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7599" y="263236"/>
            <a:ext cx="11441584" cy="74512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работы с партнерами</a:t>
            </a:r>
          </a:p>
        </p:txBody>
      </p:sp>
      <p:grpSp>
        <p:nvGrpSpPr>
          <p:cNvPr id="35843" name="Group 29"/>
          <p:cNvGrpSpPr/>
          <p:nvPr/>
        </p:nvGrpSpPr>
        <p:grpSpPr bwMode="auto">
          <a:xfrm>
            <a:off x="521203" y="919397"/>
            <a:ext cx="9811278" cy="5445320"/>
            <a:chOff x="-265" y="920"/>
            <a:chExt cx="6266" cy="3387"/>
          </a:xfrm>
        </p:grpSpPr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-265" y="1160"/>
              <a:ext cx="181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Аккредитация </a:t>
              </a:r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>
              <a:off x="385" y="188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46" name="Text Box 7"/>
            <p:cNvSpPr txBox="1">
              <a:spLocks noChangeArrowheads="1"/>
            </p:cNvSpPr>
            <p:nvPr/>
          </p:nvSpPr>
          <p:spPr bwMode="auto">
            <a:xfrm>
              <a:off x="703" y="1762"/>
              <a:ext cx="1133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Инвесторы</a:t>
              </a:r>
              <a:r>
                <a:rPr lang="ru-RU" altLang="ru-RU" b="1"/>
                <a:t> </a:t>
              </a:r>
            </a:p>
          </p:txBody>
        </p:sp>
        <p:sp>
          <p:nvSpPr>
            <p:cNvPr id="35847" name="Text Box 8"/>
            <p:cNvSpPr txBox="1">
              <a:spLocks noChangeArrowheads="1"/>
            </p:cNvSpPr>
            <p:nvPr/>
          </p:nvSpPr>
          <p:spPr bwMode="auto">
            <a:xfrm>
              <a:off x="657" y="2387"/>
              <a:ext cx="1180" cy="7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Собственники бизнес-идей </a:t>
              </a:r>
            </a:p>
          </p:txBody>
        </p:sp>
        <p:sp>
          <p:nvSpPr>
            <p:cNvPr id="35848" name="Text Box 9"/>
            <p:cNvSpPr txBox="1">
              <a:spLocks noChangeArrowheads="1"/>
            </p:cNvSpPr>
            <p:nvPr/>
          </p:nvSpPr>
          <p:spPr bwMode="auto">
            <a:xfrm>
              <a:off x="657" y="3203"/>
              <a:ext cx="1225" cy="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Проектные команды </a:t>
              </a:r>
            </a:p>
          </p:txBody>
        </p:sp>
        <p:sp>
          <p:nvSpPr>
            <p:cNvPr id="35849" name="Line 10"/>
            <p:cNvSpPr>
              <a:spLocks noChangeShapeType="1"/>
            </p:cNvSpPr>
            <p:nvPr/>
          </p:nvSpPr>
          <p:spPr bwMode="auto">
            <a:xfrm>
              <a:off x="385" y="1525"/>
              <a:ext cx="0" cy="19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50" name="Text Box 11"/>
            <p:cNvSpPr txBox="1">
              <a:spLocks noChangeArrowheads="1"/>
            </p:cNvSpPr>
            <p:nvPr/>
          </p:nvSpPr>
          <p:spPr bwMode="auto">
            <a:xfrm>
              <a:off x="2456" y="1160"/>
              <a:ext cx="970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Ресурсы</a:t>
              </a:r>
              <a:r>
                <a:rPr lang="ru-RU" altLang="ru-RU" b="1"/>
                <a:t> </a:t>
              </a:r>
            </a:p>
          </p:txBody>
        </p:sp>
        <p:sp>
          <p:nvSpPr>
            <p:cNvPr id="35851" name="Text Box 12"/>
            <p:cNvSpPr txBox="1">
              <a:spLocks noChangeArrowheads="1"/>
            </p:cNvSpPr>
            <p:nvPr/>
          </p:nvSpPr>
          <p:spPr bwMode="auto">
            <a:xfrm>
              <a:off x="2253" y="1655"/>
              <a:ext cx="1524" cy="4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Денежные активы </a:t>
              </a:r>
            </a:p>
          </p:txBody>
        </p:sp>
        <p:sp>
          <p:nvSpPr>
            <p:cNvPr id="35852" name="Text Box 13"/>
            <p:cNvSpPr txBox="1">
              <a:spLocks noChangeArrowheads="1"/>
            </p:cNvSpPr>
            <p:nvPr/>
          </p:nvSpPr>
          <p:spPr bwMode="auto">
            <a:xfrm>
              <a:off x="2154" y="2251"/>
              <a:ext cx="1542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Бизнес-идея </a:t>
              </a: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2154" y="2614"/>
              <a:ext cx="1542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Бизнес-проект</a:t>
              </a:r>
              <a:r>
                <a:rPr lang="ru-RU" altLang="ru-RU" b="1"/>
                <a:t> </a:t>
              </a:r>
            </a:p>
          </p:txBody>
        </p:sp>
        <p:sp>
          <p:nvSpPr>
            <p:cNvPr id="35854" name="Text Box 15"/>
            <p:cNvSpPr txBox="1">
              <a:spLocks noChangeArrowheads="1"/>
            </p:cNvSpPr>
            <p:nvPr/>
          </p:nvSpPr>
          <p:spPr bwMode="auto">
            <a:xfrm>
              <a:off x="2109" y="3067"/>
              <a:ext cx="1724" cy="1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Человеческие ресурсы, с навыками и умениями управленцев </a:t>
              </a: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4679" y="920"/>
              <a:ext cx="1196" cy="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Оценочные показатели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385" y="261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57" name="Line 18"/>
            <p:cNvSpPr>
              <a:spLocks noChangeShapeType="1"/>
            </p:cNvSpPr>
            <p:nvPr/>
          </p:nvSpPr>
          <p:spPr bwMode="auto">
            <a:xfrm>
              <a:off x="385" y="343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58" name="Line 19"/>
            <p:cNvSpPr>
              <a:spLocks noChangeShapeType="1"/>
            </p:cNvSpPr>
            <p:nvPr/>
          </p:nvSpPr>
          <p:spPr bwMode="auto">
            <a:xfrm>
              <a:off x="1882" y="329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V="1">
              <a:off x="1837" y="2387"/>
              <a:ext cx="31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>
              <a:off x="1837" y="2568"/>
              <a:ext cx="31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rot="21240000">
              <a:off x="1837" y="1833"/>
              <a:ext cx="40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4558" y="1525"/>
              <a:ext cx="1443" cy="26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Лот 1 Период окупаемости, инвестиции, рентабельность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Лот </a:t>
              </a:r>
              <a:r>
                <a:rPr lang="ru-RU" altLang="ru-RU" sz="1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ru-RU" altLang="ru-RU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 окупаемости, инвестиции, рентабельность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1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Лот 3 Период окупаемости, инвестиции, рентабельность</a:t>
              </a:r>
            </a:p>
            <a:p>
              <a:pPr eaLnBrk="1" hangingPunct="1">
                <a:spcBef>
                  <a:spcPct val="50000"/>
                </a:spcBef>
              </a:pPr>
              <a:endPara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>
              <a:off x="3742" y="188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 rot="420000" flipV="1">
              <a:off x="3735" y="1711"/>
              <a:ext cx="772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65" name="Line 26"/>
            <p:cNvSpPr>
              <a:spLocks noChangeShapeType="1"/>
            </p:cNvSpPr>
            <p:nvPr/>
          </p:nvSpPr>
          <p:spPr bwMode="auto">
            <a:xfrm rot="300000" flipV="1">
              <a:off x="3718" y="2506"/>
              <a:ext cx="81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66" name="Line 27"/>
            <p:cNvSpPr>
              <a:spLocks noChangeShapeType="1"/>
            </p:cNvSpPr>
            <p:nvPr/>
          </p:nvSpPr>
          <p:spPr bwMode="auto">
            <a:xfrm>
              <a:off x="3833" y="3203"/>
              <a:ext cx="63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5867" name="Line 28"/>
            <p:cNvSpPr>
              <a:spLocks noChangeShapeType="1"/>
            </p:cNvSpPr>
            <p:nvPr/>
          </p:nvSpPr>
          <p:spPr bwMode="auto">
            <a:xfrm>
              <a:off x="3742" y="184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47"/>
          <p:cNvGrpSpPr/>
          <p:nvPr/>
        </p:nvGrpSpPr>
        <p:grpSpPr bwMode="auto">
          <a:xfrm>
            <a:off x="1751396" y="167204"/>
            <a:ext cx="9574842" cy="6491937"/>
            <a:chOff x="38" y="104"/>
            <a:chExt cx="6115" cy="4038"/>
          </a:xfrm>
        </p:grpSpPr>
        <p:sp>
          <p:nvSpPr>
            <p:cNvPr id="36868" name="Text Box 23"/>
            <p:cNvSpPr txBox="1">
              <a:spLocks noChangeArrowheads="1"/>
            </p:cNvSpPr>
            <p:nvPr/>
          </p:nvSpPr>
          <p:spPr bwMode="auto">
            <a:xfrm>
              <a:off x="113" y="2048"/>
              <a:ext cx="2194" cy="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Горячая линия  (юридическая помощь) </a:t>
              </a:r>
            </a:p>
          </p:txBody>
        </p:sp>
        <p:sp>
          <p:nvSpPr>
            <p:cNvPr id="36869" name="Text Box 24"/>
            <p:cNvSpPr txBox="1">
              <a:spLocks noChangeArrowheads="1"/>
            </p:cNvSpPr>
            <p:nvPr/>
          </p:nvSpPr>
          <p:spPr bwMode="auto">
            <a:xfrm>
              <a:off x="131" y="2628"/>
              <a:ext cx="2193" cy="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Образовательная программа   </a:t>
              </a:r>
            </a:p>
          </p:txBody>
        </p:sp>
        <p:sp>
          <p:nvSpPr>
            <p:cNvPr id="36870" name="Text Box 26"/>
            <p:cNvSpPr txBox="1">
              <a:spLocks noChangeArrowheads="1"/>
            </p:cNvSpPr>
            <p:nvPr/>
          </p:nvSpPr>
          <p:spPr bwMode="auto">
            <a:xfrm>
              <a:off x="159" y="3249"/>
              <a:ext cx="2165" cy="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Консультации по развитию бизнеса   </a:t>
              </a:r>
            </a:p>
          </p:txBody>
        </p:sp>
        <p:sp>
          <p:nvSpPr>
            <p:cNvPr id="36871" name="Text Box 5"/>
            <p:cNvSpPr txBox="1">
              <a:spLocks noChangeArrowheads="1"/>
            </p:cNvSpPr>
            <p:nvPr/>
          </p:nvSpPr>
          <p:spPr bwMode="auto">
            <a:xfrm>
              <a:off x="38" y="104"/>
              <a:ext cx="5706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Структурное подразделение ГБОУ ВО «БАГСУ при Главе РБ»</a:t>
              </a:r>
            </a:p>
          </p:txBody>
        </p:sp>
        <p:sp>
          <p:nvSpPr>
            <p:cNvPr id="36872" name="Text Box 6"/>
            <p:cNvSpPr txBox="1">
              <a:spLocks noChangeArrowheads="1"/>
            </p:cNvSpPr>
            <p:nvPr/>
          </p:nvSpPr>
          <p:spPr bwMode="auto">
            <a:xfrm>
              <a:off x="1424" y="574"/>
              <a:ext cx="3089" cy="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Наблюдательный совет</a:t>
              </a:r>
              <a:r>
                <a:rPr lang="ru-RU" altLang="ru-RU"/>
                <a:t> </a:t>
              </a:r>
            </a:p>
          </p:txBody>
        </p:sp>
        <p:sp>
          <p:nvSpPr>
            <p:cNvPr id="36873" name="Line 7"/>
            <p:cNvSpPr>
              <a:spLocks noChangeShapeType="1"/>
            </p:cNvSpPr>
            <p:nvPr/>
          </p:nvSpPr>
          <p:spPr bwMode="auto">
            <a:xfrm>
              <a:off x="3016" y="414"/>
              <a:ext cx="1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Text Box 8"/>
            <p:cNvSpPr txBox="1">
              <a:spLocks noChangeArrowheads="1"/>
            </p:cNvSpPr>
            <p:nvPr/>
          </p:nvSpPr>
          <p:spPr bwMode="auto">
            <a:xfrm>
              <a:off x="1905" y="976"/>
              <a:ext cx="2222" cy="2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Инновационный центр</a:t>
              </a:r>
              <a:endParaRPr lang="ru-RU" altLang="ru-RU" dirty="0"/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3017" y="83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694" y="1620"/>
              <a:ext cx="2326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 по работе с МСБ</a:t>
              </a:r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3334" y="1616"/>
              <a:ext cx="2523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 по работе с </a:t>
              </a:r>
              <a:r>
                <a:rPr lang="en-US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start-up</a:t>
              </a:r>
              <a:endParaRPr lang="ru-RU" alt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2200" y="1434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3016" y="125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2215" y="143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 rot="21120000" flipH="1">
              <a:off x="3817" y="1427"/>
              <a:ext cx="26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20"/>
            <p:cNvSpPr>
              <a:spLocks noChangeShapeType="1"/>
            </p:cNvSpPr>
            <p:nvPr/>
          </p:nvSpPr>
          <p:spPr bwMode="auto">
            <a:xfrm>
              <a:off x="1338" y="107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21"/>
            <p:cNvSpPr>
              <a:spLocks noChangeShapeType="1"/>
            </p:cNvSpPr>
            <p:nvPr/>
          </p:nvSpPr>
          <p:spPr bwMode="auto">
            <a:xfrm flipV="1">
              <a:off x="1578" y="1325"/>
              <a:ext cx="1438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Text Box 25"/>
            <p:cNvSpPr txBox="1">
              <a:spLocks noChangeArrowheads="1"/>
            </p:cNvSpPr>
            <p:nvPr/>
          </p:nvSpPr>
          <p:spPr bwMode="auto">
            <a:xfrm>
              <a:off x="2521" y="3551"/>
              <a:ext cx="2950" cy="4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Инвестиционный фонд, дополнительные средства фонда     </a:t>
              </a:r>
            </a:p>
          </p:txBody>
        </p:sp>
        <p:sp>
          <p:nvSpPr>
            <p:cNvPr id="36886" name="Line 27"/>
            <p:cNvSpPr>
              <a:spLocks noChangeShapeType="1"/>
            </p:cNvSpPr>
            <p:nvPr/>
          </p:nvSpPr>
          <p:spPr bwMode="auto">
            <a:xfrm>
              <a:off x="2653" y="1918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28"/>
            <p:cNvSpPr>
              <a:spLocks noChangeShapeType="1"/>
            </p:cNvSpPr>
            <p:nvPr/>
          </p:nvSpPr>
          <p:spPr bwMode="auto">
            <a:xfrm flipH="1">
              <a:off x="2336" y="3368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Line 29"/>
            <p:cNvSpPr>
              <a:spLocks noChangeShapeType="1"/>
            </p:cNvSpPr>
            <p:nvPr/>
          </p:nvSpPr>
          <p:spPr bwMode="auto">
            <a:xfrm flipH="1">
              <a:off x="2336" y="2795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30"/>
            <p:cNvSpPr>
              <a:spLocks noChangeShapeType="1"/>
            </p:cNvSpPr>
            <p:nvPr/>
          </p:nvSpPr>
          <p:spPr bwMode="auto">
            <a:xfrm flipH="1">
              <a:off x="2336" y="2386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Text Box 31"/>
            <p:cNvSpPr txBox="1">
              <a:spLocks noChangeArrowheads="1"/>
            </p:cNvSpPr>
            <p:nvPr/>
          </p:nvSpPr>
          <p:spPr bwMode="auto">
            <a:xfrm>
              <a:off x="3923" y="2523"/>
              <a:ext cx="1595" cy="4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Инновационный центр </a:t>
              </a:r>
            </a:p>
          </p:txBody>
        </p:sp>
        <p:sp>
          <p:nvSpPr>
            <p:cNvPr id="36891" name="Text Box 32"/>
            <p:cNvSpPr txBox="1">
              <a:spLocks noChangeArrowheads="1"/>
            </p:cNvSpPr>
            <p:nvPr/>
          </p:nvSpPr>
          <p:spPr bwMode="auto">
            <a:xfrm>
              <a:off x="3942" y="3061"/>
              <a:ext cx="1821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Точка притяжения</a:t>
              </a:r>
            </a:p>
          </p:txBody>
        </p:sp>
        <p:sp>
          <p:nvSpPr>
            <p:cNvPr id="36892" name="Text Box 36"/>
            <p:cNvSpPr txBox="1">
              <a:spLocks noChangeArrowheads="1"/>
            </p:cNvSpPr>
            <p:nvPr/>
          </p:nvSpPr>
          <p:spPr bwMode="auto">
            <a:xfrm>
              <a:off x="3470" y="2069"/>
              <a:ext cx="2683" cy="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Консультации по разработке ТЭО и БП, конкурс и экспертиза проектов</a:t>
              </a:r>
            </a:p>
          </p:txBody>
        </p:sp>
        <p:sp>
          <p:nvSpPr>
            <p:cNvPr id="36893" name="Line 37"/>
            <p:cNvSpPr>
              <a:spLocks noChangeShapeType="1"/>
            </p:cNvSpPr>
            <p:nvPr/>
          </p:nvSpPr>
          <p:spPr bwMode="auto">
            <a:xfrm>
              <a:off x="4513" y="1937"/>
              <a:ext cx="1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Line 38"/>
            <p:cNvSpPr>
              <a:spLocks noChangeShapeType="1"/>
            </p:cNvSpPr>
            <p:nvPr/>
          </p:nvSpPr>
          <p:spPr bwMode="auto">
            <a:xfrm flipH="1">
              <a:off x="3688" y="2444"/>
              <a:ext cx="12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39"/>
            <p:cNvSpPr>
              <a:spLocks noChangeShapeType="1"/>
            </p:cNvSpPr>
            <p:nvPr/>
          </p:nvSpPr>
          <p:spPr bwMode="auto">
            <a:xfrm flipV="1">
              <a:off x="3666" y="3153"/>
              <a:ext cx="257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Line 40"/>
            <p:cNvSpPr>
              <a:spLocks noChangeShapeType="1"/>
            </p:cNvSpPr>
            <p:nvPr/>
          </p:nvSpPr>
          <p:spPr bwMode="auto">
            <a:xfrm>
              <a:off x="3696" y="275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Line 41"/>
            <p:cNvSpPr>
              <a:spLocks noChangeShapeType="1"/>
            </p:cNvSpPr>
            <p:nvPr/>
          </p:nvSpPr>
          <p:spPr bwMode="auto">
            <a:xfrm flipH="1">
              <a:off x="3367" y="1947"/>
              <a:ext cx="10" cy="1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42"/>
            <p:cNvSpPr>
              <a:spLocks noChangeShapeType="1"/>
            </p:cNvSpPr>
            <p:nvPr/>
          </p:nvSpPr>
          <p:spPr bwMode="auto">
            <a:xfrm flipH="1">
              <a:off x="2952" y="1940"/>
              <a:ext cx="6" cy="1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Line 44"/>
            <p:cNvSpPr>
              <a:spLocks noChangeShapeType="1"/>
            </p:cNvSpPr>
            <p:nvPr/>
          </p:nvSpPr>
          <p:spPr bwMode="auto">
            <a:xfrm rot="180000" flipH="1" flipV="1">
              <a:off x="1817" y="3808"/>
              <a:ext cx="2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45"/>
            <p:cNvSpPr>
              <a:spLocks noChangeShapeType="1"/>
            </p:cNvSpPr>
            <p:nvPr/>
          </p:nvSpPr>
          <p:spPr bwMode="auto">
            <a:xfrm flipV="1">
              <a:off x="1792" y="4117"/>
              <a:ext cx="4008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46"/>
            <p:cNvSpPr>
              <a:spLocks noChangeShapeType="1"/>
            </p:cNvSpPr>
            <p:nvPr/>
          </p:nvSpPr>
          <p:spPr bwMode="auto">
            <a:xfrm flipH="1">
              <a:off x="5783" y="2457"/>
              <a:ext cx="9" cy="1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Текстовое поле 3"/>
          <p:cNvSpPr txBox="1"/>
          <p:nvPr/>
        </p:nvSpPr>
        <p:spPr>
          <a:xfrm>
            <a:off x="1088125" y="1351335"/>
            <a:ext cx="2796720" cy="565914"/>
          </a:xfrm>
          <a:prstGeom prst="rect">
            <a:avLst/>
          </a:prstGeom>
          <a:noFill/>
        </p:spPr>
        <p:txBody>
          <a:bodyPr wrap="square" lIns="121405" tIns="60702" rIns="121405" bIns="60702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900" i="1" dirty="0">
                <a:sym typeface="+mn-ea"/>
              </a:rPr>
              <a:t>Программа поддержки предпринимательства</a:t>
            </a:r>
            <a:endParaRPr lang="ru-RU" altLang="ru-RU" sz="1900" i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183324" y="1989275"/>
            <a:ext cx="3211761" cy="543621"/>
          </a:xfrm>
          <a:prstGeom prst="rect">
            <a:avLst/>
          </a:prstGeom>
          <a:noFill/>
        </p:spPr>
        <p:txBody>
          <a:bodyPr wrap="square" lIns="121405" tIns="60702" rIns="121405" bIns="60702" rtlCol="0">
            <a:noAutofit/>
          </a:bodyPr>
          <a:lstStyle/>
          <a:p>
            <a:r>
              <a:rPr lang="ru-RU" altLang="ru-RU" sz="1900" i="1" dirty="0">
                <a:sym typeface="+mn-ea"/>
              </a:rPr>
              <a:t>Положения о структурных подразделениях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48"/>
          <p:cNvSpPr>
            <a:spLocks noChangeShapeType="1"/>
          </p:cNvSpPr>
          <p:nvPr/>
        </p:nvSpPr>
        <p:spPr bwMode="auto">
          <a:xfrm flipH="1" flipV="1">
            <a:off x="7282831" y="3592700"/>
            <a:ext cx="19207" cy="6096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405" tIns="60702" rIns="121405" bIns="60702"/>
          <a:lstStyle/>
          <a:p>
            <a:endParaRPr lang="en-US"/>
          </a:p>
        </p:txBody>
      </p:sp>
      <p:grpSp>
        <p:nvGrpSpPr>
          <p:cNvPr id="37891" name="Group 66"/>
          <p:cNvGrpSpPr/>
          <p:nvPr/>
        </p:nvGrpSpPr>
        <p:grpSpPr bwMode="auto">
          <a:xfrm>
            <a:off x="1352848" y="337621"/>
            <a:ext cx="10115043" cy="6519270"/>
            <a:chOff x="-96" y="210"/>
            <a:chExt cx="6460" cy="4055"/>
          </a:xfrm>
        </p:grpSpPr>
        <p:sp>
          <p:nvSpPr>
            <p:cNvPr id="37892" name="Text Box 16"/>
            <p:cNvSpPr txBox="1">
              <a:spLocks noChangeArrowheads="1"/>
            </p:cNvSpPr>
            <p:nvPr/>
          </p:nvSpPr>
          <p:spPr bwMode="auto">
            <a:xfrm>
              <a:off x="1701" y="210"/>
              <a:ext cx="2494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 по работе с </a:t>
              </a:r>
              <a:r>
                <a:rPr lang="en-US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start-up</a:t>
              </a:r>
              <a:endParaRPr lang="ru-RU" alt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93" name="Text Box 24"/>
            <p:cNvSpPr txBox="1">
              <a:spLocks noChangeArrowheads="1"/>
            </p:cNvSpPr>
            <p:nvPr/>
          </p:nvSpPr>
          <p:spPr bwMode="auto">
            <a:xfrm>
              <a:off x="86" y="3521"/>
              <a:ext cx="2477" cy="7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Инвестиционный фонд, дополнительные средства фонда     </a:t>
              </a:r>
            </a:p>
          </p:txBody>
        </p:sp>
        <p:sp>
          <p:nvSpPr>
            <p:cNvPr id="37894" name="Text Box 29"/>
            <p:cNvSpPr txBox="1">
              <a:spLocks noChangeArrowheads="1"/>
            </p:cNvSpPr>
            <p:nvPr/>
          </p:nvSpPr>
          <p:spPr bwMode="auto">
            <a:xfrm>
              <a:off x="3379" y="1570"/>
              <a:ext cx="2985" cy="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Инновационный центр  100 м.кв.: 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Инновационный менеджер </a:t>
              </a:r>
            </a:p>
          </p:txBody>
        </p:sp>
        <p:sp>
          <p:nvSpPr>
            <p:cNvPr id="37895" name="Text Box 30"/>
            <p:cNvSpPr txBox="1">
              <a:spLocks noChangeArrowheads="1"/>
            </p:cNvSpPr>
            <p:nvPr/>
          </p:nvSpPr>
          <p:spPr bwMode="auto">
            <a:xfrm>
              <a:off x="157" y="2342"/>
              <a:ext cx="2223" cy="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Филиалы точки притяжения</a:t>
              </a:r>
            </a:p>
          </p:txBody>
        </p:sp>
        <p:sp>
          <p:nvSpPr>
            <p:cNvPr id="37896" name="Text Box 31"/>
            <p:cNvSpPr txBox="1">
              <a:spLocks noChangeArrowheads="1"/>
            </p:cNvSpPr>
            <p:nvPr/>
          </p:nvSpPr>
          <p:spPr bwMode="auto">
            <a:xfrm>
              <a:off x="158" y="663"/>
              <a:ext cx="3477" cy="7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Консультации по разработке ТЭО и БП, конкурс и экспертиза проектов: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alt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Эксперты:  </a:t>
              </a:r>
              <a:r>
                <a:rPr lang="ru-RU" altLang="ru-RU" sz="1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Маркетолог</a:t>
              </a:r>
              <a:r>
                <a:rPr lang="ru-RU" alt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(социолог),  Финансист,  Экономист,   Бизнес-процессы (менеджер проекта) 20 кв.м. + 60 </a:t>
              </a:r>
              <a:r>
                <a:rPr lang="ru-RU" altLang="ru-RU" sz="1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м.кв</a:t>
              </a:r>
              <a:r>
                <a:rPr lang="ru-RU" alt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(аудитория для проведения образовательных мероприятий)</a:t>
              </a:r>
            </a:p>
          </p:txBody>
        </p:sp>
        <p:sp>
          <p:nvSpPr>
            <p:cNvPr id="37897" name="Text Box 43"/>
            <p:cNvSpPr txBox="1">
              <a:spLocks noChangeArrowheads="1"/>
            </p:cNvSpPr>
            <p:nvPr/>
          </p:nvSpPr>
          <p:spPr bwMode="auto">
            <a:xfrm>
              <a:off x="2596" y="2614"/>
              <a:ext cx="1237" cy="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Лаборатории, технологии, ноу-хау </a:t>
              </a:r>
            </a:p>
          </p:txBody>
        </p:sp>
        <p:sp>
          <p:nvSpPr>
            <p:cNvPr id="37898" name="Text Box 44"/>
            <p:cNvSpPr txBox="1">
              <a:spLocks noChangeArrowheads="1"/>
            </p:cNvSpPr>
            <p:nvPr/>
          </p:nvSpPr>
          <p:spPr bwMode="auto">
            <a:xfrm>
              <a:off x="4740" y="2614"/>
              <a:ext cx="1547" cy="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Средний и крупный бизнес</a:t>
              </a:r>
            </a:p>
          </p:txBody>
        </p:sp>
        <p:sp>
          <p:nvSpPr>
            <p:cNvPr id="37899" name="Text Box 45"/>
            <p:cNvSpPr txBox="1">
              <a:spLocks noChangeArrowheads="1"/>
            </p:cNvSpPr>
            <p:nvPr/>
          </p:nvSpPr>
          <p:spPr bwMode="auto">
            <a:xfrm>
              <a:off x="3425" y="3362"/>
              <a:ext cx="274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300" i="1" dirty="0"/>
                <a:t>Защита интеллектуальной собственности, трансферт и коммерциализация технологии</a:t>
              </a:r>
              <a:r>
                <a:rPr lang="ru-RU" altLang="ru-RU" sz="1300" dirty="0"/>
                <a:t> </a:t>
              </a:r>
            </a:p>
          </p:txBody>
        </p:sp>
        <p:sp>
          <p:nvSpPr>
            <p:cNvPr id="37900" name="Line 47"/>
            <p:cNvSpPr>
              <a:spLocks noChangeShapeType="1"/>
            </p:cNvSpPr>
            <p:nvPr/>
          </p:nvSpPr>
          <p:spPr bwMode="auto">
            <a:xfrm>
              <a:off x="4332" y="2795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49"/>
            <p:cNvSpPr>
              <a:spLocks noChangeShapeType="1"/>
            </p:cNvSpPr>
            <p:nvPr/>
          </p:nvSpPr>
          <p:spPr bwMode="auto">
            <a:xfrm>
              <a:off x="5012" y="2237"/>
              <a:ext cx="12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50"/>
            <p:cNvSpPr>
              <a:spLocks noChangeShapeType="1"/>
            </p:cNvSpPr>
            <p:nvPr/>
          </p:nvSpPr>
          <p:spPr bwMode="auto">
            <a:xfrm>
              <a:off x="3833" y="2795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51"/>
            <p:cNvSpPr>
              <a:spLocks noChangeShapeType="1"/>
            </p:cNvSpPr>
            <p:nvPr/>
          </p:nvSpPr>
          <p:spPr bwMode="auto">
            <a:xfrm flipH="1">
              <a:off x="2562" y="3884"/>
              <a:ext cx="17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52"/>
            <p:cNvSpPr>
              <a:spLocks noChangeShapeType="1"/>
            </p:cNvSpPr>
            <p:nvPr/>
          </p:nvSpPr>
          <p:spPr bwMode="auto">
            <a:xfrm flipH="1">
              <a:off x="2200" y="1797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Text Box 53"/>
            <p:cNvSpPr txBox="1">
              <a:spLocks noChangeArrowheads="1"/>
            </p:cNvSpPr>
            <p:nvPr/>
          </p:nvSpPr>
          <p:spPr bwMode="auto">
            <a:xfrm>
              <a:off x="-96" y="1594"/>
              <a:ext cx="2335" cy="5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инновационных проектов</a:t>
              </a:r>
            </a:p>
          </p:txBody>
        </p:sp>
        <p:sp>
          <p:nvSpPr>
            <p:cNvPr id="37906" name="Line 54"/>
            <p:cNvSpPr>
              <a:spLocks noChangeShapeType="1"/>
            </p:cNvSpPr>
            <p:nvPr/>
          </p:nvSpPr>
          <p:spPr bwMode="auto">
            <a:xfrm>
              <a:off x="1383" y="148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55"/>
            <p:cNvSpPr>
              <a:spLocks noChangeShapeType="1"/>
            </p:cNvSpPr>
            <p:nvPr/>
          </p:nvSpPr>
          <p:spPr bwMode="auto">
            <a:xfrm rot="21300000" flipH="1">
              <a:off x="2019" y="516"/>
              <a:ext cx="2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56"/>
            <p:cNvSpPr>
              <a:spLocks noChangeShapeType="1"/>
            </p:cNvSpPr>
            <p:nvPr/>
          </p:nvSpPr>
          <p:spPr bwMode="auto">
            <a:xfrm>
              <a:off x="1373" y="209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57"/>
            <p:cNvSpPr>
              <a:spLocks noChangeShapeType="1"/>
            </p:cNvSpPr>
            <p:nvPr/>
          </p:nvSpPr>
          <p:spPr bwMode="auto">
            <a:xfrm>
              <a:off x="4332" y="365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Text Box 58"/>
            <p:cNvSpPr txBox="1">
              <a:spLocks noChangeArrowheads="1"/>
            </p:cNvSpPr>
            <p:nvPr/>
          </p:nvSpPr>
          <p:spPr bwMode="auto">
            <a:xfrm>
              <a:off x="158" y="2568"/>
              <a:ext cx="231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altLang="ru-RU"/>
            </a:p>
          </p:txBody>
        </p:sp>
        <p:sp>
          <p:nvSpPr>
            <p:cNvPr id="37911" name="Line 59"/>
            <p:cNvSpPr>
              <a:spLocks noChangeShapeType="1"/>
            </p:cNvSpPr>
            <p:nvPr/>
          </p:nvSpPr>
          <p:spPr bwMode="auto">
            <a:xfrm flipV="1">
              <a:off x="2517" y="1979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60"/>
            <p:cNvSpPr>
              <a:spLocks noChangeShapeType="1"/>
            </p:cNvSpPr>
            <p:nvPr/>
          </p:nvSpPr>
          <p:spPr bwMode="auto">
            <a:xfrm flipH="1">
              <a:off x="2200" y="1979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61"/>
            <p:cNvSpPr>
              <a:spLocks noChangeShapeType="1"/>
            </p:cNvSpPr>
            <p:nvPr/>
          </p:nvSpPr>
          <p:spPr bwMode="auto">
            <a:xfrm>
              <a:off x="4014" y="436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Text Box 62"/>
            <p:cNvSpPr txBox="1">
              <a:spLocks noChangeArrowheads="1"/>
            </p:cNvSpPr>
            <p:nvPr/>
          </p:nvSpPr>
          <p:spPr bwMode="auto">
            <a:xfrm>
              <a:off x="4530" y="769"/>
              <a:ext cx="1494" cy="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Предприятия МСБ </a:t>
              </a:r>
            </a:p>
          </p:txBody>
        </p:sp>
        <p:sp>
          <p:nvSpPr>
            <p:cNvPr id="37915" name="Line 64"/>
            <p:cNvSpPr>
              <a:spLocks noChangeShapeType="1"/>
            </p:cNvSpPr>
            <p:nvPr/>
          </p:nvSpPr>
          <p:spPr bwMode="auto">
            <a:xfrm>
              <a:off x="4022" y="98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Text Box 65"/>
            <p:cNvSpPr txBox="1">
              <a:spLocks noChangeArrowheads="1"/>
            </p:cNvSpPr>
            <p:nvPr/>
          </p:nvSpPr>
          <p:spPr bwMode="auto">
            <a:xfrm>
              <a:off x="4286" y="4020"/>
              <a:ext cx="136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altLang="ru-RU" sz="1200" dirty="0"/>
            </a:p>
          </p:txBody>
        </p:sp>
      </p:grp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/>
          <p:nvPr/>
        </p:nvSpPr>
        <p:spPr>
          <a:xfrm>
            <a:off x="2196232" y="2680568"/>
            <a:ext cx="7602670" cy="1166984"/>
          </a:xfrm>
          <a:prstGeom prst="rect">
            <a:avLst/>
          </a:prstGeom>
        </p:spPr>
        <p:txBody>
          <a:bodyPr vert="horz" lIns="121405" tIns="60702" rIns="121405" bIns="60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68" y="160288"/>
            <a:ext cx="2935639" cy="2125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9" y="376312"/>
            <a:ext cx="3927319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57990" y="6280968"/>
            <a:ext cx="6067324" cy="457152"/>
          </a:xfrm>
          <a:prstGeom prst="rect">
            <a:avLst/>
          </a:prstGeom>
          <a:noFill/>
        </p:spPr>
        <p:txBody>
          <a:bodyPr wrap="square" lIns="121405" tIns="60702" rIns="121405" bIns="60702" rtlCol="0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 – ЭТО ДВИЖЕНИЕ  ВПЕРЁД!!!</a:t>
            </a:r>
          </a:p>
        </p:txBody>
      </p:sp>
      <p:pic>
        <p:nvPicPr>
          <p:cNvPr id="4" name="Рисунок 3" descr="Фото горизонтально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720" y="232296"/>
            <a:ext cx="5160766" cy="4315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056" y="520328"/>
            <a:ext cx="56166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Доктор экономических наук, доцент</a:t>
            </a:r>
          </a:p>
          <a:p>
            <a:endParaRPr lang="ru-RU" sz="3200" dirty="0" smtClean="0"/>
          </a:p>
          <a:p>
            <a:r>
              <a:rPr lang="ru-RU" sz="3200" dirty="0" smtClean="0"/>
              <a:t>Проректор по научной и организационной работе</a:t>
            </a:r>
          </a:p>
          <a:p>
            <a:r>
              <a:rPr lang="ru-RU" sz="3200" dirty="0" smtClean="0"/>
              <a:t> ГБОУ ВО «БАГСУ» </a:t>
            </a:r>
          </a:p>
          <a:p>
            <a:endParaRPr lang="ru-RU" dirty="0" smtClean="0"/>
          </a:p>
          <a:p>
            <a:r>
              <a:rPr lang="ru-RU" sz="3200" dirty="0" smtClean="0"/>
              <a:t>Федеральный эксперт </a:t>
            </a:r>
            <a:r>
              <a:rPr lang="ru-RU" sz="3200" dirty="0" err="1" smtClean="0"/>
              <a:t>Росмолодёжь.Гранты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Член экспертного совета </a:t>
            </a:r>
            <a:r>
              <a:rPr lang="ru-RU" sz="3200" dirty="0" err="1" smtClean="0"/>
              <a:t>Госкоммолодежи</a:t>
            </a:r>
            <a:r>
              <a:rPr lang="ru-RU" sz="3200" dirty="0" smtClean="0"/>
              <a:t> Республики Башкортостан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688" y="4696792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black"/>
                </a:solidFill>
              </a:rPr>
              <a:t>Ободец</a:t>
            </a:r>
            <a:r>
              <a:rPr lang="ru-RU" sz="3600" b="1" dirty="0" smtClean="0">
                <a:solidFill>
                  <a:prstClr val="black"/>
                </a:solidFill>
              </a:rPr>
              <a:t> Роман Васильевич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4" name="Рисунок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"/>
          <a:stretch/>
        </p:blipFill>
        <p:spPr>
          <a:xfrm rot="60000">
            <a:off x="1731837" y="2263068"/>
            <a:ext cx="7877549" cy="4613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3224" cy="2608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84353" y="59233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Академия осуществляет многоуровневое обучение студентов и слушателей по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, магистратуры и аспирантуры, дополнительного профессионального образования, а также реализует республиканские и федеральные программы подготовки кадрового резерва.</a:t>
            </a:r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29ACB3-6294-4B77-B016-2CAB85237EB9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4343" y="427996"/>
            <a:ext cx="8820969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настоящее время в Академии функционируют два факультета: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Факультет государственного и муниципального управления и экономики и Юридический факультет.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Факультет государственного и муниципального управления ведет подготовку по направления подготовки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бакалавриата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37.03.01 Психология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38.03.01  Экономика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38.03.04  Государственное и муниципальное управление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программам магистратуры: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38.04.01 Экономика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38.04.02  Менеджмент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38.04.04  Государственное и муниципальное управление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Юридический факультет по программам подготовки </a:t>
            </a:r>
            <a:r>
              <a:rPr lang="ru-RU" sz="18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бакалавриата</a:t>
            </a:r>
            <a:endParaRPr lang="ru-RU" sz="18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40.03.01 Юриспруденция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32" y="0"/>
            <a:ext cx="3603224" cy="260856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56272" y="6208960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БАГСУ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лифт для твоей карьеры!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2016" y="2896592"/>
            <a:ext cx="28083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Высшее образование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https://pk.bagsurb.ru/main/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Дополнительное образование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https://xn--80abh0dk.xn--p1ai/dpo_bagsu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0008" y="304304"/>
            <a:ext cx="91450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новых знаний и умений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неотъемлемая часть карьерного развития современного человека. Механизм дополнительного образования значительно расширяет жизненный кругозор и предоставляет большие возможности для профессионального и личного роста. Так, в Академии активно работает Департамент дополнительного образования и инновационного развития. Без отрыва от основной учёбы можно получить дополнительное профессиональное образование, где реализуется более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30" y="376312"/>
            <a:ext cx="2685561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52576"/>
            <a:ext cx="1184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Академия становится площадкой для проведения крупных региональных и федеральных мероприятий, форумов, конференций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5776912"/>
            <a:ext cx="3060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latin typeface="Century Gothic" pitchFamily="34" charset="0"/>
              </a:rPr>
              <a:t>Международный форум «За мир без нацизма» (11. 05. 2023) </a:t>
            </a:r>
            <a:endParaRPr lang="ru-RU" altLang="ru-RU" sz="1800" b="1" dirty="0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8" y="3256632"/>
            <a:ext cx="3312368" cy="2484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896" y="3526662"/>
            <a:ext cx="3384376" cy="25382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00888" y="6114316"/>
            <a:ext cx="3924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Century Gothic" pitchFamily="34" charset="0"/>
              </a:rPr>
              <a:t>Молодежный экспертный форум (29.11.2023)</a:t>
            </a:r>
            <a:endParaRPr lang="ru-RU" altLang="ru-RU" sz="2800" b="1" dirty="0">
              <a:latin typeface="Century Gothic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24" y="3374319"/>
            <a:ext cx="3384376" cy="23108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76352" y="5632896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latin typeface="Century Gothic" pitchFamily="34" charset="0"/>
              </a:rPr>
              <a:t>Международная научно-практическая конференция                    «</a:t>
            </a:r>
            <a:r>
              <a:rPr lang="en-US" altLang="ru-RU" sz="1800" b="1" dirty="0" smtClean="0">
                <a:latin typeface="Century Gothic" pitchFamily="34" charset="0"/>
              </a:rPr>
              <a:t>III </a:t>
            </a:r>
            <a:r>
              <a:rPr lang="ru-RU" altLang="ru-RU" sz="1800" b="1" dirty="0" smtClean="0">
                <a:latin typeface="Century Gothic" pitchFamily="34" charset="0"/>
              </a:rPr>
              <a:t> </a:t>
            </a:r>
            <a:r>
              <a:rPr lang="ru-RU" altLang="ru-RU" sz="1800" b="1" dirty="0" err="1" smtClean="0">
                <a:latin typeface="Century Gothic" pitchFamily="34" charset="0"/>
              </a:rPr>
              <a:t>Махмутовские</a:t>
            </a:r>
            <a:r>
              <a:rPr lang="ru-RU" altLang="ru-RU" sz="1800" b="1" dirty="0" smtClean="0">
                <a:latin typeface="Century Gothic" pitchFamily="34" charset="0"/>
              </a:rPr>
              <a:t> чтения» (11.11.2023)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45" y="166734"/>
            <a:ext cx="2127127" cy="1539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24" y="166733"/>
            <a:ext cx="3030337" cy="15557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2456" y="1819695"/>
            <a:ext cx="7576780" cy="4877737"/>
          </a:xfrm>
          <a:prstGeom prst="rect">
            <a:avLst/>
          </a:prstGeom>
        </p:spPr>
        <p:txBody>
          <a:bodyPr wrap="square" lIns="121405" tIns="60702" rIns="121405" bIns="60702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организация и реализация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бизнес-образования зависит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педагогического коллектива, от осознания ими инновационной идеи, так как в условиях инновационного режима идет активный процесс личностного самоопределения педагога,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изменения в характере взаимоотношений между коллегами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/>
              <a:t> </a:t>
            </a:r>
          </a:p>
        </p:txBody>
      </p:sp>
      <p:pic>
        <p:nvPicPr>
          <p:cNvPr id="2" name="Замещающее содержимое 1" descr="Рисунок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Изображение 3" descr="Рисунок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8" y="2032496"/>
            <a:ext cx="4128084" cy="3965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96" y="160288"/>
            <a:ext cx="2528866" cy="1830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36" y="160288"/>
            <a:ext cx="3528392" cy="1811423"/>
          </a:xfrm>
          <a:prstGeom prst="rect">
            <a:avLst/>
          </a:prstGeom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52506" y="2111394"/>
            <a:ext cx="2799643" cy="262592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405" tIns="60702" rIns="121405" bIns="60702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3187259" y="2119834"/>
            <a:ext cx="2799643" cy="262592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405" tIns="60702" rIns="121405" bIns="60702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1" name="AutoShape 43"/>
          <p:cNvSpPr>
            <a:spLocks noChangeArrowheads="1"/>
          </p:cNvSpPr>
          <p:nvPr/>
        </p:nvSpPr>
        <p:spPr bwMode="auto">
          <a:xfrm>
            <a:off x="6147330" y="2141270"/>
            <a:ext cx="2688299" cy="262592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405" tIns="60702" rIns="121405" bIns="60702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9062857" y="2162706"/>
            <a:ext cx="2799643" cy="262592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405" tIns="60702" rIns="121405" bIns="60702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13" name="Freeform 8"/>
          <p:cNvSpPr/>
          <p:nvPr/>
        </p:nvSpPr>
        <p:spPr bwMode="gray">
          <a:xfrm rot="4680000">
            <a:off x="1739813" y="4655406"/>
            <a:ext cx="1318324" cy="163260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</a:ln>
        </p:spPr>
        <p:txBody>
          <a:bodyPr lIns="121405" tIns="60702" rIns="121405" bIns="60702"/>
          <a:lstStyle/>
          <a:p>
            <a:pPr>
              <a:defRPr/>
            </a:pPr>
            <a:endParaRPr lang="ru-RU"/>
          </a:p>
        </p:txBody>
      </p:sp>
      <p:sp>
        <p:nvSpPr>
          <p:cNvPr id="14" name="Freeform 47"/>
          <p:cNvSpPr/>
          <p:nvPr/>
        </p:nvSpPr>
        <p:spPr bwMode="gray">
          <a:xfrm rot="8325947">
            <a:off x="2824837" y="4631138"/>
            <a:ext cx="760463" cy="114639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</a:ln>
        </p:spPr>
        <p:txBody>
          <a:bodyPr lIns="121405" tIns="60702" rIns="121405" bIns="60702"/>
          <a:lstStyle/>
          <a:p>
            <a:pPr>
              <a:defRPr/>
            </a:pPr>
            <a:endParaRPr lang="ru-RU"/>
          </a:p>
        </p:txBody>
      </p:sp>
      <p:sp>
        <p:nvSpPr>
          <p:cNvPr id="15" name="Freeform 48"/>
          <p:cNvSpPr/>
          <p:nvPr/>
        </p:nvSpPr>
        <p:spPr bwMode="gray">
          <a:xfrm rot="14884045" flipH="1">
            <a:off x="7642984" y="4797782"/>
            <a:ext cx="792561" cy="995212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AEDFD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 rot="10800000" lIns="121405" tIns="60702" rIns="121405" bIns="60702"/>
          <a:lstStyle/>
          <a:p>
            <a:endParaRPr lang="ru-RU"/>
          </a:p>
        </p:txBody>
      </p:sp>
      <p:sp>
        <p:nvSpPr>
          <p:cNvPr id="16" name="Freeform 10"/>
          <p:cNvSpPr/>
          <p:nvPr/>
        </p:nvSpPr>
        <p:spPr bwMode="gray">
          <a:xfrm rot="16892431" flipH="1">
            <a:off x="8110338" y="4483458"/>
            <a:ext cx="1350478" cy="191235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</a:ln>
        </p:spPr>
        <p:txBody>
          <a:bodyPr lIns="121405" tIns="60702" rIns="121405" bIns="60702"/>
          <a:lstStyle/>
          <a:p>
            <a:pPr>
              <a:defRPr/>
            </a:pPr>
            <a:endParaRPr lang="ru-RU"/>
          </a:p>
        </p:txBody>
      </p:sp>
      <p:grpSp>
        <p:nvGrpSpPr>
          <p:cNvPr id="17" name="Group 29"/>
          <p:cNvGrpSpPr/>
          <p:nvPr/>
        </p:nvGrpSpPr>
        <p:grpSpPr bwMode="auto">
          <a:xfrm>
            <a:off x="3287095" y="5087609"/>
            <a:ext cx="4462239" cy="1242153"/>
            <a:chOff x="1997" y="1314"/>
            <a:chExt cx="1889" cy="1009"/>
          </a:xfrm>
        </p:grpSpPr>
        <p:grpSp>
          <p:nvGrpSpPr>
            <p:cNvPr id="18" name="Group 30"/>
            <p:cNvGrpSpPr/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3" name="Oval 3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6699FF"/>
                  </a:gs>
                  <a:gs pos="100000">
                    <a:srgbClr val="324A7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4" name="Oval 3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BBD2FF"/>
                  </a:gs>
                  <a:gs pos="100000">
                    <a:srgbClr val="6699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/>
              </a:p>
            </p:txBody>
          </p:sp>
        </p:grpSp>
        <p:sp>
          <p:nvSpPr>
            <p:cNvPr id="19" name="Oval 33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35521F"/>
                </a:gs>
                <a:gs pos="100000">
                  <a:srgbClr val="72B14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20" name="Oval 34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72B143">
                    <a:alpha val="0"/>
                  </a:srgbClr>
                </a:gs>
                <a:gs pos="100000">
                  <a:srgbClr val="CEE4B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5A8C35"/>
                </a:gs>
                <a:gs pos="100000">
                  <a:srgbClr val="72B143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endParaRPr lang="ru-RU" altLang="ru-RU"/>
            </a:p>
          </p:txBody>
        </p:sp>
        <p:sp>
          <p:nvSpPr>
            <p:cNvPr id="22" name="Oval 36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2B143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endParaRPr lang="ru-RU" alt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18697" y="5296982"/>
            <a:ext cx="3055370" cy="498712"/>
          </a:xfrm>
          <a:prstGeom prst="rect">
            <a:avLst/>
          </a:prstGeom>
          <a:noFill/>
        </p:spPr>
        <p:txBody>
          <a:bodyPr wrap="square" lIns="121405" tIns="60702" rIns="121405" bIns="60702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притяжения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775" y="2239918"/>
            <a:ext cx="2462149" cy="1661472"/>
          </a:xfrm>
          <a:prstGeom prst="rect">
            <a:avLst/>
          </a:prstGeom>
          <a:noFill/>
        </p:spPr>
        <p:txBody>
          <a:bodyPr wrap="square" lIns="121405" tIns="60702" rIns="121405" bIns="60702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по организации мини-офиса для развития бизнеса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9625" y="2243624"/>
            <a:ext cx="2483636" cy="1994849"/>
          </a:xfrm>
          <a:prstGeom prst="rect">
            <a:avLst/>
          </a:prstGeom>
          <a:noFill/>
        </p:spPr>
        <p:txBody>
          <a:bodyPr wrap="square" lIns="121405" tIns="60702" rIns="121405" bIns="60702" rtlCol="0">
            <a:spAutoFit/>
          </a:bodyPr>
          <a:lstStyle/>
          <a:p>
            <a:pPr algn="ctr"/>
            <a:r>
              <a:rPr lang="uk-UA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оргтехника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оборудованное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100873" y="2239917"/>
            <a:ext cx="2699944" cy="2742916"/>
          </a:xfrm>
          <a:prstGeom prst="rect">
            <a:avLst/>
          </a:prstGeom>
          <a:noFill/>
        </p:spPr>
        <p:txBody>
          <a:bodyPr wrap="square" lIns="121405" tIns="60702" rIns="121405" bIns="60702" rtlCol="0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услуг (секретарские, бухгалтерские, юридические, образовательные, консалтинговые)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062858" y="2230628"/>
            <a:ext cx="2802753" cy="1620815"/>
          </a:xfrm>
          <a:prstGeom prst="rect">
            <a:avLst/>
          </a:prstGeom>
          <a:noFill/>
        </p:spPr>
        <p:txBody>
          <a:bodyPr wrap="square" lIns="121405" tIns="60702" rIns="121405" bIns="60702" rtlCol="0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информационным базам данных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026322" y="6293539"/>
            <a:ext cx="7529611" cy="861253"/>
          </a:xfrm>
          <a:prstGeom prst="rect">
            <a:avLst/>
          </a:prstGeom>
          <a:noFill/>
        </p:spPr>
        <p:txBody>
          <a:bodyPr wrap="none" lIns="121405" tIns="60702" rIns="121405" bIns="60702" rtlCol="0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успеха начинающих предпринимателей!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/>
          <p:nvPr/>
        </p:nvSpPr>
        <p:spPr>
          <a:xfrm>
            <a:off x="1539908" y="4736686"/>
            <a:ext cx="9229591" cy="1166796"/>
          </a:xfrm>
          <a:prstGeom prst="rect">
            <a:avLst/>
          </a:prstGeom>
        </p:spPr>
        <p:txBody>
          <a:bodyPr vert="horz" lIns="121405" tIns="60702" rIns="121405" bIns="60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00" y="0"/>
            <a:ext cx="2663694" cy="1928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"/>
            <a:ext cx="3564384" cy="1829899"/>
          </a:xfrm>
          <a:prstGeom prst="rect">
            <a:avLst/>
          </a:prstGeom>
        </p:spPr>
      </p:pic>
      <p:grpSp>
        <p:nvGrpSpPr>
          <p:cNvPr id="8" name="Group 42"/>
          <p:cNvGrpSpPr/>
          <p:nvPr/>
        </p:nvGrpSpPr>
        <p:grpSpPr bwMode="auto">
          <a:xfrm>
            <a:off x="1539909" y="2295017"/>
            <a:ext cx="8398795" cy="917359"/>
            <a:chOff x="1374" y="1824"/>
            <a:chExt cx="2922" cy="432"/>
          </a:xfrm>
        </p:grpSpPr>
        <p:sp>
          <p:nvSpPr>
            <p:cNvPr id="9" name="AutoShape 43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AutoShape 44"/>
            <p:cNvSpPr>
              <a:spLocks noChangeArrowheads="1"/>
            </p:cNvSpPr>
            <p:nvPr/>
          </p:nvSpPr>
          <p:spPr bwMode="gray">
            <a:xfrm>
              <a:off x="1374" y="1824"/>
              <a:ext cx="354" cy="432"/>
            </a:xfrm>
            <a:prstGeom prst="diamond">
              <a:avLst/>
            </a:prstGeom>
            <a:solidFill>
              <a:srgbClr val="0070C0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gray">
            <a:xfrm>
              <a:off x="1734" y="1885"/>
              <a:ext cx="256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700" b="1" dirty="0">
                  <a:solidFill>
                    <a:schemeClr val="bg1"/>
                  </a:solidFill>
                </a:rPr>
                <a:t>Устав или положение об организации</a:t>
              </a:r>
              <a:endParaRPr lang="en-US" altLang="ru-RU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gray">
            <a:xfrm>
              <a:off x="1479" y="1879"/>
              <a:ext cx="14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3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42"/>
          <p:cNvGrpSpPr/>
          <p:nvPr/>
        </p:nvGrpSpPr>
        <p:grpSpPr bwMode="auto">
          <a:xfrm>
            <a:off x="1550889" y="3232006"/>
            <a:ext cx="8313872" cy="920237"/>
            <a:chOff x="1374" y="1824"/>
            <a:chExt cx="2898" cy="432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DFA741"/>
            </a:soli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AutoShape 44"/>
            <p:cNvSpPr>
              <a:spLocks noChangeArrowheads="1"/>
            </p:cNvSpPr>
            <p:nvPr/>
          </p:nvSpPr>
          <p:spPr bwMode="gray">
            <a:xfrm>
              <a:off x="1374" y="1824"/>
              <a:ext cx="354" cy="432"/>
            </a:xfrm>
            <a:prstGeom prst="diamond">
              <a:avLst/>
            </a:prstGeom>
            <a:solidFill>
              <a:srgbClr val="DFA741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Text Box 45"/>
            <p:cNvSpPr txBox="1">
              <a:spLocks noChangeArrowheads="1"/>
            </p:cNvSpPr>
            <p:nvPr/>
          </p:nvSpPr>
          <p:spPr bwMode="gray">
            <a:xfrm>
              <a:off x="1680" y="1920"/>
              <a:ext cx="256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700" b="1" dirty="0">
                  <a:solidFill>
                    <a:schemeClr val="bg1"/>
                  </a:solidFill>
                </a:rPr>
                <a:t> Структура управления точки притяжения </a:t>
              </a:r>
              <a:endParaRPr lang="en-US" altLang="ru-RU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Box 46"/>
            <p:cNvSpPr txBox="1">
              <a:spLocks noChangeArrowheads="1"/>
            </p:cNvSpPr>
            <p:nvPr/>
          </p:nvSpPr>
          <p:spPr bwMode="gray">
            <a:xfrm>
              <a:off x="1483" y="1900"/>
              <a:ext cx="14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 b="1" dirty="0">
                  <a:solidFill>
                    <a:schemeClr val="bg1"/>
                  </a:solidFill>
                </a:rPr>
                <a:t>2</a:t>
              </a:r>
              <a:endParaRPr lang="en-US" altLang="ru-RU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08092" y="1763358"/>
            <a:ext cx="3030337" cy="623390"/>
          </a:xfrm>
          <a:prstGeom prst="rect">
            <a:avLst/>
          </a:prstGeom>
          <a:noFill/>
        </p:spPr>
        <p:txBody>
          <a:bodyPr wrap="square" lIns="121405" tIns="60702" rIns="121405" bIns="60702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</a:p>
        </p:txBody>
      </p:sp>
      <p:grpSp>
        <p:nvGrpSpPr>
          <p:cNvPr id="19" name="Group 42"/>
          <p:cNvGrpSpPr/>
          <p:nvPr/>
        </p:nvGrpSpPr>
        <p:grpSpPr bwMode="auto">
          <a:xfrm>
            <a:off x="1554230" y="4197409"/>
            <a:ext cx="8409660" cy="907543"/>
            <a:chOff x="1374" y="1824"/>
            <a:chExt cx="2898" cy="432"/>
          </a:xfrm>
        </p:grpSpPr>
        <p:sp>
          <p:nvSpPr>
            <p:cNvPr id="20" name="AutoShape 43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59B4BB"/>
            </a:soli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AutoShape 44"/>
            <p:cNvSpPr>
              <a:spLocks noChangeArrowheads="1"/>
            </p:cNvSpPr>
            <p:nvPr/>
          </p:nvSpPr>
          <p:spPr bwMode="gray">
            <a:xfrm>
              <a:off x="1374" y="1824"/>
              <a:ext cx="354" cy="432"/>
            </a:xfrm>
            <a:prstGeom prst="diamond">
              <a:avLst/>
            </a:prstGeom>
            <a:solidFill>
              <a:srgbClr val="59B4BB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gray">
            <a:xfrm>
              <a:off x="1680" y="1925"/>
              <a:ext cx="256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700" b="1" dirty="0">
                  <a:solidFill>
                    <a:schemeClr val="bg1"/>
                  </a:solidFill>
                </a:rPr>
                <a:t>Положение о конкурсной комиссии</a:t>
              </a:r>
              <a:endParaRPr lang="en-US" altLang="ru-RU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Box 46"/>
            <p:cNvSpPr txBox="1">
              <a:spLocks noChangeArrowheads="1"/>
            </p:cNvSpPr>
            <p:nvPr/>
          </p:nvSpPr>
          <p:spPr bwMode="gray">
            <a:xfrm>
              <a:off x="1488" y="1899"/>
              <a:ext cx="14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 b="1" dirty="0">
                  <a:solidFill>
                    <a:schemeClr val="bg1"/>
                  </a:solidFill>
                </a:rPr>
                <a:t>3</a:t>
              </a:r>
              <a:endParaRPr lang="en-US" alt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42"/>
          <p:cNvGrpSpPr/>
          <p:nvPr/>
        </p:nvGrpSpPr>
        <p:grpSpPr bwMode="auto">
          <a:xfrm>
            <a:off x="1554230" y="5162012"/>
            <a:ext cx="8398796" cy="891559"/>
            <a:chOff x="1374" y="1824"/>
            <a:chExt cx="2898" cy="432"/>
          </a:xfrm>
        </p:grpSpPr>
        <p:sp>
          <p:nvSpPr>
            <p:cNvPr id="25" name="AutoShape 43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AutoShape 44"/>
            <p:cNvSpPr>
              <a:spLocks noChangeArrowheads="1"/>
            </p:cNvSpPr>
            <p:nvPr/>
          </p:nvSpPr>
          <p:spPr bwMode="gray">
            <a:xfrm>
              <a:off x="1374" y="1824"/>
              <a:ext cx="354" cy="432"/>
            </a:xfrm>
            <a:prstGeom prst="diamond">
              <a:avLst/>
            </a:prstGeom>
            <a:solidFill>
              <a:srgbClr val="92D050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Text Box 45"/>
            <p:cNvSpPr txBox="1">
              <a:spLocks noChangeArrowheads="1"/>
            </p:cNvSpPr>
            <p:nvPr/>
          </p:nvSpPr>
          <p:spPr bwMode="gray">
            <a:xfrm>
              <a:off x="1652" y="1899"/>
              <a:ext cx="256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700" b="1" dirty="0">
                  <a:solidFill>
                    <a:schemeClr val="bg1"/>
                  </a:solidFill>
                </a:rPr>
                <a:t>Состав конкурсного комитета</a:t>
              </a:r>
              <a:endParaRPr lang="en-US" altLang="ru-RU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 Box 46"/>
            <p:cNvSpPr txBox="1">
              <a:spLocks noChangeArrowheads="1"/>
            </p:cNvSpPr>
            <p:nvPr/>
          </p:nvSpPr>
          <p:spPr bwMode="gray">
            <a:xfrm>
              <a:off x="1484" y="1899"/>
              <a:ext cx="14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 b="1" dirty="0">
                  <a:solidFill>
                    <a:schemeClr val="bg1"/>
                  </a:solidFill>
                </a:rPr>
                <a:t>4</a:t>
              </a:r>
              <a:endParaRPr lang="en-US" alt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42"/>
          <p:cNvGrpSpPr/>
          <p:nvPr/>
        </p:nvGrpSpPr>
        <p:grpSpPr bwMode="auto">
          <a:xfrm>
            <a:off x="1554229" y="6053571"/>
            <a:ext cx="8446281" cy="891743"/>
            <a:chOff x="1374" y="1824"/>
            <a:chExt cx="2898" cy="432"/>
          </a:xfrm>
        </p:grpSpPr>
        <p:sp>
          <p:nvSpPr>
            <p:cNvPr id="30" name="AutoShape 43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DFA741"/>
            </a:soli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AutoShape 44"/>
            <p:cNvSpPr>
              <a:spLocks noChangeArrowheads="1"/>
            </p:cNvSpPr>
            <p:nvPr/>
          </p:nvSpPr>
          <p:spPr bwMode="gray">
            <a:xfrm>
              <a:off x="1374" y="1824"/>
              <a:ext cx="354" cy="432"/>
            </a:xfrm>
            <a:prstGeom prst="diamond">
              <a:avLst/>
            </a:prstGeom>
            <a:solidFill>
              <a:srgbClr val="DFA741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Text Box 45"/>
            <p:cNvSpPr txBox="1">
              <a:spLocks noChangeArrowheads="1"/>
            </p:cNvSpPr>
            <p:nvPr/>
          </p:nvSpPr>
          <p:spPr bwMode="gray">
            <a:xfrm>
              <a:off x="1637" y="1925"/>
              <a:ext cx="256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700" b="1" dirty="0">
                  <a:solidFill>
                    <a:schemeClr val="bg1"/>
                  </a:solidFill>
                </a:rPr>
                <a:t>Типовой договор с участником </a:t>
              </a:r>
              <a:endParaRPr lang="en-US" altLang="ru-RU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gray">
            <a:xfrm>
              <a:off x="1484" y="1899"/>
              <a:ext cx="141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3200" b="1" dirty="0">
                  <a:solidFill>
                    <a:schemeClr val="bg1"/>
                  </a:solidFill>
                </a:rPr>
                <a:t>5</a:t>
              </a:r>
              <a:endParaRPr lang="en-US" altLang="ru-RU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/>
          <p:nvPr/>
        </p:nvSpPr>
        <p:spPr>
          <a:xfrm>
            <a:off x="1539908" y="4736686"/>
            <a:ext cx="9229591" cy="1166796"/>
          </a:xfrm>
          <a:prstGeom prst="rect">
            <a:avLst/>
          </a:prstGeom>
        </p:spPr>
        <p:txBody>
          <a:bodyPr vert="horz" lIns="121405" tIns="60702" rIns="121405" bIns="60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40" y="88280"/>
            <a:ext cx="2078542" cy="1504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71909"/>
            <a:ext cx="2017580" cy="1340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405" tIns="60702" rIns="121405" bIns="6070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совет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4334390"/>
            <a:ext cx="2016745" cy="15691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405" tIns="60702" rIns="121405" bIns="6070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управления точки притяжения</a:t>
            </a:r>
          </a:p>
        </p:txBody>
      </p:sp>
      <p:sp>
        <p:nvSpPr>
          <p:cNvPr id="6" name="Стрелка вправо 27"/>
          <p:cNvSpPr/>
          <p:nvPr/>
        </p:nvSpPr>
        <p:spPr>
          <a:xfrm>
            <a:off x="2017581" y="2296241"/>
            <a:ext cx="2338891" cy="4339534"/>
          </a:xfrm>
          <a:prstGeom prst="rightArrow">
            <a:avLst>
              <a:gd name="adj1" fmla="val 50000"/>
              <a:gd name="adj2" fmla="val 729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66531" y="4020795"/>
            <a:ext cx="2017408" cy="9959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Претенденты</a:t>
            </a:r>
          </a:p>
        </p:txBody>
      </p:sp>
      <p:sp>
        <p:nvSpPr>
          <p:cNvPr id="11" name="Стрелка вправо 9"/>
          <p:cNvSpPr/>
          <p:nvPr/>
        </p:nvSpPr>
        <p:spPr>
          <a:xfrm>
            <a:off x="6264404" y="4264354"/>
            <a:ext cx="434000" cy="560685"/>
          </a:xfrm>
          <a:prstGeom prst="rightArrow">
            <a:avLst>
              <a:gd name="adj1" fmla="val 45684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53507" y="4020794"/>
            <a:ext cx="1845897" cy="9566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притяжения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68973" y="4017160"/>
            <a:ext cx="2554239" cy="9959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ведение бизнеса</a:t>
            </a:r>
          </a:p>
        </p:txBody>
      </p:sp>
      <p:sp>
        <p:nvSpPr>
          <p:cNvPr id="12" name="Стрелка вправо 9"/>
          <p:cNvSpPr/>
          <p:nvPr/>
        </p:nvSpPr>
        <p:spPr>
          <a:xfrm>
            <a:off x="8817187" y="4244317"/>
            <a:ext cx="434000" cy="560685"/>
          </a:xfrm>
          <a:prstGeom prst="rightArrow">
            <a:avLst>
              <a:gd name="adj1" fmla="val 45684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37569" y="5417345"/>
            <a:ext cx="2283974" cy="1242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 и муниципальные структуры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92166" y="1842652"/>
            <a:ext cx="2261427" cy="1803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поддержки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предприни-мательства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84836" y="5425919"/>
            <a:ext cx="2199630" cy="1230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предприятия-партнёры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02223" y="5443068"/>
            <a:ext cx="2482726" cy="1245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инвесторы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74084" y="1870947"/>
            <a:ext cx="2495252" cy="1774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Отечественные и зарубежные ассоциации и фонды венчурного финансирования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2947712">
            <a:off x="6847748" y="3770190"/>
            <a:ext cx="441763" cy="126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8827711">
            <a:off x="7841440" y="3751266"/>
            <a:ext cx="453589" cy="123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707709">
            <a:off x="5688641" y="5146391"/>
            <a:ext cx="1068917" cy="149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7398065" y="5153212"/>
            <a:ext cx="384993" cy="125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147712">
            <a:off x="8755096" y="5154108"/>
            <a:ext cx="459300" cy="138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5" tIns="60702" rIns="121405" bIns="60702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"/>
            <a:ext cx="3564384" cy="1829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796</Words>
  <Application>Microsoft Office PowerPoint</Application>
  <PresentationFormat>Произвольный</PresentationFormat>
  <Paragraphs>179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работы с партнерами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zig</dc:creator>
  <cp:lastModifiedBy>Ободец Р.В.</cp:lastModifiedBy>
  <cp:revision>969</cp:revision>
  <dcterms:created xsi:type="dcterms:W3CDTF">2012-03-28T16:05:00Z</dcterms:created>
  <dcterms:modified xsi:type="dcterms:W3CDTF">2024-07-03T03:34:19Z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7CB187BFF65D4FAF8A0E531EA1EAEB67_12</vt:lpwstr>
  </property>
  <property fmtid="{D5CDD505-2E9C-101B-9397-08002B2CF9AE}" pid="3" name="KSOProductBuildVer">
    <vt:lpwstr>1049-12.2.0.13431</vt:lpwstr>
  </property>
</Properties>
</file>