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6" r:id="rId4"/>
    <p:sldId id="267" r:id="rId5"/>
    <p:sldId id="257" r:id="rId6"/>
    <p:sldId id="265" r:id="rId7"/>
    <p:sldId id="259" r:id="rId8"/>
    <p:sldId id="260" r:id="rId9"/>
    <p:sldId id="261" r:id="rId10"/>
    <p:sldId id="262" r:id="rId11"/>
    <p:sldId id="263" r:id="rId12"/>
    <p:sldId id="264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60"/>
    <p:restoredTop sz="94656"/>
  </p:normalViewPr>
  <p:slideViewPr>
    <p:cSldViewPr snapToGrid="0">
      <p:cViewPr varScale="1">
        <p:scale>
          <a:sx n="53" d="100"/>
          <a:sy n="53" d="100"/>
        </p:scale>
        <p:origin x="216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>
                <a:solidFill>
                  <a:srgbClr val="FFFFFF"/>
                </a:solidFill>
              </a:defRPr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Информационное сообщение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Информация о факте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Информация о факте</a:t>
            </a:r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Авторство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Авторство</a:t>
            </a:r>
          </a:p>
        </p:txBody>
      </p:sp>
      <p:sp>
        <p:nvSpPr>
          <p:cNvPr id="116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«Важная цитата»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617931575_1991x1322.jpg"/>
          <p:cNvSpPr>
            <a:spLocks noGrp="1"/>
          </p:cNvSpPr>
          <p:nvPr>
            <p:ph type="pic" sz="quarter" idx="21"/>
          </p:nvPr>
        </p:nvSpPr>
        <p:spPr>
          <a:xfrm>
            <a:off x="15436504" y="1270000"/>
            <a:ext cx="8167167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740627569_2880x1920.jpg"/>
          <p:cNvSpPr>
            <a:spLocks noGrp="1"/>
          </p:cNvSpPr>
          <p:nvPr>
            <p:ph type="pic" sz="quarter" idx="22"/>
          </p:nvPr>
        </p:nvSpPr>
        <p:spPr>
          <a:xfrm>
            <a:off x="15461772" y="7085972"/>
            <a:ext cx="8148414" cy="5432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996267730_2880x1920.jpg"/>
          <p:cNvSpPr>
            <a:spLocks noGrp="1"/>
          </p:cNvSpPr>
          <p:nvPr>
            <p:ph type="pic" idx="23"/>
          </p:nvPr>
        </p:nvSpPr>
        <p:spPr>
          <a:xfrm>
            <a:off x="-124635" y="1270000"/>
            <a:ext cx="16859219" cy="11239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996267730_2880x1920.jpg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Автор и дат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08990">
              <a:lnSpc>
                <a:spcPct val="100000"/>
              </a:lnSpc>
              <a:spcBef>
                <a:spcPts val="0"/>
              </a:spcBef>
              <a:buSzTx/>
              <a:buNone/>
              <a:defRPr sz="2940" spc="-29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150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 algn="ctr" defTabSz="2438400">
              <a:defRPr sz="12800" b="0" spc="-128">
                <a:solidFill>
                  <a:srgbClr val="000000"/>
                </a:solidFill>
                <a:latin typeface="Canela Bold"/>
                <a:ea typeface="Canela Bold"/>
                <a:cs typeface="Canela Bold"/>
                <a:sym typeface="Canela Bold"/>
              </a:defRPr>
            </a:lvl1pPr>
          </a:lstStyle>
          <a:p>
            <a:r>
              <a:t>Заголовок презентации</a:t>
            </a:r>
          </a:p>
        </p:txBody>
      </p:sp>
      <p:sp>
        <p:nvSpPr>
          <p:cNvPr id="151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627569_2880x1920.jpg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>
                <a:solidFill>
                  <a:srgbClr val="FFFFFF"/>
                </a:solidFill>
              </a:defRPr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Автор и дат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Автор и дата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136959463_1989x1321.jpg"/>
          <p:cNvSpPr>
            <a:spLocks noGrp="1"/>
          </p:cNvSpPr>
          <p:nvPr>
            <p:ph type="pic" idx="21"/>
          </p:nvPr>
        </p:nvSpPr>
        <p:spPr>
          <a:xfrm>
            <a:off x="9226574" y="1270000"/>
            <a:ext cx="16840152" cy="11184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Заголовок слайда</a:t>
            </a:r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43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44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61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17931575_1991x1322.jpg"/>
          <p:cNvSpPr>
            <a:spLocks noGrp="1"/>
          </p:cNvSpPr>
          <p:nvPr>
            <p:ph type="pic" idx="22"/>
          </p:nvPr>
        </p:nvSpPr>
        <p:spPr>
          <a:xfrm>
            <a:off x="8432800" y="1263848"/>
            <a:ext cx="16850011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Заголовок раздела</a:t>
            </a:r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80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8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Заголовок повестки дня</a:t>
            </a:r>
          </a:p>
        </p:txBody>
      </p:sp>
      <p:sp>
        <p:nvSpPr>
          <p:cNvPr id="89" name="Подзаголовок повестки дня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повестки дня</a:t>
            </a:r>
          </a:p>
        </p:txBody>
      </p:sp>
      <p:sp>
        <p:nvSpPr>
          <p:cNvPr id="90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Темы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Заголовок слайда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Аналитика опроса к Конференции…"/>
          <p:cNvSpPr txBox="1"/>
          <p:nvPr/>
        </p:nvSpPr>
        <p:spPr>
          <a:xfrm>
            <a:off x="3871456" y="5864256"/>
            <a:ext cx="17566612" cy="2271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000" b="1" i="1">
                <a:solidFill>
                  <a:srgbClr val="D8BAA5"/>
                </a:solidFill>
              </a:defRPr>
            </a:pPr>
            <a:r>
              <a:t>Аналитика опроса к Конференции</a:t>
            </a:r>
          </a:p>
          <a:p>
            <a:pPr>
              <a:defRPr sz="4000" b="1" i="1">
                <a:solidFill>
                  <a:srgbClr val="FFFFFF"/>
                </a:solidFill>
              </a:defRPr>
            </a:pPr>
            <a:r>
              <a:t>«Практика и бизнес-образование: разрывы и пути сближения» </a:t>
            </a:r>
          </a:p>
          <a:p>
            <a:pPr>
              <a:defRPr sz="4000" b="1" i="1">
                <a:solidFill>
                  <a:srgbClr val="FFFFFF"/>
                </a:solidFill>
              </a:defRPr>
            </a:pPr>
            <a:r>
              <a:t>23 апреля 2024 года </a:t>
            </a:r>
          </a:p>
        </p:txBody>
      </p:sp>
      <p:pic>
        <p:nvPicPr>
          <p:cNvPr id="162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5788" y="11964691"/>
            <a:ext cx="4861457" cy="16264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лого мтпп.gif" descr="лого мтпп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20" y="579206"/>
            <a:ext cx="5960894" cy="13470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полная версия_1 — копия.png" descr="полная версия_1 — копия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49181" y="547400"/>
            <a:ext cx="5622571" cy="14106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АСТ_LogoBasic.png" descr="АСТ_LogoBasi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52830" y="124865"/>
            <a:ext cx="4861457" cy="24307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Векторный логотип РАБО.ai" descr="Векторный логотип РАБО.ai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9845" y="764427"/>
            <a:ext cx="5162985" cy="12706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Текст"/>
          <p:cNvSpPr txBox="1"/>
          <p:nvPr/>
        </p:nvSpPr>
        <p:spPr>
          <a:xfrm>
            <a:off x="2000940" y="2302320"/>
            <a:ext cx="21692676" cy="1114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5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80" name="unknown.png" descr="unknow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940" y="2302320"/>
            <a:ext cx="21590949" cy="10972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лого мтпп.gif" descr="лого мтпп.gif">
            <a:extLst>
              <a:ext uri="{FF2B5EF4-FFF2-40B4-BE49-F238E27FC236}">
                <a16:creationId xmlns:a16="http://schemas.microsoft.com/office/drawing/2014/main" id="{9D856340-A256-DCB0-A3F8-5262356B0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20" y="579206"/>
            <a:ext cx="5960894" cy="13470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Векторный логотип РАБО.ai" descr="Векторный логотип РАБО.ai">
            <a:extLst>
              <a:ext uri="{FF2B5EF4-FFF2-40B4-BE49-F238E27FC236}">
                <a16:creationId xmlns:a16="http://schemas.microsoft.com/office/drawing/2014/main" id="{22EF69B6-15BF-488F-7FCF-0619BDFE8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9845" y="764427"/>
            <a:ext cx="5162985" cy="1270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АСТ_LogoBasic.png" descr="АСТ_LogoBasic.png">
            <a:extLst>
              <a:ext uri="{FF2B5EF4-FFF2-40B4-BE49-F238E27FC236}">
                <a16:creationId xmlns:a16="http://schemas.microsoft.com/office/drawing/2014/main" id="{77B947D3-164E-DB48-DBD6-AD7B90F68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9131" y="184391"/>
            <a:ext cx="4861457" cy="243072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полная версия_1 — копия.png" descr="полная версия_1 — копия.png">
            <a:extLst>
              <a:ext uri="{FF2B5EF4-FFF2-40B4-BE49-F238E27FC236}">
                <a16:creationId xmlns:a16="http://schemas.microsoft.com/office/drawing/2014/main" id="{583172FC-1DF6-5AA6-E98D-EAB88E4B31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49181" y="547400"/>
            <a:ext cx="5622571" cy="14106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unknown.png" descr="unknow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4" y="2334725"/>
            <a:ext cx="24292536" cy="102214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лого мтпп.gif" descr="лого мтпп.gif">
            <a:extLst>
              <a:ext uri="{FF2B5EF4-FFF2-40B4-BE49-F238E27FC236}">
                <a16:creationId xmlns:a16="http://schemas.microsoft.com/office/drawing/2014/main" id="{D5A59F76-5476-0C00-F20D-EAC2F53E0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20" y="579206"/>
            <a:ext cx="5960894" cy="13470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Векторный логотип РАБО.ai" descr="Векторный логотип РАБО.ai">
            <a:extLst>
              <a:ext uri="{FF2B5EF4-FFF2-40B4-BE49-F238E27FC236}">
                <a16:creationId xmlns:a16="http://schemas.microsoft.com/office/drawing/2014/main" id="{FA59AC78-888C-51F3-23D0-40D322FBB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9845" y="764427"/>
            <a:ext cx="5162985" cy="1270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АСТ_LogoBasic.png" descr="АСТ_LogoBasic.png">
            <a:extLst>
              <a:ext uri="{FF2B5EF4-FFF2-40B4-BE49-F238E27FC236}">
                <a16:creationId xmlns:a16="http://schemas.microsoft.com/office/drawing/2014/main" id="{3443C36D-156C-1029-9287-F75CCF20E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9131" y="184391"/>
            <a:ext cx="4861457" cy="243072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полная версия_1 — копия.png" descr="полная версия_1 — копия.png">
            <a:extLst>
              <a:ext uri="{FF2B5EF4-FFF2-40B4-BE49-F238E27FC236}">
                <a16:creationId xmlns:a16="http://schemas.microsoft.com/office/drawing/2014/main" id="{BEDBDE03-B8C1-2F40-D22B-A4D6FA68B2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49181" y="547400"/>
            <a:ext cx="5622571" cy="14106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61" y="150779"/>
            <a:ext cx="4861457" cy="16264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116" y="-12527"/>
            <a:ext cx="24456232" cy="137566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Как вы видите тренды управленческого, бизнес-образования в ближайшие 3-5 лет?…"/>
          <p:cNvSpPr txBox="1"/>
          <p:nvPr/>
        </p:nvSpPr>
        <p:spPr>
          <a:xfrm>
            <a:off x="1197484" y="2733711"/>
            <a:ext cx="21989031" cy="10628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3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36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Как бизнес-образование изменилось в 2022-23 году</a:t>
            </a:r>
            <a:r>
              <a:rPr lang="ru-RU" sz="360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36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Наиболее </a:t>
            </a:r>
            <a:r>
              <a:rPr lang="ru-RU" sz="3600" b="1" i="1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значимыми изменениями 2022 года </a:t>
            </a:r>
            <a:r>
              <a:rPr lang="ru-RU" sz="36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стали:</a:t>
            </a:r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defTabSz="457200">
              <a:buFont typeface="Wingdings" pitchFamily="2" charset="2"/>
              <a:buChar char="Ø"/>
              <a:defRPr sz="3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36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уход западных программ из России,</a:t>
            </a:r>
          </a:p>
          <a:p>
            <a:pPr marL="457200" indent="-457200" algn="l" defTabSz="457200">
              <a:buFont typeface="Wingdings" pitchFamily="2" charset="2"/>
              <a:buChar char="Ø"/>
              <a:defRPr sz="3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36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приостановка аккредитационной деятельности в отношении российских школ со стороны крупнейших международных</a:t>
            </a:r>
          </a:p>
          <a:p>
            <a:pPr marL="457200" indent="-457200" algn="l" defTabSz="457200">
              <a:buFont typeface="Wingdings" pitchFamily="2" charset="2"/>
              <a:buChar char="Ø"/>
              <a:defRPr sz="3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36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аккредитационных ассоциаций,</a:t>
            </a:r>
          </a:p>
          <a:p>
            <a:pPr marL="457200" indent="-457200" algn="l" defTabSz="457200">
              <a:buFont typeface="Wingdings" pitchFamily="2" charset="2"/>
              <a:buChar char="Ø"/>
              <a:defRPr sz="3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36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пересмотр локаций для выездных стажировок слушателей,</a:t>
            </a:r>
          </a:p>
          <a:p>
            <a:pPr marL="457200" indent="-457200" algn="l" defTabSz="457200">
              <a:buFont typeface="Wingdings" pitchFamily="2" charset="2"/>
              <a:buChar char="Ø"/>
              <a:defRPr sz="3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36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дальнейший рост популярности гибридных форматов обучения,</a:t>
            </a:r>
          </a:p>
          <a:p>
            <a:pPr marL="457200" indent="-457200" algn="l" defTabSz="457200">
              <a:buFont typeface="Wingdings" pitchFamily="2" charset="2"/>
              <a:buChar char="Ø"/>
              <a:defRPr sz="3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36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сокращение спроса на российские программы </a:t>
            </a:r>
            <a:r>
              <a:rPr lang="en" sz="36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MBA.</a:t>
            </a:r>
            <a:br>
              <a:rPr lang="en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457200">
              <a:defRPr sz="3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36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В 2023 году участники опроса выделили </a:t>
            </a:r>
            <a:r>
              <a:rPr lang="ru-RU" sz="3600" b="1" i="1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основные тренды</a:t>
            </a:r>
            <a:r>
              <a:rPr lang="ru-RU" sz="36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которые получат развитие на российском рынке бизнес-образования:</a:t>
            </a:r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defTabSz="457200">
              <a:buFont typeface="Wingdings" pitchFamily="2" charset="2"/>
              <a:buChar char="Ø"/>
              <a:defRPr sz="3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36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рост спроса на очное и гибридное обучение,</a:t>
            </a:r>
          </a:p>
          <a:p>
            <a:pPr marL="457200" indent="-457200" algn="l" defTabSz="457200">
              <a:buFont typeface="Wingdings" pitchFamily="2" charset="2"/>
              <a:buChar char="Ø"/>
              <a:defRPr sz="3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36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сокращение продолжительности программ при их растущей интенсивности,</a:t>
            </a:r>
          </a:p>
          <a:p>
            <a:pPr marL="457200" indent="-457200" algn="l" defTabSz="457200">
              <a:buFont typeface="Wingdings" pitchFamily="2" charset="2"/>
              <a:buChar char="Ø"/>
              <a:defRPr sz="3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36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рост спроса на корпоративное обучение,</a:t>
            </a:r>
          </a:p>
          <a:p>
            <a:pPr marL="457200" indent="-457200" algn="l" defTabSz="457200">
              <a:buFont typeface="Wingdings" pitchFamily="2" charset="2"/>
              <a:buChar char="Ø"/>
              <a:defRPr sz="3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36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поиск школами партнеров в дружественных странах,</a:t>
            </a:r>
          </a:p>
          <a:p>
            <a:pPr marL="457200" indent="-457200" algn="l" defTabSz="457200">
              <a:buFont typeface="Wingdings" pitchFamily="2" charset="2"/>
              <a:buChar char="Ø"/>
              <a:defRPr sz="3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36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повышение требований к преподавателям.</a:t>
            </a:r>
            <a:b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i="1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Подробнее на РБК:</a:t>
            </a:r>
            <a:b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36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" sz="3600" b="0" i="0" u="none" strike="noStrike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trends.rbc.ru</a:t>
            </a:r>
            <a:r>
              <a:rPr lang="en" sz="36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/trends/education/63ae98f39a79476eeee47ec6?from=copy</a:t>
            </a:r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лого мтпп.gif" descr="лого мтпп.gif">
            <a:extLst>
              <a:ext uri="{FF2B5EF4-FFF2-40B4-BE49-F238E27FC236}">
                <a16:creationId xmlns:a16="http://schemas.microsoft.com/office/drawing/2014/main" id="{DC394DB8-7EE6-45B1-47E2-3F7136151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20" y="579206"/>
            <a:ext cx="5960894" cy="13470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Векторный логотип РАБО.ai" descr="Векторный логотип РАБО.ai">
            <a:extLst>
              <a:ext uri="{FF2B5EF4-FFF2-40B4-BE49-F238E27FC236}">
                <a16:creationId xmlns:a16="http://schemas.microsoft.com/office/drawing/2014/main" id="{DBBBDB23-A4F8-60FC-192A-F8754802A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845" y="764427"/>
            <a:ext cx="5162985" cy="1270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АСТ_LogoBasic.png" descr="АСТ_LogoBasic.png">
            <a:extLst>
              <a:ext uri="{FF2B5EF4-FFF2-40B4-BE49-F238E27FC236}">
                <a16:creationId xmlns:a16="http://schemas.microsoft.com/office/drawing/2014/main" id="{28E0E05F-0D14-3C18-80D4-A643C6017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9131" y="184391"/>
            <a:ext cx="4861457" cy="243072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полная версия_1 — копия.png" descr="полная версия_1 — копия.png">
            <a:extLst>
              <a:ext uri="{FF2B5EF4-FFF2-40B4-BE49-F238E27FC236}">
                <a16:creationId xmlns:a16="http://schemas.microsoft.com/office/drawing/2014/main" id="{86E43EF8-847D-C2E9-7796-C16676F84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49181" y="547400"/>
            <a:ext cx="5622571" cy="14106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Как вы видите тренды управленческого, бизнес-образования в ближайшие 3-5 лет?…"/>
          <p:cNvSpPr txBox="1"/>
          <p:nvPr/>
        </p:nvSpPr>
        <p:spPr>
          <a:xfrm>
            <a:off x="965002" y="4195720"/>
            <a:ext cx="22280010" cy="748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3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4000" b="1" i="1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Редакция Известия </a:t>
            </a:r>
            <a:r>
              <a:rPr lang="ru-RU" sz="40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провела исследование «Индекс предпринимательской образовательной активности»</a:t>
            </a:r>
          </a:p>
          <a:p>
            <a:pPr algn="l" defTabSz="457200">
              <a:defRPr sz="3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40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За четыре года (2020-2023г.г.) мониторинга обучение на программах предпринимательского образования прошли 700 тыс. человек. Во время исследования учитывались более 5 тыс. таких программ, которые реализовали порядка 3 тыс. компаний и организаций.</a:t>
            </a:r>
          </a:p>
          <a:p>
            <a:pPr algn="l" defTabSz="457200">
              <a:defRPr sz="3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ru-RU" sz="400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457200">
              <a:defRPr sz="3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4000" i="1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sz="4000" i="1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тоги исследования представили </a:t>
            </a:r>
          </a:p>
          <a:p>
            <a:pPr marL="457200" indent="-457200" algn="l" defTabSz="457200">
              <a:buFont typeface="Wingdings" pitchFamily="2" charset="2"/>
              <a:buChar char="Ø"/>
              <a:defRPr sz="3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40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«Сбер»</a:t>
            </a:r>
          </a:p>
          <a:p>
            <a:pPr marL="457200" indent="-457200" algn="l" defTabSz="457200">
              <a:buFont typeface="Wingdings" pitchFamily="2" charset="2"/>
              <a:buChar char="Ø"/>
              <a:defRPr sz="3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40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Минэкономразвития</a:t>
            </a:r>
          </a:p>
          <a:p>
            <a:pPr marL="457200" indent="-457200" algn="l" defTabSz="457200">
              <a:buFont typeface="Wingdings" pitchFamily="2" charset="2"/>
              <a:buChar char="Ø"/>
              <a:defRPr sz="3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40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Ассоциация развития финансовой грамотности</a:t>
            </a:r>
          </a:p>
          <a:p>
            <a:pPr marL="457200" indent="-457200" algn="l" defTabSz="457200">
              <a:buFont typeface="Wingdings" pitchFamily="2" charset="2"/>
              <a:buChar char="Ø"/>
              <a:defRPr sz="3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40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Высшая школа бизнеса НИУ ВШЭ  </a:t>
            </a:r>
          </a:p>
          <a:p>
            <a:pPr marL="457200" indent="-457200" algn="l" defTabSz="457200">
              <a:buFont typeface="Wingdings" pitchFamily="2" charset="2"/>
              <a:buChar char="Ø"/>
              <a:defRPr sz="3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40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Торгово-промышленная палата</a:t>
            </a:r>
          </a:p>
        </p:txBody>
      </p:sp>
      <p:pic>
        <p:nvPicPr>
          <p:cNvPr id="2" name="лого мтпп.gif" descr="лого мтпп.gif">
            <a:extLst>
              <a:ext uri="{FF2B5EF4-FFF2-40B4-BE49-F238E27FC236}">
                <a16:creationId xmlns:a16="http://schemas.microsoft.com/office/drawing/2014/main" id="{DC394DB8-7EE6-45B1-47E2-3F7136151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20" y="579206"/>
            <a:ext cx="5960894" cy="13470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Векторный логотип РАБО.ai" descr="Векторный логотип РАБО.ai">
            <a:extLst>
              <a:ext uri="{FF2B5EF4-FFF2-40B4-BE49-F238E27FC236}">
                <a16:creationId xmlns:a16="http://schemas.microsoft.com/office/drawing/2014/main" id="{DBBBDB23-A4F8-60FC-192A-F8754802A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845" y="764427"/>
            <a:ext cx="5162985" cy="1270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АСТ_LogoBasic.png" descr="АСТ_LogoBasic.png">
            <a:extLst>
              <a:ext uri="{FF2B5EF4-FFF2-40B4-BE49-F238E27FC236}">
                <a16:creationId xmlns:a16="http://schemas.microsoft.com/office/drawing/2014/main" id="{28E0E05F-0D14-3C18-80D4-A643C6017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9131" y="184391"/>
            <a:ext cx="4861457" cy="243072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полная версия_1 — копия.png" descr="полная версия_1 — копия.png">
            <a:extLst>
              <a:ext uri="{FF2B5EF4-FFF2-40B4-BE49-F238E27FC236}">
                <a16:creationId xmlns:a16="http://schemas.microsoft.com/office/drawing/2014/main" id="{86E43EF8-847D-C2E9-7796-C16676F84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49181" y="547400"/>
            <a:ext cx="5622571" cy="14106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3736158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Как вы видите тренды управленческого, бизнес-образования в ближайшие 3-5 лет?…"/>
          <p:cNvSpPr txBox="1"/>
          <p:nvPr/>
        </p:nvSpPr>
        <p:spPr>
          <a:xfrm>
            <a:off x="1686896" y="3987498"/>
            <a:ext cx="21884856" cy="7858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3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36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Большинство россиян, прошедших за четыре года обучение по программам предпринимательского образования — это молодые люди в возрасте до 35 лет. </a:t>
            </a:r>
            <a:r>
              <a:rPr lang="ru-RU" sz="360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36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обственники компаний или ИП – 68% опрошенных</a:t>
            </a:r>
            <a:endParaRPr lang="ru-RU" sz="360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457200">
              <a:defRPr sz="3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ru-RU" sz="360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457200">
              <a:defRPr sz="3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360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Молодые предприниматели </a:t>
            </a:r>
            <a:r>
              <a:rPr lang="ru-RU" sz="36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наиболее востребованными видят темы обучения, связанные:</a:t>
            </a:r>
          </a:p>
          <a:p>
            <a:pPr marL="457200" indent="-457200" algn="l" defTabSz="457200">
              <a:buFont typeface="Courier New" panose="02070309020205020404" pitchFamily="49" charset="0"/>
              <a:buChar char="o"/>
              <a:defRPr sz="3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36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со стартом бизнеса, </a:t>
            </a:r>
          </a:p>
          <a:p>
            <a:pPr marL="457200" indent="-457200" algn="l" defTabSz="457200">
              <a:buFont typeface="Courier New" panose="02070309020205020404" pitchFamily="49" charset="0"/>
              <a:buChar char="o"/>
              <a:defRPr sz="3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36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основами самозанятости </a:t>
            </a:r>
          </a:p>
          <a:p>
            <a:pPr marL="457200" indent="-457200" algn="l" defTabSz="457200">
              <a:buFont typeface="Courier New" panose="02070309020205020404" pitchFamily="49" charset="0"/>
              <a:buChar char="o"/>
              <a:defRPr sz="3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36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креативным предпринимательством</a:t>
            </a:r>
          </a:p>
          <a:p>
            <a:pPr marL="457200" indent="-457200" algn="l" defTabSz="457200">
              <a:buFont typeface="Courier New" panose="02070309020205020404" pitchFamily="49" charset="0"/>
              <a:buChar char="o"/>
              <a:defRPr sz="3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36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продажи (в том числе через маркетплейсы) — 22% запросов, </a:t>
            </a:r>
          </a:p>
          <a:p>
            <a:pPr marL="457200" indent="-457200" algn="l" defTabSz="457200">
              <a:buFont typeface="Courier New" panose="02070309020205020404" pitchFamily="49" charset="0"/>
              <a:buChar char="o"/>
              <a:defRPr sz="3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36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бизнес-планирование, </a:t>
            </a:r>
          </a:p>
          <a:p>
            <a:pPr marL="457200" indent="-457200" algn="l" defTabSz="457200">
              <a:buFont typeface="Courier New" panose="02070309020205020404" pitchFamily="49" charset="0"/>
              <a:buChar char="o"/>
              <a:defRPr sz="3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36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брендирование</a:t>
            </a:r>
          </a:p>
          <a:p>
            <a:pPr marL="457200" indent="-457200" algn="l" defTabSz="457200">
              <a:buFont typeface="Courier New" panose="02070309020205020404" pitchFamily="49" charset="0"/>
              <a:buChar char="o"/>
              <a:defRPr sz="3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36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маркетинг</a:t>
            </a:r>
          </a:p>
          <a:p>
            <a:pPr marL="457200" indent="-457200" algn="l" defTabSz="457200">
              <a:buFont typeface="Courier New" panose="02070309020205020404" pitchFamily="49" charset="0"/>
              <a:buChar char="o"/>
              <a:defRPr sz="3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36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привлечение клиентов — 15%, </a:t>
            </a:r>
          </a:p>
          <a:p>
            <a:pPr marL="457200" indent="-457200" algn="l" defTabSz="457200">
              <a:buFont typeface="Courier New" panose="02070309020205020404" pitchFamily="49" charset="0"/>
              <a:buChar char="o"/>
              <a:defRPr sz="3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36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формирование отчетности</a:t>
            </a:r>
          </a:p>
          <a:p>
            <a:pPr marL="457200" indent="-457200" algn="l" defTabSz="457200">
              <a:buFont typeface="Courier New" panose="02070309020205020404" pitchFamily="49" charset="0"/>
              <a:buChar char="o"/>
              <a:defRPr sz="3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36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юридическая и финансовая грамотность — 9%.</a:t>
            </a:r>
            <a:endParaRPr lang="ru-RU" sz="360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лого мтпп.gif" descr="лого мтпп.gif">
            <a:extLst>
              <a:ext uri="{FF2B5EF4-FFF2-40B4-BE49-F238E27FC236}">
                <a16:creationId xmlns:a16="http://schemas.microsoft.com/office/drawing/2014/main" id="{DC394DB8-7EE6-45B1-47E2-3F7136151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20" y="579206"/>
            <a:ext cx="5960894" cy="13470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Векторный логотип РАБО.ai" descr="Векторный логотип РАБО.ai">
            <a:extLst>
              <a:ext uri="{FF2B5EF4-FFF2-40B4-BE49-F238E27FC236}">
                <a16:creationId xmlns:a16="http://schemas.microsoft.com/office/drawing/2014/main" id="{DBBBDB23-A4F8-60FC-192A-F8754802A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845" y="764427"/>
            <a:ext cx="5162985" cy="1270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АСТ_LogoBasic.png" descr="АСТ_LogoBasic.png">
            <a:extLst>
              <a:ext uri="{FF2B5EF4-FFF2-40B4-BE49-F238E27FC236}">
                <a16:creationId xmlns:a16="http://schemas.microsoft.com/office/drawing/2014/main" id="{28E0E05F-0D14-3C18-80D4-A643C6017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9131" y="184391"/>
            <a:ext cx="4861457" cy="243072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полная версия_1 — копия.png" descr="полная версия_1 — копия.png">
            <a:extLst>
              <a:ext uri="{FF2B5EF4-FFF2-40B4-BE49-F238E27FC236}">
                <a16:creationId xmlns:a16="http://schemas.microsoft.com/office/drawing/2014/main" id="{86E43EF8-847D-C2E9-7796-C16676F84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49181" y="547400"/>
            <a:ext cx="5622571" cy="14106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1346711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1) качество (системность, глубина, достоверность и актуальность материалов)…"/>
          <p:cNvSpPr txBox="1"/>
          <p:nvPr/>
        </p:nvSpPr>
        <p:spPr>
          <a:xfrm>
            <a:off x="1201328" y="8859025"/>
            <a:ext cx="22903003" cy="342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25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3600" dirty="0"/>
              <a:t>1) качество (системность, глубина, достоверность и актуальность материалов)</a:t>
            </a:r>
          </a:p>
          <a:p>
            <a:pPr algn="l" defTabSz="457200">
              <a:defRPr sz="25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3600" dirty="0"/>
              <a:t>2) близость к практике</a:t>
            </a:r>
          </a:p>
          <a:p>
            <a:pPr algn="l" defTabSz="457200">
              <a:defRPr sz="25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3600" dirty="0"/>
              <a:t>3) ­методы и форматы обучения (лекции, семинары, практикумы, тренинги, эвристические беседы и др.)</a:t>
            </a:r>
          </a:p>
          <a:p>
            <a:pPr algn="l" defTabSz="457200">
              <a:defRPr sz="25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3600" dirty="0"/>
              <a:t>4) ­формы преподавания (очно, онлайн, дистанционно)</a:t>
            </a:r>
          </a:p>
          <a:p>
            <a:pPr algn="l" defTabSz="457200">
              <a:defRPr sz="25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3600" dirty="0"/>
              <a:t>5) ­доступность управленческого и бизнес-образования</a:t>
            </a:r>
          </a:p>
          <a:p>
            <a:pPr algn="l" defTabSz="457200">
              <a:defRPr sz="25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3600" dirty="0"/>
              <a:t>6) ­ценовая политика бизнес-образования</a:t>
            </a:r>
          </a:p>
        </p:txBody>
      </p:sp>
      <p:pic>
        <p:nvPicPr>
          <p:cNvPr id="169" name="unknown.png" descr="unknow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08" y="3143685"/>
            <a:ext cx="24035893" cy="52768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лого мтпп.gif" descr="лого мтпп.gif">
            <a:extLst>
              <a:ext uri="{FF2B5EF4-FFF2-40B4-BE49-F238E27FC236}">
                <a16:creationId xmlns:a16="http://schemas.microsoft.com/office/drawing/2014/main" id="{9413CA87-1D2C-9658-8C83-C207BADF1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20" y="579206"/>
            <a:ext cx="5960894" cy="13470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Векторный логотип РАБО.ai" descr="Векторный логотип РАБО.ai">
            <a:extLst>
              <a:ext uri="{FF2B5EF4-FFF2-40B4-BE49-F238E27FC236}">
                <a16:creationId xmlns:a16="http://schemas.microsoft.com/office/drawing/2014/main" id="{8FCB8601-4A73-A752-23CB-DDCC8E1F0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9845" y="764427"/>
            <a:ext cx="5162985" cy="1270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АСТ_LogoBasic.png" descr="АСТ_LogoBasic.png">
            <a:extLst>
              <a:ext uri="{FF2B5EF4-FFF2-40B4-BE49-F238E27FC236}">
                <a16:creationId xmlns:a16="http://schemas.microsoft.com/office/drawing/2014/main" id="{382830DF-3FE3-E205-5877-1549EB4D0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9131" y="184391"/>
            <a:ext cx="4861457" cy="243072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полная версия_1 — копия.png" descr="полная версия_1 — копия.png">
            <a:extLst>
              <a:ext uri="{FF2B5EF4-FFF2-40B4-BE49-F238E27FC236}">
                <a16:creationId xmlns:a16="http://schemas.microsoft.com/office/drawing/2014/main" id="{4AE18AEB-AE5E-1939-931B-A72D628378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49181" y="547400"/>
            <a:ext cx="5622571" cy="14106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Как вы видите тренды управленческого, бизнес-образования в ближайшие 3-5 лет?…"/>
          <p:cNvSpPr txBox="1"/>
          <p:nvPr/>
        </p:nvSpPr>
        <p:spPr>
          <a:xfrm>
            <a:off x="1259589" y="3898761"/>
            <a:ext cx="21989031" cy="656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30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/>
              <a:t>Как вы видите тренды управленческого, бизнес-образования в ближайшие 3-5 лет?</a:t>
            </a:r>
          </a:p>
          <a:p>
            <a:pPr algn="l" defTabSz="457200">
              <a:defRPr sz="3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ru-RU" dirty="0"/>
          </a:p>
          <a:p>
            <a:pPr algn="l" defTabSz="457200">
              <a:defRPr sz="3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/>
              <a:t>1) ­ 19 выборов (60%) -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развитие искусственного интеллекта в бизнес-образовании</a:t>
            </a:r>
            <a:r>
              <a:rPr lang="ru-RU" dirty="0"/>
              <a:t>, ­2) ­ 5 выборов (16%) -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развитие цифровизации управленческого образования, </a:t>
            </a:r>
            <a:r>
              <a:rPr lang="ru-RU" dirty="0"/>
              <a:t>­ развитие корпоративного обучения, ­ развитие новых направлений, тем и курсов</a:t>
            </a:r>
          </a:p>
          <a:p>
            <a:pPr algn="l" defTabSz="457200">
              <a:defRPr sz="3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/>
              <a:t>3) 3 выбора (9%) -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рост доли практики в коммерческих структурах</a:t>
            </a:r>
          </a:p>
          <a:p>
            <a:pPr algn="l" defTabSz="457200">
              <a:defRPr sz="3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/>
              <a:t>4) 2 выбора (6%) -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рост количества российских программ взамен ушедшим </a:t>
            </a:r>
            <a:r>
              <a:rPr lang="ru-RU" dirty="0"/>
              <a:t>в 2023 западным</a:t>
            </a:r>
          </a:p>
          <a:p>
            <a:pPr algn="l" defTabSz="457200">
              <a:defRPr sz="3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/>
              <a:t>5) 1 выбор (3%) -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рост интенсивности программ управленческого образования,</a:t>
            </a:r>
            <a:r>
              <a:rPr lang="ru-RU" dirty="0"/>
              <a:t> развитие гибридного обучения (очно/онлайн)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­ </a:t>
            </a:r>
          </a:p>
          <a:p>
            <a:pPr algn="l" defTabSz="457200">
              <a:defRPr sz="3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/>
              <a:t>6) 1 выбор (3%) -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развитие партнерства для масштабирования управленческого образования, ­ развитие корпоративного обучения</a:t>
            </a:r>
            <a:r>
              <a:rPr lang="ru-RU" dirty="0"/>
              <a:t>, ­ развитие новых направлений, тем и курсов</a:t>
            </a:r>
          </a:p>
          <a:p>
            <a:pPr algn="l" defTabSz="457200">
              <a:defRPr sz="3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/>
              <a:t>7)  1 выбор (3%) -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сокращение продолжительности программ управленческого образования, </a:t>
            </a:r>
            <a:r>
              <a:rPr lang="ru-RU" dirty="0"/>
              <a:t>развитие новых направлений, тем и курсов</a:t>
            </a:r>
          </a:p>
          <a:p>
            <a:pPr algn="l" defTabSz="457200">
              <a:defRPr sz="3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ru-RU" dirty="0"/>
          </a:p>
        </p:txBody>
      </p:sp>
      <p:pic>
        <p:nvPicPr>
          <p:cNvPr id="2" name="лого мтпп.gif" descr="лого мтпп.gif">
            <a:extLst>
              <a:ext uri="{FF2B5EF4-FFF2-40B4-BE49-F238E27FC236}">
                <a16:creationId xmlns:a16="http://schemas.microsoft.com/office/drawing/2014/main" id="{DC394DB8-7EE6-45B1-47E2-3F7136151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20" y="579206"/>
            <a:ext cx="5960894" cy="13470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Векторный логотип РАБО.ai" descr="Векторный логотип РАБО.ai">
            <a:extLst>
              <a:ext uri="{FF2B5EF4-FFF2-40B4-BE49-F238E27FC236}">
                <a16:creationId xmlns:a16="http://schemas.microsoft.com/office/drawing/2014/main" id="{DBBBDB23-A4F8-60FC-192A-F8754802A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845" y="764427"/>
            <a:ext cx="5162985" cy="1270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АСТ_LogoBasic.png" descr="АСТ_LogoBasic.png">
            <a:extLst>
              <a:ext uri="{FF2B5EF4-FFF2-40B4-BE49-F238E27FC236}">
                <a16:creationId xmlns:a16="http://schemas.microsoft.com/office/drawing/2014/main" id="{28E0E05F-0D14-3C18-80D4-A643C6017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9131" y="184391"/>
            <a:ext cx="4861457" cy="243072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полная версия_1 — копия.png" descr="полная версия_1 — копия.png">
            <a:extLst>
              <a:ext uri="{FF2B5EF4-FFF2-40B4-BE49-F238E27FC236}">
                <a16:creationId xmlns:a16="http://schemas.microsoft.com/office/drawing/2014/main" id="{86E43EF8-847D-C2E9-7796-C16676F84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49181" y="547400"/>
            <a:ext cx="5622571" cy="14106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8758138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unknown.png" descr="unknow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15" y="2083178"/>
            <a:ext cx="23906614" cy="10842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лого мтпп.gif" descr="лого мтпп.gif">
            <a:extLst>
              <a:ext uri="{FF2B5EF4-FFF2-40B4-BE49-F238E27FC236}">
                <a16:creationId xmlns:a16="http://schemas.microsoft.com/office/drawing/2014/main" id="{DF0BDA9D-F0A2-3D08-D305-0E8F38976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20" y="579206"/>
            <a:ext cx="5960894" cy="13470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Векторный логотип РАБО.ai" descr="Векторный логотип РАБО.ai">
            <a:extLst>
              <a:ext uri="{FF2B5EF4-FFF2-40B4-BE49-F238E27FC236}">
                <a16:creationId xmlns:a16="http://schemas.microsoft.com/office/drawing/2014/main" id="{BED9FE29-3FFA-CD30-395A-E713A969E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9845" y="764427"/>
            <a:ext cx="5162985" cy="1270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АСТ_LogoBasic.png" descr="АСТ_LogoBasic.png">
            <a:extLst>
              <a:ext uri="{FF2B5EF4-FFF2-40B4-BE49-F238E27FC236}">
                <a16:creationId xmlns:a16="http://schemas.microsoft.com/office/drawing/2014/main" id="{304AFADA-6B00-9861-EB7C-0D801F5E38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9131" y="184391"/>
            <a:ext cx="4861457" cy="243072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полная версия_1 — копия.png" descr="полная версия_1 — копия.png">
            <a:extLst>
              <a:ext uri="{FF2B5EF4-FFF2-40B4-BE49-F238E27FC236}">
                <a16:creationId xmlns:a16="http://schemas.microsoft.com/office/drawing/2014/main" id="{452DB5BB-F5B6-09CF-705B-6E5D92A520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49181" y="547400"/>
            <a:ext cx="5622571" cy="14106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unknown.png" descr="unknow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76" y="1587993"/>
            <a:ext cx="22943248" cy="11659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лого мтпп.gif" descr="лого мтпп.gif">
            <a:extLst>
              <a:ext uri="{FF2B5EF4-FFF2-40B4-BE49-F238E27FC236}">
                <a16:creationId xmlns:a16="http://schemas.microsoft.com/office/drawing/2014/main" id="{1FA04D06-F4E1-A802-80EA-E665F8F15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20" y="579206"/>
            <a:ext cx="5960894" cy="13470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Векторный логотип РАБО.ai" descr="Векторный логотип РАБО.ai">
            <a:extLst>
              <a:ext uri="{FF2B5EF4-FFF2-40B4-BE49-F238E27FC236}">
                <a16:creationId xmlns:a16="http://schemas.microsoft.com/office/drawing/2014/main" id="{6378C702-CA78-D127-01BE-DADA61D18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9845" y="764427"/>
            <a:ext cx="5162985" cy="1270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АСТ_LogoBasic.png" descr="АСТ_LogoBasic.png">
            <a:extLst>
              <a:ext uri="{FF2B5EF4-FFF2-40B4-BE49-F238E27FC236}">
                <a16:creationId xmlns:a16="http://schemas.microsoft.com/office/drawing/2014/main" id="{12A782E1-B57A-5A33-2FC9-5827F194EE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9131" y="184391"/>
            <a:ext cx="4861457" cy="243072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полная версия_1 — копия.png" descr="полная версия_1 — копия.png">
            <a:extLst>
              <a:ext uri="{FF2B5EF4-FFF2-40B4-BE49-F238E27FC236}">
                <a16:creationId xmlns:a16="http://schemas.microsoft.com/office/drawing/2014/main" id="{BE5F3955-AF7E-D06E-AE77-5D8A67E881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49181" y="547400"/>
            <a:ext cx="5622571" cy="14106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рп.png" descr="рп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06" y="2033791"/>
            <a:ext cx="23211545" cy="110531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лого мтпп.gif" descr="лого мтпп.gif">
            <a:extLst>
              <a:ext uri="{FF2B5EF4-FFF2-40B4-BE49-F238E27FC236}">
                <a16:creationId xmlns:a16="http://schemas.microsoft.com/office/drawing/2014/main" id="{70BDCEFB-3551-AF18-4C7C-DEA6D84CF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20" y="579206"/>
            <a:ext cx="5960894" cy="13470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Векторный логотип РАБО.ai" descr="Векторный логотип РАБО.ai">
            <a:extLst>
              <a:ext uri="{FF2B5EF4-FFF2-40B4-BE49-F238E27FC236}">
                <a16:creationId xmlns:a16="http://schemas.microsoft.com/office/drawing/2014/main" id="{80A487AB-D078-2643-D8F7-DBE1FC940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9845" y="764427"/>
            <a:ext cx="5162985" cy="1270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АСТ_LogoBasic.png" descr="АСТ_LogoBasic.png">
            <a:extLst>
              <a:ext uri="{FF2B5EF4-FFF2-40B4-BE49-F238E27FC236}">
                <a16:creationId xmlns:a16="http://schemas.microsoft.com/office/drawing/2014/main" id="{8E43F4B8-9AF3-BDDB-25DF-00D0ED6E7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9131" y="184391"/>
            <a:ext cx="4861457" cy="243072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полная версия_1 — копия.png" descr="полная версия_1 — копия.png">
            <a:extLst>
              <a:ext uri="{FF2B5EF4-FFF2-40B4-BE49-F238E27FC236}">
                <a16:creationId xmlns:a16="http://schemas.microsoft.com/office/drawing/2014/main" id="{E11069EE-68A5-3224-416C-AA9ABAA394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49181" y="547400"/>
            <a:ext cx="5622571" cy="14106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519</Words>
  <Application>Microsoft Macintosh PowerPoint</Application>
  <PresentationFormat>Произвольный</PresentationFormat>
  <Paragraphs>52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Avenir Next Demi Bold</vt:lpstr>
      <vt:lpstr>Avenir Next Medium</vt:lpstr>
      <vt:lpstr>Avenir Next Regular</vt:lpstr>
      <vt:lpstr>Calibri</vt:lpstr>
      <vt:lpstr>Canela Bold</vt:lpstr>
      <vt:lpstr>Courier New</vt:lpstr>
      <vt:lpstr>Helvetica Neue</vt:lpstr>
      <vt:lpstr>Helvetica Neue Medium</vt:lpstr>
      <vt:lpstr>Wingdings</vt:lpstr>
      <vt:lpstr>30_BasicColor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Никита Переверзев</cp:lastModifiedBy>
  <cp:revision>7</cp:revision>
  <dcterms:modified xsi:type="dcterms:W3CDTF">2024-04-22T19:09:51Z</dcterms:modified>
</cp:coreProperties>
</file>