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76" r:id="rId2"/>
    <p:sldId id="263" r:id="rId3"/>
    <p:sldId id="277" r:id="rId4"/>
    <p:sldId id="267" r:id="rId5"/>
    <p:sldId id="282" r:id="rId6"/>
    <p:sldId id="274" r:id="rId7"/>
    <p:sldId id="283" r:id="rId8"/>
    <p:sldId id="264" r:id="rId9"/>
    <p:sldId id="284" r:id="rId10"/>
    <p:sldId id="285" r:id="rId11"/>
    <p:sldId id="281" r:id="rId12"/>
    <p:sldId id="262" r:id="rId13"/>
    <p:sldId id="287" r:id="rId14"/>
  </p:sldIdLst>
  <p:sldSz cx="12192000" cy="6858000"/>
  <p:notesSz cx="6858000" cy="9144000"/>
  <p:embeddedFontLst>
    <p:embeddedFont>
      <p:font typeface="Montserrat" panose="00000500000000000000" pitchFamily="2" charset="-52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F94"/>
    <a:srgbClr val="F4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981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9097E-6DE1-4F17-979E-E3D215B0F0AB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2D000-B3F1-4629-ABE7-8B0816D4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2D000-B3F1-4629-ABE7-8B0816D4C1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1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2D000-B3F1-4629-ABE7-8B0816D4C1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4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2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bg>
      <p:bgPr>
        <a:solidFill>
          <a:srgbClr val="264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06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879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раздела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раздела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918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4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74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2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4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78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74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13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13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93C-3CA8-4542-BA2A-C7CAB179091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02414" y="0"/>
            <a:ext cx="588958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0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5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482496"/>
            <a:ext cx="6172200" cy="3883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2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482496"/>
            <a:ext cx="6172200" cy="3883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Рисунок с подписью">
    <p:bg>
      <p:bgPr>
        <a:solidFill>
          <a:srgbClr val="264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7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1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0393C-3CA8-4542-BA2A-C7CAB179091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8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1" r:id="rId3"/>
    <p:sldLayoutId id="2147483662" r:id="rId4"/>
    <p:sldLayoutId id="2147483668" r:id="rId5"/>
    <p:sldLayoutId id="2147483657" r:id="rId6"/>
    <p:sldLayoutId id="2147483670" r:id="rId7"/>
    <p:sldLayoutId id="2147483672" r:id="rId8"/>
    <p:sldLayoutId id="2147483663" r:id="rId9"/>
    <p:sldLayoutId id="2147483665" r:id="rId10"/>
    <p:sldLayoutId id="2147483664" r:id="rId11"/>
    <p:sldLayoutId id="2147483671" r:id="rId12"/>
    <p:sldLayoutId id="2147483674" r:id="rId13"/>
    <p:sldLayoutId id="2147483675" r:id="rId14"/>
    <p:sldLayoutId id="2147483667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69" r:id="rId21"/>
    <p:sldLayoutId id="2147483658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2.png"/><Relationship Id="rId7" Type="http://schemas.openxmlformats.org/officeDocument/2006/relationships/image" Target="../media/image3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18.jpeg"/><Relationship Id="rId10" Type="http://schemas.openxmlformats.org/officeDocument/2006/relationships/image" Target="../media/image38.jpeg"/><Relationship Id="rId4" Type="http://schemas.openxmlformats.org/officeDocument/2006/relationships/image" Target="../media/image14.pn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48.emf"/><Relationship Id="rId3" Type="http://schemas.openxmlformats.org/officeDocument/2006/relationships/image" Target="../media/image12.png"/><Relationship Id="rId21" Type="http://schemas.openxmlformats.org/officeDocument/2006/relationships/image" Target="../media/image51.jpeg"/><Relationship Id="rId7" Type="http://schemas.openxmlformats.org/officeDocument/2006/relationships/image" Target="../media/image41.png"/><Relationship Id="rId12" Type="http://schemas.openxmlformats.org/officeDocument/2006/relationships/image" Target="../media/image45.jpeg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55.jpeg"/><Relationship Id="rId2" Type="http://schemas.openxmlformats.org/officeDocument/2006/relationships/image" Target="../media/image13.jpeg"/><Relationship Id="rId16" Type="http://schemas.openxmlformats.org/officeDocument/2006/relationships/image" Target="../media/image47.emf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4.emf"/><Relationship Id="rId24" Type="http://schemas.openxmlformats.org/officeDocument/2006/relationships/image" Target="../media/image54.jpeg"/><Relationship Id="rId5" Type="http://schemas.openxmlformats.org/officeDocument/2006/relationships/image" Target="../media/image18.jpeg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53.jpe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49.jpeg"/><Relationship Id="rId4" Type="http://schemas.openxmlformats.org/officeDocument/2006/relationships/image" Target="../media/image14.png"/><Relationship Id="rId9" Type="http://schemas.openxmlformats.org/officeDocument/2006/relationships/image" Target="../media/image43.jpeg"/><Relationship Id="rId14" Type="http://schemas.openxmlformats.org/officeDocument/2006/relationships/image" Target="../media/image46.emf"/><Relationship Id="rId22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youtu.be/qTVuC7sstxE?si=biu4PekuuiTpOTGP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18.jpe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52" y="2467674"/>
            <a:ext cx="7486682" cy="255454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БИЗНЕС-СИМУЛЯТОР </a:t>
            </a:r>
          </a:p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«ФАБРИКА ПРОЦЕССОВ»</a:t>
            </a:r>
          </a:p>
          <a:p>
            <a:endParaRPr lang="ru-RU" sz="40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endParaRPr lang="ru-RU" sz="40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852" y="4656589"/>
            <a:ext cx="6809347" cy="156966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Кетоева</a:t>
            </a:r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Леонидовна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к.э.н., заведующий кафедрой Менеджмента в энергетике и промышленности </a:t>
            </a:r>
          </a:p>
          <a:p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Заргарян Мери Татуловна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кафедры Менеджмента в энергетике и промышленности ФГБОУ ВО «НИУ «МЭИ» </a:t>
            </a:r>
          </a:p>
        </p:txBody>
      </p:sp>
      <p:pic>
        <p:nvPicPr>
          <p:cNvPr id="7" name="Рисунок 6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588B8E9D-817C-0E5B-CFF6-080A63FB2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080"/>
            <a:ext cx="4234538" cy="978408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E2A40F0-AE82-327F-C05D-ADF47A391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0"/>
            <a:ext cx="3584331" cy="18853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BB72218-EFB5-27B5-9CC3-E8065C5BCE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34539" cy="9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b="11880"/>
          <a:stretch>
            <a:fillRect/>
          </a:stretch>
        </p:blipFill>
        <p:spPr>
          <a:xfrm>
            <a:off x="4508097" y="279901"/>
            <a:ext cx="997123" cy="627380"/>
          </a:xfrm>
        </p:spPr>
      </p:pic>
      <p:sp>
        <p:nvSpPr>
          <p:cNvPr id="7" name="TextBox 6"/>
          <p:cNvSpPr txBox="1"/>
          <p:nvPr/>
        </p:nvSpPr>
        <p:spPr>
          <a:xfrm>
            <a:off x="798102" y="1482496"/>
            <a:ext cx="442583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ресурсы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42" y="302532"/>
            <a:ext cx="690880" cy="491204"/>
          </a:xfrm>
          <a:prstGeom prst="rect">
            <a:avLst/>
          </a:prstGeom>
        </p:spPr>
      </p:pic>
      <p:pic>
        <p:nvPicPr>
          <p:cNvPr id="11" name="Picture 8" descr="https://sun6-23.userapi.com/s/v1/ig2/QDQDlwfo0tSnEURhGG5c4SoYVBmpihtBZ7pYnylPVPgw_sIYrpmVN1DGlKHrvJkJtw0aeYBbVpiD2hAoQcCj3EHe.jpg?size=970x970&amp;quality=95&amp;crop=156,120,970,970&amp;ava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23578" r="17450" b="19131"/>
          <a:stretch/>
        </p:blipFill>
        <p:spPr bwMode="auto">
          <a:xfrm>
            <a:off x="5586396" y="366338"/>
            <a:ext cx="692769" cy="5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396" y="1143000"/>
            <a:ext cx="4694089" cy="4785532"/>
          </a:xfrm>
          <a:prstGeom prst="rect">
            <a:avLst/>
          </a:prstGeom>
        </p:spPr>
      </p:pic>
      <p:pic>
        <p:nvPicPr>
          <p:cNvPr id="12" name="Рисунок 11" descr="Халат мужской «Сити» (серый)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7"/>
          <a:stretch/>
        </p:blipFill>
        <p:spPr bwMode="auto">
          <a:xfrm>
            <a:off x="2727551" y="2319147"/>
            <a:ext cx="720670" cy="1185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Насадка ПАНЦИРЬ противоударная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r="24276"/>
          <a:stretch/>
        </p:blipFill>
        <p:spPr bwMode="auto">
          <a:xfrm rot="5190716">
            <a:off x="3812223" y="2020013"/>
            <a:ext cx="496808" cy="925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Перчатки CERVA БАНТИНГ ЭВОЛЮШН"/>
          <p:cNvPicPr/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942" r="9228" b="4126"/>
          <a:stretch/>
        </p:blipFill>
        <p:spPr bwMode="auto">
          <a:xfrm rot="361521">
            <a:off x="3548874" y="2973039"/>
            <a:ext cx="861888" cy="761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www.cko.by/images/stories/shop/product/3m272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51" y="2972682"/>
            <a:ext cx="851054" cy="56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xn--33-6kcpaebi3eiv6d.xn--p1ai/image/cache/img/img_3187-260x26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70" y="2095553"/>
            <a:ext cx="761935" cy="7741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3364436" y="1875813"/>
            <a:ext cx="2454830" cy="30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Набор СИЗ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897" y="3949112"/>
            <a:ext cx="4889307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детали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Станки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Сервисное оборудование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и офисная мебель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СИЗ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визуализации и многое другое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для проведения игры.</a:t>
            </a:r>
          </a:p>
        </p:txBody>
      </p:sp>
    </p:spTree>
    <p:extLst>
      <p:ext uri="{BB962C8B-B14F-4D97-AF65-F5344CB8AC3E}">
        <p14:creationId xmlns:p14="http://schemas.microsoft.com/office/powerpoint/2010/main" val="71930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b="11880"/>
          <a:stretch>
            <a:fillRect/>
          </a:stretch>
        </p:blipFill>
        <p:spPr>
          <a:xfrm>
            <a:off x="4508097" y="279901"/>
            <a:ext cx="997123" cy="6273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42" y="302532"/>
            <a:ext cx="690880" cy="491204"/>
          </a:xfrm>
          <a:prstGeom prst="rect">
            <a:avLst/>
          </a:prstGeom>
        </p:spPr>
      </p:pic>
      <p:pic>
        <p:nvPicPr>
          <p:cNvPr id="11" name="Picture 8" descr="https://sun6-23.userapi.com/s/v1/ig2/QDQDlwfo0tSnEURhGG5c4SoYVBmpihtBZ7pYnylPVPgw_sIYrpmVN1DGlKHrvJkJtw0aeYBbVpiD2hAoQcCj3EHe.jpg?size=970x970&amp;quality=95&amp;crop=156,120,970,970&amp;ava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23578" r="17450" b="19131"/>
          <a:stretch/>
        </p:blipFill>
        <p:spPr bwMode="auto">
          <a:xfrm>
            <a:off x="5586396" y="366338"/>
            <a:ext cx="692769" cy="5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69" y="2829364"/>
            <a:ext cx="380437" cy="36104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864997" y="2747411"/>
            <a:ext cx="2854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Реализация учебно-имитационных центров – Лин-лабораторий (Фабрик процессов)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08097" y="2771657"/>
            <a:ext cx="2296509" cy="47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Школа операционной эффективности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8" y="2788352"/>
            <a:ext cx="438113" cy="3637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01" y="2764728"/>
            <a:ext cx="433809" cy="48685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58726" y="2747411"/>
            <a:ext cx="3256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Управление проектами по выстраиванию Систем непрерывных улучшений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68494" y="3501579"/>
            <a:ext cx="10630329" cy="1772247"/>
            <a:chOff x="297498" y="4123651"/>
            <a:chExt cx="11579428" cy="2085811"/>
          </a:xfrm>
          <a:solidFill>
            <a:schemeClr val="bg1"/>
          </a:solidFill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4627"/>
            <a:stretch/>
          </p:blipFill>
          <p:spPr>
            <a:xfrm>
              <a:off x="305868" y="4123651"/>
              <a:ext cx="9248455" cy="87119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graphicFrame>
          <p:nvGraphicFramePr>
            <p:cNvPr id="30" name="Объект 29"/>
            <p:cNvGraphicFramePr>
              <a:graphicFrameLocks noChangeAspect="1"/>
            </p:cNvGraphicFramePr>
            <p:nvPr/>
          </p:nvGraphicFramePr>
          <p:xfrm>
            <a:off x="9426731" y="4519673"/>
            <a:ext cx="1038092" cy="765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0" imgW="1176120" imgH="865440" progId="">
                    <p:embed/>
                  </p:oleObj>
                </mc:Choice>
                <mc:Fallback>
                  <p:oleObj name="CorelDRAW" r:id="rId10" imgW="1176120" imgH="8654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6731" y="4519673"/>
                          <a:ext cx="1038092" cy="7650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2" b="13303"/>
            <a:stretch/>
          </p:blipFill>
          <p:spPr>
            <a:xfrm>
              <a:off x="297498" y="4912724"/>
              <a:ext cx="9251081" cy="12967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graphicFrame>
          <p:nvGraphicFramePr>
            <p:cNvPr id="32" name="Объект 31"/>
            <p:cNvGraphicFramePr>
              <a:graphicFrameLocks noChangeAspect="1"/>
            </p:cNvGraphicFramePr>
            <p:nvPr/>
          </p:nvGraphicFramePr>
          <p:xfrm>
            <a:off x="9534015" y="5688505"/>
            <a:ext cx="649009" cy="3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3" imgW="818640" imgH="412920" progId="">
                    <p:embed/>
                  </p:oleObj>
                </mc:Choice>
                <mc:Fallback>
                  <p:oleObj name="CorelDRAW" r:id="rId13" imgW="818640" imgH="4129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4015" y="5688505"/>
                          <a:ext cx="649009" cy="3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Объект 32"/>
            <p:cNvGraphicFramePr>
              <a:graphicFrameLocks noChangeAspect="1"/>
            </p:cNvGraphicFramePr>
            <p:nvPr/>
          </p:nvGraphicFramePr>
          <p:xfrm>
            <a:off x="9534015" y="4217141"/>
            <a:ext cx="678112" cy="413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5" imgW="651960" imgH="396720" progId="">
                    <p:embed/>
                  </p:oleObj>
                </mc:Choice>
                <mc:Fallback>
                  <p:oleObj name="CorelDRAW" r:id="rId15" imgW="651960" imgH="3967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4015" y="4217141"/>
                          <a:ext cx="678112" cy="4139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Объект 33"/>
            <p:cNvGraphicFramePr>
              <a:graphicFrameLocks noChangeAspect="1"/>
            </p:cNvGraphicFramePr>
            <p:nvPr/>
          </p:nvGraphicFramePr>
          <p:xfrm>
            <a:off x="9620366" y="5129038"/>
            <a:ext cx="505410" cy="505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7" imgW="685440" imgH="685440" progId="">
                    <p:embed/>
                  </p:oleObj>
                </mc:Choice>
                <mc:Fallback>
                  <p:oleObj name="CorelDRAW" r:id="rId17" imgW="685440" imgH="6854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20366" y="5129038"/>
                          <a:ext cx="505410" cy="505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90" t="3899" r="28593" b="9118"/>
            <a:stretch/>
          </p:blipFill>
          <p:spPr>
            <a:xfrm>
              <a:off x="10319410" y="4194121"/>
              <a:ext cx="433552" cy="6167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6679" y="5577134"/>
              <a:ext cx="880153" cy="3719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447" y="5216338"/>
              <a:ext cx="1627234" cy="25104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2296" y="4565676"/>
              <a:ext cx="1504630" cy="94428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4551" y="4178983"/>
              <a:ext cx="799328" cy="42843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2119" y="5586612"/>
              <a:ext cx="591043" cy="39541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812" y="4541075"/>
              <a:ext cx="832099" cy="30788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  <p:sp>
        <p:nvSpPr>
          <p:cNvPr id="42" name="TextBox 41"/>
          <p:cNvSpPr txBox="1"/>
          <p:nvPr/>
        </p:nvSpPr>
        <p:spPr>
          <a:xfrm>
            <a:off x="528354" y="1376283"/>
            <a:ext cx="442583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партнеры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8494" y="2314752"/>
            <a:ext cx="11627335" cy="39995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Компания «Лин Вектор» помогает клиентам повышать операционную эффективность с 2006 года.</a:t>
            </a:r>
          </a:p>
        </p:txBody>
      </p:sp>
    </p:spTree>
    <p:extLst>
      <p:ext uri="{BB962C8B-B14F-4D97-AF65-F5344CB8AC3E}">
        <p14:creationId xmlns:p14="http://schemas.microsoft.com/office/powerpoint/2010/main" val="181820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57" y="0"/>
            <a:ext cx="51435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3" y="72231"/>
            <a:ext cx="3905016" cy="484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96" y="673277"/>
            <a:ext cx="1036320" cy="4404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58" y="620096"/>
            <a:ext cx="690880" cy="491204"/>
          </a:xfrm>
          <a:prstGeom prst="rect">
            <a:avLst/>
          </a:prstGeom>
        </p:spPr>
      </p:pic>
      <p:pic>
        <p:nvPicPr>
          <p:cNvPr id="14" name="Picture 8" descr="https://sun6-23.userapi.com/s/v1/ig2/QDQDlwfo0tSnEURhGG5c4SoYVBmpihtBZ7pYnylPVPgw_sIYrpmVN1DGlKHrvJkJtw0aeYBbVpiD2hAoQcCj3EHe.jpg?size=970x970&amp;quality=95&amp;crop=156,120,970,970&amp;ava=1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23578" r="17450" b="19131"/>
          <a:stretch/>
        </p:blipFill>
        <p:spPr bwMode="auto">
          <a:xfrm>
            <a:off x="3253612" y="683902"/>
            <a:ext cx="692769" cy="5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8103" y="1801217"/>
            <a:ext cx="633306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практики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359" y="2465906"/>
            <a:ext cx="5167308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игровых форм проведения занятий все больше практикуется в процессе образовательной деятельности.  Уникальность данной практики заключается в том, что формат проведения симулятора может быть сформирован под конкретный запрос образовательной программы.  Помимо того, что при разработке учитываются индивидуальные особенности, в том числе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брендбук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компании, также методические материалы и ход проведения игры могут быть изменены и расширены. В рамках данного комплекса возможно также проведение курсовых работ и испытаний с расчетной частью и объективными практическими результатами. 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практика может быть тиражирована не только в образовательных организациях, а также и в производственных компаниях с целью имитации процесса, формирования бизнес-модели и наиболее эффективного управления возможными рисками. </a:t>
            </a:r>
          </a:p>
          <a:p>
            <a:endParaRPr lang="en-US" sz="12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7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600" y="1347029"/>
            <a:ext cx="448042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материалы: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5" y="298511"/>
            <a:ext cx="2434527" cy="302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13" y="211780"/>
            <a:ext cx="1036320" cy="4404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75" y="158599"/>
            <a:ext cx="690880" cy="491204"/>
          </a:xfrm>
          <a:prstGeom prst="rect">
            <a:avLst/>
          </a:prstGeom>
        </p:spPr>
      </p:pic>
      <p:pic>
        <p:nvPicPr>
          <p:cNvPr id="7" name="Picture 8" descr="https://sun6-23.userapi.com/s/v1/ig2/QDQDlwfo0tSnEURhGG5c4SoYVBmpihtBZ7pYnylPVPgw_sIYrpmVN1DGlKHrvJkJtw0aeYBbVpiD2hAoQcCj3EHe.jpg?size=970x970&amp;quality=95&amp;crop=156,120,970,970&amp;ava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23578" r="17450" b="19131"/>
          <a:stretch/>
        </p:blipFill>
        <p:spPr bwMode="auto">
          <a:xfrm>
            <a:off x="5450929" y="222405"/>
            <a:ext cx="692769" cy="5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8359" y="2465906"/>
            <a:ext cx="5167308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МЭИ описание Фабрики процессов 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https://mpei.ru/Structure/Universe/inei/structure/mep/Pages/%D0%9B%D0%B8%D0%BD-%D0%BB%D0%B0%D0%B1%D0%BE%D1%80%D0%B0%D1%82%D0%BE%D1%80%D0%B8%D1%8F.aspx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Подтверждение проведения мероприятий 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https://mpei.ru/news/Lists/developments/event_item.aspx?ID=1191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3.. Видео-ролик (на следующем слайде) с детальным описанием фабрики. Подробный видео-материал на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канале института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https://youtu.be/qTVuC7sstxE?si=biu4PekuuiTpOTGP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228600">
              <a:buAutoNum type="arabicPeriod"/>
            </a:pP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8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073" y="1391885"/>
            <a:ext cx="4618274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Менеджмента в энергетике и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540" y="2966791"/>
            <a:ext cx="4093341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программа активно реализуется на кафедре МЭП ФГБОУ ВО «НИУ МЭИ как практическая часть отдельных дисциплин (Производственный менеджмент, Управление процессами, Нормирование труда), так и отдельным курсом «Внедрение бережливого производства».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проводят сертифицированные специалисты-тренеры, сотрудники кафедры.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b="11880"/>
          <a:stretch>
            <a:fillRect/>
          </a:stretch>
        </p:blipFill>
        <p:spPr>
          <a:xfrm>
            <a:off x="4518257" y="286092"/>
            <a:ext cx="997123" cy="627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02" y="308723"/>
            <a:ext cx="690880" cy="491204"/>
          </a:xfrm>
          <a:prstGeom prst="rect">
            <a:avLst/>
          </a:prstGeom>
        </p:spPr>
      </p:pic>
      <p:pic>
        <p:nvPicPr>
          <p:cNvPr id="10" name="Picture 8" descr="https://sun6-23.userapi.com/s/v1/ig2/QDQDlwfo0tSnEURhGG5c4SoYVBmpihtBZ7pYnylPVPgw_sIYrpmVN1DGlKHrvJkJtw0aeYBbVpiD2hAoQcCj3EHe.jpg?size=970x970&amp;quality=95&amp;crop=156,120,970,970&amp;ava=1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23578" r="17450" b="19131"/>
          <a:stretch/>
        </p:blipFill>
        <p:spPr bwMode="auto">
          <a:xfrm>
            <a:off x="5596557" y="372529"/>
            <a:ext cx="651844" cy="5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4" b="15954"/>
          <a:stretch/>
        </p:blipFill>
        <p:spPr>
          <a:xfrm>
            <a:off x="5189513" y="1352252"/>
            <a:ext cx="5486400" cy="3892686"/>
          </a:xfrm>
          <a:prstGeom prst="rect">
            <a:avLst/>
          </a:prstGeom>
        </p:spPr>
      </p:pic>
      <p:pic>
        <p:nvPicPr>
          <p:cNvPr id="1026" name="Picture 2" descr="https://mpei.ru/Structure/Universe/inei/structure/mep/PublishingImages/MEP_0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02" y="1766939"/>
            <a:ext cx="1012563" cy="1012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4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103" y="1950582"/>
            <a:ext cx="567364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решаемая практикой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103" y="3037089"/>
            <a:ext cx="4889307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организации учебного процесса вузов наблюдается тенденция снижения уровня мотивации и заинтересованности студентов. Причиной тому считаем наглядную «оторванность» теории от практики, которая изначально выступает стимулятором интереса. Низкий уровень самостоятельности и самообразования также обусловлен недостаточностью практической деятельности и ее слабой организацией. Проведение практики в непривычном для студентов формате симулятора помогает значительно увеличить заинтересованность и вовлеченность студентов в образовательный процесс, а также инициативность в поиске и принятии решений.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6530" y="1990648"/>
            <a:ext cx="4889307" cy="403187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Бизнес-симуляция является одной из самых эффективных образовательных технологий, поскольку позволяет участникам получать навыки, компетенции и практический опыт в процессе игрового обучения. </a:t>
            </a:r>
          </a:p>
          <a:p>
            <a:pPr algn="just">
              <a:spcAft>
                <a:spcPts val="1200"/>
              </a:spcAft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Имитационное обучение имеет ряд преимуществ:</a:t>
            </a:r>
          </a:p>
          <a:p>
            <a:pPr marL="411480" indent="-411480" algn="just">
              <a:buFont typeface="Wingdings" panose="05000000000000000000" pitchFamily="2" charset="2"/>
              <a:buChar char=""/>
            </a:pPr>
            <a:r>
              <a:rPr lang="ru-RU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Безрисковая</a:t>
            </a: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зона — ошибки в имитации не приведут к краху бизнеса;</a:t>
            </a:r>
          </a:p>
          <a:p>
            <a:pPr marL="411480" indent="-411480" algn="just">
              <a:buFont typeface="Wingdings" panose="05000000000000000000" pitchFamily="2" charset="2"/>
              <a:buChar char=""/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Смена масштаба — возможность занимать различные позиции в иерархии компании: от рабочего до руководителя;</a:t>
            </a:r>
          </a:p>
          <a:p>
            <a:pPr marL="411480" indent="-411480" algn="just">
              <a:buFont typeface="Wingdings" panose="05000000000000000000" pitchFamily="2" charset="2"/>
              <a:buChar char=""/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Повышение грамотности — получение новых знаний в инновационном формате;</a:t>
            </a:r>
          </a:p>
          <a:p>
            <a:pPr marL="411480" indent="-411480" algn="just"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Командная работа — улучшение навыков коммуникаций и взаимодействия в коллективе.</a:t>
            </a:r>
          </a:p>
          <a:p>
            <a:pPr algn="just">
              <a:spcAft>
                <a:spcPts val="1200"/>
              </a:spcAft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Применяемая в имитационном обучении технология направлена на:</a:t>
            </a:r>
          </a:p>
          <a:p>
            <a:pPr marL="411480" indent="-411480" algn="just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Получение практических навыков применения инструментов и методов Бережливого производства.</a:t>
            </a:r>
          </a:p>
          <a:p>
            <a:pPr marL="411480" indent="-411480" algn="just">
              <a:spcAft>
                <a:spcPts val="120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Изменение представления о традиционных подходах управления производством, формирования Бережливого мышления.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b="11880"/>
          <a:stretch>
            <a:fillRect/>
          </a:stretch>
        </p:blipFill>
        <p:spPr>
          <a:xfrm>
            <a:off x="9881820" y="356007"/>
            <a:ext cx="997123" cy="6273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65" y="378638"/>
            <a:ext cx="690880" cy="491204"/>
          </a:xfrm>
          <a:prstGeom prst="rect">
            <a:avLst/>
          </a:prstGeom>
        </p:spPr>
      </p:pic>
      <p:pic>
        <p:nvPicPr>
          <p:cNvPr id="9" name="Picture 8" descr="https://sun6-23.userapi.com/s/v1/ig2/QDQDlwfo0tSnEURhGG5c4SoYVBmpihtBZ7pYnylPVPgw_sIYrpmVN1DGlKHrvJkJtw0aeYBbVpiD2hAoQcCj3EHe.jpg?size=970x970&amp;quality=95&amp;crop=156,120,970,970&amp;ava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23578" r="17450" b="19131"/>
          <a:stretch/>
        </p:blipFill>
        <p:spPr bwMode="auto">
          <a:xfrm>
            <a:off x="10960119" y="442444"/>
            <a:ext cx="692769" cy="5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3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99" y="1482496"/>
            <a:ext cx="5177978" cy="3883484"/>
          </a:xfrm>
        </p:spPr>
      </p:pic>
      <p:sp>
        <p:nvSpPr>
          <p:cNvPr id="3" name="TextBox 2"/>
          <p:cNvSpPr txBox="1"/>
          <p:nvPr/>
        </p:nvSpPr>
        <p:spPr>
          <a:xfrm>
            <a:off x="1235982" y="1829629"/>
            <a:ext cx="400643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Практики: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703" y="2379525"/>
            <a:ext cx="4315763" cy="286232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учебного тренажера, бизнес-симулятора «Фабрика процессов» в рамках обучающего процесса  создает условия для формирования полноценного практического опыта, который формируется в условиях производственной практики. Опыт, приобретенный в условиях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симуляционного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 помогает будущему специалисту интерпретировать реальные профессиональные ситуации, ориентироваться в принятии решений, сформировать уверенность в принимаемых решениях на начальных этапах профессиональной деятельности.</a:t>
            </a:r>
          </a:p>
          <a:p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практика ориентирована на формирование отдельных практических умений, доведения до автоматизации отдельных процедур деятельности, создание условий для профессиональной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355713"/>
            <a:ext cx="1036320" cy="4404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42" y="302532"/>
            <a:ext cx="690880" cy="491204"/>
          </a:xfrm>
          <a:prstGeom prst="rect">
            <a:avLst/>
          </a:prstGeom>
        </p:spPr>
      </p:pic>
      <p:pic>
        <p:nvPicPr>
          <p:cNvPr id="10" name="Picture 8" descr="https://sun6-23.userapi.com/s/v1/ig2/QDQDlwfo0tSnEURhGG5c4SoYVBmpihtBZ7pYnylPVPgw_sIYrpmVN1DGlKHrvJkJtw0aeYBbVpiD2hAoQcCj3EHe.jpg?size=970x970&amp;quality=95&amp;crop=156,120,970,970&amp;ava=1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23578" r="17450" b="19131"/>
          <a:stretch/>
        </p:blipFill>
        <p:spPr bwMode="auto">
          <a:xfrm>
            <a:off x="5586396" y="366338"/>
            <a:ext cx="692769" cy="5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99" y="1507896"/>
            <a:ext cx="5177978" cy="3883483"/>
          </a:xfrm>
        </p:spPr>
      </p:pic>
      <p:sp>
        <p:nvSpPr>
          <p:cNvPr id="3" name="TextBox 2"/>
          <p:cNvSpPr txBox="1"/>
          <p:nvPr/>
        </p:nvSpPr>
        <p:spPr>
          <a:xfrm>
            <a:off x="800365" y="1753429"/>
            <a:ext cx="400643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Практики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703" y="2379525"/>
            <a:ext cx="4375030" cy="249299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бизнес-симуляции, которая моделирует деятельность предприятия, становятся руководителями предприятия и берут на себя все обязанности и риски, связанные с деятельностью предприятия.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формируются практические навыки, позволяющие освоить модели поведения в различных ситуациях (в ситуациях, которые встречаются редко в практической деятельности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первичного профессионального опыта студента происходит в условиях безопасной и спокойной среды обучения, которая позволяет учиться на своих ошибках). 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формируется навык внедрения концепции бережливого производства в деятельность функционирующего предприятия, с последующей оценкой эффективности внедрения. 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355713"/>
            <a:ext cx="1036320" cy="4404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42" y="302532"/>
            <a:ext cx="690880" cy="491204"/>
          </a:xfrm>
          <a:prstGeom prst="rect">
            <a:avLst/>
          </a:prstGeom>
        </p:spPr>
      </p:pic>
      <p:pic>
        <p:nvPicPr>
          <p:cNvPr id="10" name="Picture 8" descr="https://sun6-23.userapi.com/s/v1/ig2/QDQDlwfo0tSnEURhGG5c4SoYVBmpihtBZ7pYnylPVPgw_sIYrpmVN1DGlKHrvJkJtw0aeYBbVpiD2hAoQcCj3EHe.jpg?size=970x970&amp;quality=95&amp;crop=156,120,970,970&amp;ava=1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23578" r="17450" b="19131"/>
          <a:stretch/>
        </p:blipFill>
        <p:spPr bwMode="auto">
          <a:xfrm>
            <a:off x="5586396" y="366338"/>
            <a:ext cx="692769" cy="5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2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816625" y="2817311"/>
            <a:ext cx="1376569" cy="1376569"/>
            <a:chOff x="899491" y="2720045"/>
            <a:chExt cx="1376569" cy="1376569"/>
          </a:xfrm>
        </p:grpSpPr>
        <p:sp>
          <p:nvSpPr>
            <p:cNvPr id="3" name="Овал 2"/>
            <p:cNvSpPr/>
            <p:nvPr/>
          </p:nvSpPr>
          <p:spPr>
            <a:xfrm>
              <a:off x="899491" y="2720045"/>
              <a:ext cx="1376569" cy="1376569"/>
            </a:xfrm>
            <a:prstGeom prst="ellipse">
              <a:avLst/>
            </a:prstGeom>
            <a:solidFill>
              <a:schemeClr val="accent2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978" y="3011166"/>
              <a:ext cx="833543" cy="791591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9576348" y="2817311"/>
            <a:ext cx="1376569" cy="1376569"/>
            <a:chOff x="8403531" y="2720045"/>
            <a:chExt cx="1376569" cy="1376569"/>
          </a:xfrm>
        </p:grpSpPr>
        <p:sp>
          <p:nvSpPr>
            <p:cNvPr id="6" name="Овал 5"/>
            <p:cNvSpPr/>
            <p:nvPr/>
          </p:nvSpPr>
          <p:spPr>
            <a:xfrm>
              <a:off x="8403531" y="2720045"/>
              <a:ext cx="1376569" cy="1376569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160" y="3011166"/>
              <a:ext cx="743709" cy="779201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96487" y="2817311"/>
            <a:ext cx="1376569" cy="1376569"/>
            <a:chOff x="4651511" y="2712481"/>
            <a:chExt cx="1376569" cy="1376569"/>
          </a:xfrm>
        </p:grpSpPr>
        <p:sp>
          <p:nvSpPr>
            <p:cNvPr id="9" name="Овал 8"/>
            <p:cNvSpPr/>
            <p:nvPr/>
          </p:nvSpPr>
          <p:spPr>
            <a:xfrm>
              <a:off x="4651511" y="2712481"/>
              <a:ext cx="1376569" cy="1376569"/>
            </a:xfrm>
            <a:prstGeom prst="ellipse">
              <a:avLst/>
            </a:prstGeom>
            <a:solidFill>
              <a:schemeClr val="accent6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824" y="2969045"/>
              <a:ext cx="676511" cy="819117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936763" y="2817311"/>
            <a:ext cx="1376569" cy="1376569"/>
            <a:chOff x="6527521" y="2720045"/>
            <a:chExt cx="1376569" cy="1376569"/>
          </a:xfrm>
        </p:grpSpPr>
        <p:sp>
          <p:nvSpPr>
            <p:cNvPr id="12" name="Овал 11"/>
            <p:cNvSpPr/>
            <p:nvPr/>
          </p:nvSpPr>
          <p:spPr>
            <a:xfrm>
              <a:off x="6527521" y="2720045"/>
              <a:ext cx="1376569" cy="1376569"/>
            </a:xfrm>
            <a:prstGeom prst="ellipse">
              <a:avLst/>
            </a:prstGeom>
            <a:solidFill>
              <a:srgbClr val="F4707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532" y="3011166"/>
              <a:ext cx="789121" cy="797672"/>
            </a:xfrm>
            <a:prstGeom prst="rect">
              <a:avLst/>
            </a:prstGeom>
          </p:spPr>
        </p:pic>
      </p:grpSp>
      <p:cxnSp>
        <p:nvCxnSpPr>
          <p:cNvPr id="14" name="Прямая соединительная линия 13"/>
          <p:cNvCxnSpPr>
            <a:stCxn id="15" idx="6"/>
            <a:endCxn id="18" idx="2"/>
          </p:cNvCxnSpPr>
          <p:nvPr/>
        </p:nvCxnSpPr>
        <p:spPr>
          <a:xfrm>
            <a:off x="1761966" y="4727475"/>
            <a:ext cx="83610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478701" y="4585842"/>
            <a:ext cx="283265" cy="2832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4290704" y="4585842"/>
            <a:ext cx="283265" cy="2832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7225422" y="4585842"/>
            <a:ext cx="283265" cy="2832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10122999" y="4585842"/>
            <a:ext cx="283265" cy="2832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10022158" y="4485001"/>
            <a:ext cx="484946" cy="484946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7124581" y="4485001"/>
            <a:ext cx="484946" cy="484946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4189863" y="4485001"/>
            <a:ext cx="484946" cy="484946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377860" y="4485001"/>
            <a:ext cx="484946" cy="484946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9480" y="5669621"/>
            <a:ext cx="2003219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инструктажа по технике безопасности и правилам работы в лаборатории.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333" y="5210187"/>
            <a:ext cx="25908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47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endParaRPr lang="en-US" sz="2400" b="1" dirty="0">
              <a:solidFill>
                <a:srgbClr val="F47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4133" y="5669621"/>
            <a:ext cx="3234267" cy="93871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теоретической части. Рассмотрение вопросов оптимизации управления процессами, концепциях управления. Детальное изучение концепции бережливого производства и инструментов реализации.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19200" y="5210187"/>
            <a:ext cx="200321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7077" y="5992786"/>
            <a:ext cx="268772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инструкция по проведению игры и основным этапам. Распределение ролей и выдача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СИЗов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8879" y="5210187"/>
            <a:ext cx="260885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игре</a:t>
            </a:r>
            <a:endParaRPr 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05494" y="5698571"/>
            <a:ext cx="2003219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игры, в соответствии с выданными ролями и этапами проведения.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78561" y="5210187"/>
            <a:ext cx="232404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Симулятор 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8103" y="1482496"/>
            <a:ext cx="589838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практики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b="11880"/>
          <a:stretch>
            <a:fillRect/>
          </a:stretch>
        </p:blipFill>
        <p:spPr>
          <a:xfrm>
            <a:off x="10050616" y="269741"/>
            <a:ext cx="997123" cy="62738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61" y="292372"/>
            <a:ext cx="690880" cy="491204"/>
          </a:xfrm>
          <a:prstGeom prst="rect">
            <a:avLst/>
          </a:prstGeom>
        </p:spPr>
      </p:pic>
      <p:pic>
        <p:nvPicPr>
          <p:cNvPr id="36" name="Picture 8" descr="https://sun6-23.userapi.com/s/v1/ig2/QDQDlwfo0tSnEURhGG5c4SoYVBmpihtBZ7pYnylPVPgw_sIYrpmVN1DGlKHrvJkJtw0aeYBbVpiD2hAoQcCj3EHe.jpg?size=970x970&amp;quality=95&amp;crop=156,120,970,970&amp;ava=1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23578" r="17450" b="19131"/>
          <a:stretch/>
        </p:blipFill>
        <p:spPr bwMode="auto">
          <a:xfrm>
            <a:off x="11128915" y="356178"/>
            <a:ext cx="692769" cy="5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8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21473" y="965606"/>
            <a:ext cx="738873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конструктивного поведения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b="11880"/>
          <a:stretch>
            <a:fillRect/>
          </a:stretch>
        </p:blipFill>
        <p:spPr>
          <a:xfrm>
            <a:off x="10050616" y="269741"/>
            <a:ext cx="997123" cy="62738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61" y="292372"/>
            <a:ext cx="690880" cy="491204"/>
          </a:xfrm>
          <a:prstGeom prst="rect">
            <a:avLst/>
          </a:prstGeom>
        </p:spPr>
      </p:pic>
      <p:pic>
        <p:nvPicPr>
          <p:cNvPr id="36" name="Picture 8" descr="https://sun6-23.userapi.com/s/v1/ig2/QDQDlwfo0tSnEURhGG5c4SoYVBmpihtBZ7pYnylPVPgw_sIYrpmVN1DGlKHrvJkJtw0aeYBbVpiD2hAoQcCj3EHe.jpg?size=970x970&amp;quality=95&amp;crop=156,120,970,970&amp;ava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23578" r="17450" b="19131"/>
          <a:stretch/>
        </p:blipFill>
        <p:spPr bwMode="auto">
          <a:xfrm>
            <a:off x="11128915" y="356178"/>
            <a:ext cx="692769" cy="5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0C8E796-193E-49D8-AD70-5800D6F9816F}"/>
              </a:ext>
            </a:extLst>
          </p:cNvPr>
          <p:cNvSpPr txBox="1"/>
          <p:nvPr/>
        </p:nvSpPr>
        <p:spPr>
          <a:xfrm>
            <a:off x="8328492" y="3404006"/>
            <a:ext cx="241743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опаздывать </a:t>
            </a: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(при опоздании исполнить желание команды)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BCA4EC6-B388-4F68-8A2A-351BDF399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65" y="1718923"/>
            <a:ext cx="1489837" cy="148983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33764FB-E244-4FE7-B611-E3BD518E804F}"/>
              </a:ext>
            </a:extLst>
          </p:cNvPr>
          <p:cNvSpPr txBox="1"/>
          <p:nvPr/>
        </p:nvSpPr>
        <p:spPr>
          <a:xfrm>
            <a:off x="2923145" y="3356700"/>
            <a:ext cx="16815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Правило </a:t>
            </a:r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одного</a:t>
            </a: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голоса, </a:t>
            </a:r>
          </a:p>
          <a:p>
            <a:pPr algn="ctr">
              <a:defRPr/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поднятой руки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1D61EB7-0091-43ED-9BE4-C28A3BCFDD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86" y="1711453"/>
            <a:ext cx="1489837" cy="148983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D8A61F2-C49E-4985-A247-D198563E735E}"/>
              </a:ext>
            </a:extLst>
          </p:cNvPr>
          <p:cNvSpPr txBox="1"/>
          <p:nvPr/>
        </p:nvSpPr>
        <p:spPr>
          <a:xfrm>
            <a:off x="4730355" y="3338249"/>
            <a:ext cx="153958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Говорить</a:t>
            </a:r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текущей теме – не </a:t>
            </a:r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забегать</a:t>
            </a: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вперёд</a:t>
            </a:r>
            <a:endParaRPr lang="ru-RU" sz="11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BC56B8-F45F-4E17-89EA-1F1F143E8546}"/>
              </a:ext>
            </a:extLst>
          </p:cNvPr>
          <p:cNvSpPr txBox="1"/>
          <p:nvPr/>
        </p:nvSpPr>
        <p:spPr>
          <a:xfrm>
            <a:off x="6543806" y="3404006"/>
            <a:ext cx="17359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Говорить из </a:t>
            </a:r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опыта</a:t>
            </a: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а не из рассуждений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3AD970-B7A8-4E59-AA24-2B8DE9682341}"/>
              </a:ext>
            </a:extLst>
          </p:cNvPr>
          <p:cNvSpPr txBox="1"/>
          <p:nvPr/>
        </p:nvSpPr>
        <p:spPr>
          <a:xfrm>
            <a:off x="948607" y="3335360"/>
            <a:ext cx="15088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Активно </a:t>
            </a:r>
          </a:p>
          <a:p>
            <a:pPr lvl="0" algn="ctr">
              <a:defRPr/>
            </a:pPr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участвовать</a:t>
            </a: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 обсуждениях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D2D3005-8789-40DF-B105-D7D18BE5D0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8" y="1709958"/>
            <a:ext cx="1489837" cy="14898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7C34E09-EE82-4CAF-BE8F-5A27A295FD9B}"/>
              </a:ext>
            </a:extLst>
          </p:cNvPr>
          <p:cNvSpPr txBox="1"/>
          <p:nvPr/>
        </p:nvSpPr>
        <p:spPr>
          <a:xfrm>
            <a:off x="3584523" y="6134427"/>
            <a:ext cx="19829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Следовать </a:t>
            </a:r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заданию</a:t>
            </a: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(при выполнении </a:t>
            </a:r>
          </a:p>
          <a:p>
            <a:pPr algn="ctr">
              <a:defRPr/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практических заданий)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8AE231-35B9-48B6-AF0E-6447564127D9}"/>
              </a:ext>
            </a:extLst>
          </p:cNvPr>
          <p:cNvSpPr txBox="1"/>
          <p:nvPr/>
        </p:nvSpPr>
        <p:spPr>
          <a:xfrm>
            <a:off x="5697310" y="6119336"/>
            <a:ext cx="16686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Перевести </a:t>
            </a:r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телефоны</a:t>
            </a: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режим «без звука» 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132FA5E-3F54-4340-AD10-ED4EBFA15F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37" y="4527789"/>
            <a:ext cx="1489837" cy="148983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27EE8F8-BDFA-4117-8024-892590F24B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04" y="4542549"/>
            <a:ext cx="1489837" cy="148983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12" y="1754646"/>
            <a:ext cx="1504597" cy="15045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06" y="1730485"/>
            <a:ext cx="1489837" cy="14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b="11880"/>
          <a:stretch>
            <a:fillRect/>
          </a:stretch>
        </p:blipFill>
        <p:spPr>
          <a:xfrm>
            <a:off x="4508097" y="279901"/>
            <a:ext cx="997123" cy="627380"/>
          </a:xfrm>
        </p:spPr>
      </p:pic>
      <p:sp>
        <p:nvSpPr>
          <p:cNvPr id="7" name="TextBox 6"/>
          <p:cNvSpPr txBox="1"/>
          <p:nvPr/>
        </p:nvSpPr>
        <p:spPr>
          <a:xfrm>
            <a:off x="516401" y="1055936"/>
            <a:ext cx="879693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ролей участников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42" y="302532"/>
            <a:ext cx="690880" cy="491204"/>
          </a:xfrm>
          <a:prstGeom prst="rect">
            <a:avLst/>
          </a:prstGeom>
        </p:spPr>
      </p:pic>
      <p:pic>
        <p:nvPicPr>
          <p:cNvPr id="11" name="Picture 8" descr="https://sun6-23.userapi.com/s/v1/ig2/QDQDlwfo0tSnEURhGG5c4SoYVBmpihtBZ7pYnylPVPgw_sIYrpmVN1DGlKHrvJkJtw0aeYBbVpiD2hAoQcCj3EHe.jpg?size=970x970&amp;quality=95&amp;crop=156,120,970,970&amp;ava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23578" r="17450" b="19131"/>
          <a:stretch/>
        </p:blipFill>
        <p:spPr bwMode="auto">
          <a:xfrm>
            <a:off x="5586396" y="366338"/>
            <a:ext cx="692769" cy="5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83638"/>
              </p:ext>
            </p:extLst>
          </p:nvPr>
        </p:nvGraphicFramePr>
        <p:xfrm>
          <a:off x="187565" y="1828799"/>
          <a:ext cx="9856275" cy="3780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62">
                  <a:extLst>
                    <a:ext uri="{9D8B030D-6E8A-4147-A177-3AD203B41FA5}">
                      <a16:colId xmlns:a16="http://schemas.microsoft.com/office/drawing/2014/main" val="2276729936"/>
                    </a:ext>
                  </a:extLst>
                </a:gridCol>
                <a:gridCol w="2034597">
                  <a:extLst>
                    <a:ext uri="{9D8B030D-6E8A-4147-A177-3AD203B41FA5}">
                      <a16:colId xmlns:a16="http://schemas.microsoft.com/office/drawing/2014/main" val="2862402664"/>
                    </a:ext>
                  </a:extLst>
                </a:gridCol>
                <a:gridCol w="7260116">
                  <a:extLst>
                    <a:ext uri="{9D8B030D-6E8A-4147-A177-3AD203B41FA5}">
                      <a16:colId xmlns:a16="http://schemas.microsoft.com/office/drawing/2014/main" val="2354832720"/>
                    </a:ext>
                  </a:extLst>
                </a:gridCol>
              </a:tblGrid>
              <a:tr h="4829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827" marR="76827" marT="38414" marB="38414" anchor="ctr">
                    <a:solidFill>
                      <a:srgbClr val="0636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</a:t>
                      </a:r>
                    </a:p>
                  </a:txBody>
                  <a:tcPr marL="76827" marR="76827" marT="38414" marB="38414" anchor="ctr">
                    <a:solidFill>
                      <a:srgbClr val="0636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Выдаваемый материал</a:t>
                      </a:r>
                    </a:p>
                  </a:txBody>
                  <a:tcPr marL="76827" marR="76827" marT="38414" marB="38414" anchor="ctr">
                    <a:solidFill>
                      <a:srgbClr val="0636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48958"/>
                  </a:ext>
                </a:extLst>
              </a:tr>
              <a:tr h="256094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Представитель Заказчика</a:t>
                      </a: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роли</a:t>
                      </a: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081701"/>
                  </a:ext>
                </a:extLst>
              </a:tr>
              <a:tr h="249819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827" marR="76827" marT="38414" marB="38414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производству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827" marR="76827" marT="38414" marB="38414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роли</a:t>
                      </a:r>
                    </a:p>
                  </a:txBody>
                  <a:tcPr marL="76827" marR="76827" marT="38414" marB="38414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304987"/>
                  </a:ext>
                </a:extLst>
              </a:tr>
              <a:tr h="256094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</a:t>
                      </a: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роли,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схема тех. процесса, планшет А4 с зажимом, чистый лист бумаги, ручка 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648221"/>
                  </a:ext>
                </a:extLst>
              </a:tr>
              <a:tr h="435358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827" marR="76827" marT="38414" marB="38414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Рабочий</a:t>
                      </a:r>
                    </a:p>
                  </a:txBody>
                  <a:tcPr marL="76827" marR="76827" marT="38414" marB="38414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роли, стандартная операционная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карта, </a:t>
                      </a:r>
                      <a:r>
                        <a:rPr lang="ru-RU" sz="1100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разузлование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сборочной единицы на рабочем месте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827" marR="76827" marT="38414" marB="38414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02468"/>
                  </a:ext>
                </a:extLst>
              </a:tr>
              <a:tr h="281847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Комплектовщик</a:t>
                      </a: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роли,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разузлование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сборочной единицы </a:t>
                      </a: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526677"/>
                  </a:ext>
                </a:extLst>
              </a:tr>
              <a:tr h="256094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827" marR="76827" marT="38414" marB="38414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Логист</a:t>
                      </a:r>
                    </a:p>
                  </a:txBody>
                  <a:tcPr marL="76827" marR="76827" marT="38414" marB="38414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роли, </a:t>
                      </a:r>
                      <a:r>
                        <a:rPr lang="ru-RU" sz="1100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разузлование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сборочной единицы, схема тех. процесса, тележка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827" marR="76827" marT="38414" marB="38414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679075"/>
                  </a:ext>
                </a:extLst>
              </a:tr>
              <a:tr h="256094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Контролер</a:t>
                      </a: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Чек-лист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качества выпущенной продукции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планшет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А4 с зажимом, ручка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042335"/>
                  </a:ext>
                </a:extLst>
              </a:tr>
              <a:tr h="435358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827" marR="76827" marT="38414" marB="38414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 по улучшению</a:t>
                      </a:r>
                    </a:p>
                  </a:txBody>
                  <a:tcPr marL="76827" marR="76827" marT="38414" marB="38414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роли, планшет А4 с зажимом, ручка, формы: фиксации проблем, диаграммы спагетти, форма хронометража выдается </a:t>
                      </a:r>
                      <a:r>
                        <a:rPr lang="ru-RU" sz="11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только на 2 раунде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827" marR="76827" marT="38414" marB="38414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66839"/>
                  </a:ext>
                </a:extLst>
              </a:tr>
              <a:tr h="4353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Менеджер по охране труда</a:t>
                      </a: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роли, планшет А4 с зажимом,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ручка, форма фиксации нарушений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827" marR="76827" marT="38414" marB="38414" anchor="ctr"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053669"/>
                  </a:ext>
                </a:extLst>
              </a:tr>
              <a:tr h="4353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827" marR="76827" marT="38414" marB="38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Менеджер по качеству</a:t>
                      </a:r>
                    </a:p>
                  </a:txBody>
                  <a:tcPr marL="76827" marR="76827" marT="38414" marB="38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роли,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планшет А4 с зажимом, ручка, форма фиксации нарушений и отклонений по качеству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827" marR="76827" marT="38414" marB="38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172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79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b="11880"/>
          <a:stretch>
            <a:fillRect/>
          </a:stretch>
        </p:blipFill>
        <p:spPr>
          <a:xfrm>
            <a:off x="4508097" y="279901"/>
            <a:ext cx="997123" cy="627380"/>
          </a:xfrm>
        </p:spPr>
      </p:pic>
      <p:sp>
        <p:nvSpPr>
          <p:cNvPr id="7" name="TextBox 6"/>
          <p:cNvSpPr txBox="1"/>
          <p:nvPr/>
        </p:nvSpPr>
        <p:spPr>
          <a:xfrm>
            <a:off x="516401" y="1055936"/>
            <a:ext cx="879693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бизнес-симулятора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442444"/>
            <a:ext cx="2434527" cy="3022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42" y="302532"/>
            <a:ext cx="690880" cy="491204"/>
          </a:xfrm>
          <a:prstGeom prst="rect">
            <a:avLst/>
          </a:prstGeom>
        </p:spPr>
      </p:pic>
      <p:pic>
        <p:nvPicPr>
          <p:cNvPr id="11" name="Picture 8" descr="https://sun6-23.userapi.com/s/v1/ig2/QDQDlwfo0tSnEURhGG5c4SoYVBmpihtBZ7pYnylPVPgw_sIYrpmVN1DGlKHrvJkJtw0aeYBbVpiD2hAoQcCj3EHe.jpg?size=970x970&amp;quality=95&amp;crop=156,120,970,970&amp;ava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23578" r="17450" b="19131"/>
          <a:stretch/>
        </p:blipFill>
        <p:spPr bwMode="auto">
          <a:xfrm>
            <a:off x="5586396" y="366338"/>
            <a:ext cx="692769" cy="5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7">
            <a:extLst>
              <a:ext uri="{FF2B5EF4-FFF2-40B4-BE49-F238E27FC236}">
                <a16:creationId xmlns:a16="http://schemas.microsoft.com/office/drawing/2014/main" id="{2B0EEA09-EC89-4AB4-8ED5-F5F1CC275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52195"/>
              </p:ext>
            </p:extLst>
          </p:nvPr>
        </p:nvGraphicFramePr>
        <p:xfrm>
          <a:off x="356841" y="1666256"/>
          <a:ext cx="9978782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579666926"/>
                    </a:ext>
                  </a:extLst>
                </a:gridCol>
                <a:gridCol w="4122026">
                  <a:extLst>
                    <a:ext uri="{9D8B030D-6E8A-4147-A177-3AD203B41FA5}">
                      <a16:colId xmlns:a16="http://schemas.microsoft.com/office/drawing/2014/main" val="1841256951"/>
                    </a:ext>
                  </a:extLst>
                </a:gridCol>
                <a:gridCol w="2199156">
                  <a:extLst>
                    <a:ext uri="{9D8B030D-6E8A-4147-A177-3AD203B41FA5}">
                      <a16:colId xmlns:a16="http://schemas.microsoft.com/office/drawing/2014/main" val="572438062"/>
                    </a:ext>
                  </a:extLst>
                </a:gridCol>
              </a:tblGrid>
              <a:tr h="22325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Темы программы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Лабораторные занятия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Практические занятия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25319"/>
                  </a:ext>
                </a:extLst>
              </a:tr>
              <a:tr h="423065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Введение в бережливое производство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(История БП. БП и массовое производство. Основные понятия. Ценности и потери.)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Лабораторная работа 1 «Завод по сборке бензонасосов»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Решение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кейсовой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задачи «Визит к врачу»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Задача «8 видов потерь»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49653"/>
                  </a:ext>
                </a:extLst>
              </a:tr>
              <a:tr h="798985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Управление потоком создания ценности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(Технологический процесс и технологическая операция. Диаграмма загрузки сотрудников (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Ямадзуми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). Балансировка. Поточное производство. Выталкивающее и вытягивающее производство.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Лабораторная работа 2 «Повышение эффективности работы завода по сборке бензонасосов» (3 раунда)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Лабораторная работа 3 «Сбор основных показателей производства по сборке бензонасосов»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Решение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кейсовой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задачи «Производство ручек». 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Диаграмма загрузки сотрудников (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Ямадзуми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). Балансировка.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50367"/>
                  </a:ext>
                </a:extLst>
              </a:tr>
              <a:tr h="63473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Инструменты бережливого производства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(5С, стандартизация, визуализация, 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SMED, TPM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встроенное качество, пока-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йока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канбан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Лабораторная работа 3 «Стандартизация» (разработка СОП, стандарта рабочего места), 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Лабораторная работа 4 «Организация системы вытягивания на производстве»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Решение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кейсового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задания «Стандартизация операций»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Решение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кейсового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задания «5С»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48289"/>
                  </a:ext>
                </a:extLst>
              </a:tr>
              <a:tr h="392585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Операционное управление на принципах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SFM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информационные центры, основные показатели производства)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Лабораторная работа 5 «Визуализация управления эффективностью завода по сборке бензонасосов»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436876"/>
                  </a:ext>
                </a:extLst>
              </a:tr>
              <a:tr h="42137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Картирование потока создание ценности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(Производственные и офисные потоки, карты текущего и будущего состояния)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Лабораторная работа 6 «Картирование потока создания ценности»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715971"/>
                  </a:ext>
                </a:extLst>
              </a:tr>
              <a:tr h="97656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Бережливый офис. Внедрения Лин на предприятиях и организациях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(Сферы бережливого офиса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особенности БО, Кайдзен и Лин изменения, этапы внедрения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примеры различных производственных систем)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Лабораторная работа 7 «Производственные системы российских и зарубежных предприятий»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Решение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кейсового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задания «Анализ примеров проектов по повышению эффективности на предприятиях и организациях»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023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1336</Words>
  <Application>Microsoft Office PowerPoint</Application>
  <PresentationFormat>Широкоэкранный</PresentationFormat>
  <Paragraphs>137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Wingdings</vt:lpstr>
      <vt:lpstr>Times New Roman</vt:lpstr>
      <vt:lpstr>Calibri Light</vt:lpstr>
      <vt:lpstr>Tahoma</vt:lpstr>
      <vt:lpstr>Calibri</vt:lpstr>
      <vt:lpstr>Arial</vt:lpstr>
      <vt:lpstr>Montserrat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LEE</dc:creator>
  <cp:lastModifiedBy>17127</cp:lastModifiedBy>
  <cp:revision>96</cp:revision>
  <dcterms:created xsi:type="dcterms:W3CDTF">2022-09-19T10:28:43Z</dcterms:created>
  <dcterms:modified xsi:type="dcterms:W3CDTF">2024-04-17T21:55:26Z</dcterms:modified>
</cp:coreProperties>
</file>