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21"/>
  </p:notesMasterIdLst>
  <p:sldIdLst>
    <p:sldId id="256" r:id="rId2"/>
    <p:sldId id="283" r:id="rId3"/>
    <p:sldId id="298" r:id="rId4"/>
    <p:sldId id="293" r:id="rId5"/>
    <p:sldId id="299" r:id="rId6"/>
    <p:sldId id="300" r:id="rId7"/>
    <p:sldId id="294" r:id="rId8"/>
    <p:sldId id="292" r:id="rId9"/>
    <p:sldId id="301" r:id="rId10"/>
    <p:sldId id="302" r:id="rId11"/>
    <p:sldId id="303" r:id="rId12"/>
    <p:sldId id="304" r:id="rId13"/>
    <p:sldId id="305" r:id="rId14"/>
    <p:sldId id="284" r:id="rId15"/>
    <p:sldId id="291" r:id="rId16"/>
    <p:sldId id="288" r:id="rId17"/>
    <p:sldId id="277" r:id="rId18"/>
    <p:sldId id="287" r:id="rId19"/>
    <p:sldId id="306" r:id="rId20"/>
  </p:sldIdLst>
  <p:sldSz cx="12192000" cy="6858000"/>
  <p:notesSz cx="6858000" cy="9144000"/>
  <p:embeddedFontLst>
    <p:embeddedFont>
      <p:font typeface="Montserrat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F94"/>
    <a:srgbClr val="829AC1"/>
    <a:srgbClr val="898989"/>
    <a:srgbClr val="B2C0D9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6"/>
  </p:normalViewPr>
  <p:slideViewPr>
    <p:cSldViewPr snapToGrid="0">
      <p:cViewPr varScale="1">
        <p:scale>
          <a:sx n="112" d="100"/>
          <a:sy n="112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9563c5604a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9563c5604a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9563c5604a_2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9563c5604a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485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73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Рисунок с подписью">
  <p:cSld name="2_Рисунок с подписью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раздела">
  <p:cSld name="1_Заголовок раздела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Заголовок раздела">
  <p:cSld name="8_Заголовок раздела">
    <p:bg>
      <p:bgPr>
        <a:solidFill>
          <a:srgbClr val="DDEAF6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Заголовок раздела">
  <p:cSld name="5_Заголовок раздела">
    <p:bg>
      <p:bgPr>
        <a:solidFill>
          <a:srgbClr val="DDEAF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Рисунок с подписью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Рисунок с подписью">
  <p:cSld name="1_Рисунок с подписью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>
            <a:spLocks noGrp="1"/>
          </p:cNvSpPr>
          <p:nvPr>
            <p:ph type="pic" idx="2"/>
          </p:nvPr>
        </p:nvSpPr>
        <p:spPr>
          <a:xfrm>
            <a:off x="6302414" y="0"/>
            <a:ext cx="588958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482496"/>
            <a:ext cx="6172200" cy="38834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6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482496"/>
            <a:ext cx="6172200" cy="38834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5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Рисунок с подписью">
  <p:cSld name="5_Рисунок с подписью">
    <p:bg>
      <p:bgPr>
        <a:solidFill>
          <a:srgbClr val="264F94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>
            <a:spLocks noGrp="1"/>
          </p:cNvSpPr>
          <p:nvPr>
            <p:ph type="pic" idx="2"/>
          </p:nvPr>
        </p:nvSpPr>
        <p:spPr>
          <a:xfrm>
            <a:off x="5183188" y="1482496"/>
            <a:ext cx="6172200" cy="38834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Рисунок с подписью">
  <p:cSld name="4_Рисунок с подписью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5183188" y="1482496"/>
            <a:ext cx="6172200" cy="38834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Заголовок раздела">
  <p:cSld name="7_Заголовок раздела">
    <p:bg>
      <p:bgPr>
        <a:solidFill>
          <a:srgbClr val="DDEAF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раздела">
  <p:cSld name="2_Заголовок раздела">
    <p:bg>
      <p:bgPr>
        <a:solidFill>
          <a:srgbClr val="264F9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Заголовок раздела">
  <p:cSld name="6_Заголовок раздела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2" r:id="rId22"/>
    <p:sldLayoutId id="214748367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leader-id.ru/events/28821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4" Type="http://schemas.openxmlformats.org/officeDocument/2006/relationships/hyperlink" Target="https://leader-id.ru/events/4225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6.gif"/><Relationship Id="rId4" Type="http://schemas.openxmlformats.org/officeDocument/2006/relationships/hyperlink" Target="https://mba-urfu.ru/rost#!/tab/664711275-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mba-urfu.ru/" TargetMode="External"/><Relationship Id="rId3" Type="http://schemas.openxmlformats.org/officeDocument/2006/relationships/image" Target="../media/image23.jpeg"/><Relationship Id="rId7" Type="http://schemas.openxmlformats.org/officeDocument/2006/relationships/hyperlink" Target="mailto:director@mba-urfu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/>
        </p:nvSpPr>
        <p:spPr>
          <a:xfrm>
            <a:off x="541725" y="2582400"/>
            <a:ext cx="7484400" cy="14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1100"/>
              </a:spcBef>
              <a:spcAft>
                <a:spcPts val="1100"/>
              </a:spcAft>
              <a:buSzPts val="1100"/>
            </a:pPr>
            <a:r>
              <a:rPr lang="ru-RU" sz="2600" b="1" dirty="0">
                <a:solidFill>
                  <a:schemeClr val="lt1"/>
                </a:solidFill>
              </a:rPr>
              <a:t>Бизнес-школа УрФУ</a:t>
            </a:r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SzPts val="1100"/>
              <a:buNone/>
            </a:pPr>
            <a:r>
              <a:rPr lang="ru-RU" sz="2600" b="1" dirty="0">
                <a:solidFill>
                  <a:schemeClr val="lt1"/>
                </a:solidFill>
              </a:rPr>
              <a:t>РОСТ – Российские Стажировки</a:t>
            </a:r>
          </a:p>
        </p:txBody>
      </p:sp>
      <p:sp>
        <p:nvSpPr>
          <p:cNvPr id="107" name="Google Shape;107;p25"/>
          <p:cNvSpPr txBox="1"/>
          <p:nvPr/>
        </p:nvSpPr>
        <p:spPr>
          <a:xfrm>
            <a:off x="541724" y="4488126"/>
            <a:ext cx="6099867" cy="227442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Малышева Лариса Анатольевна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д.э.н., профессор, директор Бизнес-школы УрФУ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 Президентской программы УрФУ</a:t>
            </a:r>
            <a:b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Член экспертного Совета ФРЦ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Член Совета РАБО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группы НАСДОБР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Общественный представитель АСИ в Свердловской области «Образование и кадры»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576" y="809257"/>
            <a:ext cx="3905016" cy="48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25" y="732287"/>
            <a:ext cx="1214476" cy="6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883518" y="724781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+mn-lt"/>
              </a:rPr>
              <a:t>Мы знаем, </a:t>
            </a:r>
            <a:br>
              <a:rPr lang="ru-RU" altLang="ru-RU" sz="2000" b="1" dirty="0">
                <a:solidFill>
                  <a:schemeClr val="bg1"/>
                </a:solidFill>
                <a:latin typeface="+mn-lt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+mn-lt"/>
              </a:rPr>
              <a:t>как стать Президентом!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00" y="2317650"/>
            <a:ext cx="3121195" cy="782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36" y="3203476"/>
            <a:ext cx="2081659" cy="1094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91" y="1512111"/>
            <a:ext cx="3111204" cy="7024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Результаты РОСТ: 2022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483878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solidFill>
                  <a:srgbClr val="264F94"/>
                </a:solidFill>
              </a:rPr>
              <a:t>12.04.22</a:t>
            </a:r>
            <a:r>
              <a:rPr lang="ru-RU" dirty="0"/>
              <a:t> Бизнес-визит ОАО НЛМК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40 участников, 3 практики, 3 кейса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solidFill>
                  <a:srgbClr val="264F94"/>
                </a:solidFill>
              </a:rPr>
              <a:t>12.04.22 – 24.04.22 </a:t>
            </a:r>
            <a:endParaRPr lang="ru-RU" dirty="0"/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Проектная работа в виртуальных командах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F94"/>
                </a:solidFill>
              </a:rPr>
              <a:t>24.04.22</a:t>
            </a:r>
            <a:r>
              <a:rPr lang="ru-RU" dirty="0"/>
              <a:t> </a:t>
            </a:r>
            <a:r>
              <a:rPr lang="en-US" b="1" dirty="0">
                <a:solidFill>
                  <a:srgbClr val="264F94"/>
                </a:solidFill>
              </a:rPr>
              <a:t>Demo-Day</a:t>
            </a:r>
            <a:r>
              <a:rPr lang="ru-RU" dirty="0"/>
              <a:t>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</a:t>
            </a:r>
            <a:r>
              <a:rPr lang="en-US" dirty="0"/>
              <a:t>40</a:t>
            </a:r>
            <a:r>
              <a:rPr lang="ru-RU" dirty="0"/>
              <a:t> участников, </a:t>
            </a:r>
            <a:r>
              <a:rPr lang="ru-RU" dirty="0">
                <a:hlinkClick r:id="rId4"/>
              </a:rPr>
              <a:t>https://leader-id.ru/events/</a:t>
            </a:r>
            <a:r>
              <a:rPr lang="en-US" dirty="0">
                <a:hlinkClick r:id="rId4"/>
              </a:rPr>
              <a:t>288211</a:t>
            </a:r>
            <a:endParaRPr lang="ru-RU" dirty="0"/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	</a:t>
            </a:r>
            <a:r>
              <a:rPr lang="en-US" altLang="ru-RU" dirty="0">
                <a:solidFill>
                  <a:sysClr val="windowText" lastClr="000000"/>
                </a:solidFill>
              </a:rPr>
              <a:t>3 </a:t>
            </a:r>
            <a:r>
              <a:rPr lang="ru-RU" altLang="ru-RU" dirty="0">
                <a:solidFill>
                  <a:sysClr val="windowText" lastClr="000000"/>
                </a:solidFill>
              </a:rPr>
              <a:t>кейса, 6 команд</a:t>
            </a:r>
            <a:endParaRPr lang="ru-RU" sz="2400" dirty="0">
              <a:solidFill>
                <a:sysClr val="windowText" lastClr="000000"/>
              </a:solidFill>
              <a:latin typeface="Montserrat"/>
              <a:ea typeface="Montserrat"/>
              <a:cs typeface="Montserrat"/>
            </a:endParaRP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endParaRPr lang="ru-RU" alt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95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Результаты РОСТ: 2023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483878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F94"/>
                </a:solidFill>
              </a:rPr>
              <a:t>15.03.23 РОСТ. УГМК-АГРО. АО «Тепличное»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12 участников, 3 практики, 2 кейса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solidFill>
                  <a:srgbClr val="264F94"/>
                </a:solidFill>
              </a:rPr>
              <a:t>15.03.23 – 25.04.23 </a:t>
            </a:r>
            <a:endParaRPr lang="ru-RU" dirty="0"/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Проектная работа в виртуальных командах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F94"/>
                </a:solidFill>
              </a:rPr>
              <a:t>25.04.23</a:t>
            </a:r>
            <a:r>
              <a:rPr lang="ru-RU" dirty="0"/>
              <a:t> </a:t>
            </a:r>
            <a:r>
              <a:rPr lang="ru-RU" b="1" dirty="0">
                <a:solidFill>
                  <a:srgbClr val="264F94"/>
                </a:solidFill>
              </a:rPr>
              <a:t>Конференция: Технологии НТИ и рынки Будущего. Продовольственная безопасность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dirty="0"/>
              <a:t>	115 участников, </a:t>
            </a:r>
            <a:r>
              <a:rPr lang="ru-RU" dirty="0">
                <a:hlinkClick r:id="rId4"/>
              </a:rPr>
              <a:t>https://leader-id.ru/events/422533</a:t>
            </a:r>
            <a:r>
              <a:rPr lang="ru-RU" dirty="0"/>
              <a:t>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	2</a:t>
            </a:r>
            <a:r>
              <a:rPr lang="en-US" altLang="ru-RU" dirty="0">
                <a:solidFill>
                  <a:sysClr val="windowText" lastClr="000000"/>
                </a:solidFill>
              </a:rPr>
              <a:t> </a:t>
            </a:r>
            <a:r>
              <a:rPr lang="ru-RU" altLang="ru-RU" dirty="0">
                <a:solidFill>
                  <a:sysClr val="windowText" lastClr="000000"/>
                </a:solidFill>
              </a:rPr>
              <a:t>кейса, 7 команд</a:t>
            </a:r>
            <a:endParaRPr lang="ru-RU" sz="2400" dirty="0">
              <a:solidFill>
                <a:sysClr val="windowText" lastClr="000000"/>
              </a:solidFill>
              <a:latin typeface="Montserrat"/>
              <a:ea typeface="Montserrat"/>
              <a:cs typeface="Montserrat"/>
            </a:endParaRP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endParaRPr lang="ru-RU" alt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83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Результаты РОСТ за 4 года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483878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7 Бизнес-партнеров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18 кейсов = 18 решений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37 лучших практик по актуальным направлениям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67 экспертов по направлениям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9 реализованных проектов РОСТ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9 готовых менеджеров проектов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ysClr val="windowText" lastClr="000000"/>
                </a:solidFill>
              </a:rPr>
              <a:t>44 команды слушателей, выпускников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altLang="ru-RU" dirty="0">
              <a:solidFill>
                <a:sysClr val="windowText" lastClr="000000"/>
              </a:solidFill>
            </a:endParaRP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Подробнее</a:t>
            </a:r>
            <a:r>
              <a:rPr lang="en-US" altLang="ru-RU" dirty="0">
                <a:solidFill>
                  <a:sysClr val="windowText" lastClr="000000"/>
                </a:solidFill>
              </a:rPr>
              <a:t> &gt;&gt; </a:t>
            </a:r>
            <a:br>
              <a:rPr lang="en-US" altLang="ru-RU" dirty="0">
                <a:solidFill>
                  <a:sysClr val="windowText" lastClr="000000"/>
                </a:solidFill>
              </a:rPr>
            </a:br>
            <a:r>
              <a:rPr lang="en-US" altLang="ru-RU" dirty="0">
                <a:solidFill>
                  <a:sysClr val="windowText" lastClr="000000"/>
                </a:solidFill>
                <a:hlinkClick r:id="rId4"/>
              </a:rPr>
              <a:t>https://mba-urfu.ru/rost#!/tab/664711275-2</a:t>
            </a:r>
            <a:r>
              <a:rPr lang="en-US" altLang="ru-RU" dirty="0">
                <a:solidFill>
                  <a:sysClr val="windowText" lastClr="000000"/>
                </a:solidFill>
              </a:rPr>
              <a:t> </a:t>
            </a:r>
            <a:endParaRPr lang="ru-RU" altLang="ru-RU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2" descr="http://qrcoder.ru/code/?https%3A%2F%2Fmba-urfu.ru%2Frost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33" y="474095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3467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9025" y="234950"/>
            <a:ext cx="4170575" cy="3134783"/>
          </a:xfrm>
          <a:prstGeom prst="rect">
            <a:avLst/>
          </a:prstGeom>
          <a:ln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26" y="204587"/>
            <a:ext cx="4702174" cy="3134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5" y="3500179"/>
            <a:ext cx="4170575" cy="3104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r="10330"/>
          <a:stretch/>
        </p:blipFill>
        <p:spPr>
          <a:xfrm>
            <a:off x="8805334" y="3485780"/>
            <a:ext cx="3386666" cy="3133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r="4876"/>
          <a:stretch/>
        </p:blipFill>
        <p:spPr>
          <a:xfrm>
            <a:off x="4419600" y="3485780"/>
            <a:ext cx="4385734" cy="3182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r="21944"/>
          <a:stretch/>
        </p:blipFill>
        <p:spPr>
          <a:xfrm>
            <a:off x="4543778" y="254000"/>
            <a:ext cx="3364089" cy="30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Этапы реализации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128278" cy="438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Курс «Управление проектами»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Деловая игра «Проектный офис»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Организация Проектного офиса и реализация слушателями проекта РОСТ: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ru-RU" dirty="0"/>
              <a:t>	3.1. Бизнес-визит на предприятие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ru-RU" dirty="0"/>
              <a:t>	3.2. Изучение лучших практик, в </a:t>
            </a:r>
            <a:r>
              <a:rPr lang="ru-RU" dirty="0" err="1"/>
              <a:t>т.ч</a:t>
            </a:r>
            <a:r>
              <a:rPr lang="ru-RU" dirty="0"/>
              <a:t>. Проектов,</a:t>
            </a:r>
            <a:br>
              <a:rPr lang="ru-RU" dirty="0"/>
            </a:br>
            <a:r>
              <a:rPr lang="ru-RU" dirty="0"/>
              <a:t>	реализованных выпускниками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ru-RU" dirty="0"/>
              <a:t>	3.3. Сбор команд и решение кейсов онлайн</a:t>
            </a:r>
            <a:br>
              <a:rPr lang="ru-RU" dirty="0"/>
            </a:br>
            <a:r>
              <a:rPr lang="ru-RU" dirty="0"/>
              <a:t>	на сайте </a:t>
            </a:r>
            <a:r>
              <a:rPr lang="en-US" dirty="0"/>
              <a:t>Leader-ID.ru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ru-RU" dirty="0"/>
              <a:t>	3.4. </a:t>
            </a:r>
            <a:r>
              <a:rPr lang="en-US" dirty="0"/>
              <a:t>Demo-Day. </a:t>
            </a:r>
            <a:r>
              <a:rPr lang="ru-RU" dirty="0"/>
              <a:t>Конкурс решений и команд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ru-RU" dirty="0"/>
              <a:t>	3.5. Конференция  </a:t>
            </a:r>
          </a:p>
        </p:txBody>
      </p:sp>
    </p:spTree>
    <p:extLst>
      <p:ext uri="{BB962C8B-B14F-4D97-AF65-F5344CB8AC3E}">
        <p14:creationId xmlns:p14="http://schemas.microsoft.com/office/powerpoint/2010/main" val="50992923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Ресурсы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04244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Методика проведения Деловой игры «Проектный офис»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Президентский Проектный офис с 2007 года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Бизнес-партнеры Президентской программы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&gt;</a:t>
            </a:r>
            <a:r>
              <a:rPr lang="ru-RU" sz="2000" dirty="0"/>
              <a:t> 2500 выпускников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Команда Бизнес-школы УрФУ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Команда Точки кипения – Екатеринбург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92774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Партнеры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9094411" cy="412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Вузы-партнеры Президентской программы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Сеть Точек кипения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Сеть Общественных представителей АСИ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Региональная Комиссия подготовки управленческих кадров</a:t>
            </a:r>
            <a:r>
              <a:rPr lang="en-US" dirty="0"/>
              <a:t> </a:t>
            </a:r>
            <a:r>
              <a:rPr lang="ru-RU" dirty="0"/>
              <a:t>Свердловской области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Эксперты рынков НТИ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#</a:t>
            </a:r>
            <a:r>
              <a:rPr lang="ru-RU" dirty="0"/>
              <a:t>КПД </a:t>
            </a:r>
            <a:r>
              <a:rPr lang="en-US" dirty="0"/>
              <a:t>– </a:t>
            </a:r>
            <a:r>
              <a:rPr lang="ru-RU" dirty="0"/>
              <a:t>Клуб Программных директоров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Клубы мышления АСИ</a:t>
            </a:r>
          </a:p>
        </p:txBody>
      </p:sp>
    </p:spTree>
    <p:extLst>
      <p:ext uri="{BB962C8B-B14F-4D97-AF65-F5344CB8AC3E}">
        <p14:creationId xmlns:p14="http://schemas.microsoft.com/office/powerpoint/2010/main" val="920616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322" y="442444"/>
            <a:ext cx="2434527" cy="30229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6"/>
          <p:cNvSpPr txBox="1"/>
          <p:nvPr/>
        </p:nvSpPr>
        <p:spPr>
          <a:xfrm>
            <a:off x="798100" y="1874525"/>
            <a:ext cx="10705200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just"/>
            <a:r>
              <a:rPr lang="ru-RU" dirty="0">
                <a:sym typeface="Montserrat"/>
              </a:rPr>
              <a:t>Проект РОСТ реализуется слушателями программы в качестве проекта в ходе обучения</a:t>
            </a:r>
          </a:p>
          <a:p>
            <a:pPr algn="just"/>
            <a:r>
              <a:rPr lang="ru-RU" dirty="0">
                <a:sym typeface="Montserrat"/>
              </a:rPr>
              <a:t>Федеральный охват участников при решении кейсов</a:t>
            </a:r>
          </a:p>
          <a:p>
            <a:pPr algn="just"/>
            <a:r>
              <a:rPr lang="ru-RU" dirty="0">
                <a:sym typeface="Montserrat"/>
              </a:rPr>
              <a:t>Разнородная целевая аудитория, включая сотрудников предприятий, студентов, экспертов</a:t>
            </a:r>
          </a:p>
          <a:p>
            <a:pPr algn="just"/>
            <a:r>
              <a:rPr lang="ru-RU" dirty="0">
                <a:sym typeface="Montserrat"/>
              </a:rPr>
              <a:t>Актуальные (не учебные) реальные кейсы</a:t>
            </a:r>
          </a:p>
          <a:p>
            <a:pPr algn="just"/>
            <a:r>
              <a:rPr lang="en-US" dirty="0">
                <a:sym typeface="Montserrat"/>
              </a:rPr>
              <a:t>Demo-Day </a:t>
            </a:r>
            <a:r>
              <a:rPr lang="ru-RU" dirty="0">
                <a:sym typeface="Montserrat"/>
              </a:rPr>
              <a:t>с участием бизнес-партнера </a:t>
            </a:r>
          </a:p>
          <a:p>
            <a:pPr algn="just"/>
            <a:r>
              <a:rPr lang="ru-RU" dirty="0">
                <a:sym typeface="Montserrat"/>
              </a:rPr>
              <a:t>Экспертное жюри из числа владельцев кейсов, сторонняя оценка решений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Уникальность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322" y="442444"/>
            <a:ext cx="2434527" cy="30229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6"/>
          <p:cNvSpPr txBox="1"/>
          <p:nvPr/>
        </p:nvSpPr>
        <p:spPr>
          <a:xfrm>
            <a:off x="798100" y="1874525"/>
            <a:ext cx="107052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РОСТ реализуется по инициативе слушателей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С 2020 года на регулярной основе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В проектных командах с участием выпускников Президентской программы, сотрудников предприятий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Демонстрирующих в ходе бизнес-визита результаты внедрения своих проектов и лучшие бизнес-практики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В Бизнес-школе УрФУ </a:t>
            </a:r>
            <a:r>
              <a:rPr lang="ru-RU" sz="2400" dirty="0" err="1">
                <a:sym typeface="Montserrat"/>
              </a:rPr>
              <a:t>РОссийские</a:t>
            </a:r>
            <a:r>
              <a:rPr lang="ru-RU" sz="2400" dirty="0">
                <a:sym typeface="Montserrat"/>
              </a:rPr>
              <a:t> </a:t>
            </a:r>
            <a:r>
              <a:rPr lang="ru-RU" sz="2400" dirty="0" err="1">
                <a:sym typeface="Montserrat"/>
              </a:rPr>
              <a:t>СТажировки</a:t>
            </a:r>
            <a:r>
              <a:rPr lang="ru-RU" sz="2400" dirty="0">
                <a:sym typeface="Montserrat"/>
              </a:rPr>
              <a:t> практикуются с 2005 года в разных форматах: бизнес-визиты, экскурсии, решение кейсов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ym typeface="Montserrat"/>
              </a:rPr>
              <a:t>С 2020 стажировки предполагают решение задач предприятий и презентации решений в ходе </a:t>
            </a:r>
            <a:r>
              <a:rPr lang="en-US" sz="2400" dirty="0">
                <a:sym typeface="Montserrat"/>
              </a:rPr>
              <a:t>Demo-Day</a:t>
            </a:r>
            <a:endParaRPr lang="ru-RU" sz="2400" dirty="0">
              <a:sym typeface="Montserra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Срок реализации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364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953" y="3340100"/>
            <a:ext cx="11944843" cy="830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19</a:t>
            </a:fld>
            <a:endParaRPr lang="ru-RU"/>
          </a:p>
        </p:txBody>
      </p:sp>
      <p:pic>
        <p:nvPicPr>
          <p:cNvPr id="1026" name="Picture 2" descr="https://sun9-59.userapi.com/impg/YpgDIQbjQQ2pZlZdju7Ptxj-7_Y1xZA_jd87yw/jYubdCzPW_8.jpg?size=2560x1920&amp;quality=95&amp;sign=4e0302344f897b9e405c1a68dcfe13f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3" y="255298"/>
            <a:ext cx="2848194" cy="213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5.userapi.com/impg/OK3J7kqPW4e1Wtn814gE20eh5JyH1Kibd4OktQ/OI2bRSCCdq0.jpg?size=2560x1920&amp;quality=95&amp;sign=2fb2997b6941f5dfd380ec169fce58d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84" y="197830"/>
            <a:ext cx="2937110" cy="22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3.userapi.com/impg/ifSyPVZulC9Odi-LaIVMK4IaFeXD1kfZ_meQmg/tgzXK0N7rJM.jpg?size=2560x1920&amp;quality=95&amp;sign=c6c17be8d5919d514a2023a1bbc765c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58" y="223597"/>
            <a:ext cx="2868401" cy="21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4.userapi.com/impg/qlp5ySZ9mXK7apyiuICLD0C8qrR4j8e-aA9xYQ/0HfoSmYAyco.jpg?size=2560x1920&amp;quality=95&amp;sign=7aa1718ff6e0b3c2aa0bad7da798542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803"/>
            <a:ext cx="2837594" cy="21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3176" y="2528785"/>
            <a:ext cx="4573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Бизнес-школа УрФУ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8-922-6226531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hlinkClick r:id="rId7"/>
              </a:rPr>
              <a:t>director@mba-urfu.com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hlinkClick r:id="rId8"/>
              </a:rPr>
              <a:t>https://mba-urfu.ru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34" name="Picture 10" descr="https://sun9-51.userapi.com/impg/_uyUvDdEjUpztzU6PbBJDfg6hYBCl1f8tFbvOw/etBocu8yGp0.jpg?size=1280x960&amp;quality=95&amp;sign=99573cd2342dfa0671e48ee37e2562f5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96" y="223597"/>
            <a:ext cx="2868400" cy="21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1.userapi.com/impg/_uyUvDdEjUpztzU6PbBJDfg6hYBCl1f8tFbvOw/etBocu8yGp0.jpg?size=1280x960&amp;quality=95&amp;sign=99573cd2342dfa0671e48ee37e2562f5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76" y="4713256"/>
            <a:ext cx="2828470" cy="21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6.userapi.com/impg/FgWgoHi0Ai_Qt8_8ms7BcdkRzT22NS3kRCuPwg/9iHkFAGifag.jpg?size=1280x851&amp;quality=95&amp;sign=28aa9a6ca9e1734496f42f54297a9921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28" y="4699021"/>
            <a:ext cx="3212164" cy="21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17.userapi.com/impg/0FvXJe-kXSbd_kKhbPiVVcD0kZXNF5AVj4TUeg/fdO5NmdGCOE.jpg?size=2560x1920&amp;quality=95&amp;sign=807a071749061f12d81fee91d4901ecb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96" y="4683308"/>
            <a:ext cx="2868400" cy="21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7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РОСТ – </a:t>
            </a:r>
            <a:r>
              <a:rPr lang="ru-RU" sz="2800" b="1" dirty="0" err="1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РОссийские</a:t>
            </a:r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СТажировки</a:t>
            </a:r>
            <a:endParaRPr lang="ru-RU" sz="2800" b="1" dirty="0">
              <a:solidFill>
                <a:srgbClr val="264F94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832332"/>
            <a:ext cx="9049986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Изучение лучших практик предприятий 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обсуждение реальных кейсов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в ходе очных бизнес-визитов,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Решение кейсов от предприятий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командами слушателей и выпускников Президентской программы всей страны,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а также команд от предприятий-партнеров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в гибридном формате или онлайн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8545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Команда Бизнес-школы УрФУ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5315" b="8648"/>
          <a:stretch/>
        </p:blipFill>
        <p:spPr>
          <a:xfrm>
            <a:off x="948265" y="2032724"/>
            <a:ext cx="5125813" cy="4380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5067" y="2032724"/>
            <a:ext cx="50273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u="sng" dirty="0">
                <a:solidFill>
                  <a:schemeClr val="bg1"/>
                </a:solidFill>
              </a:rPr>
              <a:t>Лидер проекта</a:t>
            </a:r>
          </a:p>
          <a:p>
            <a:r>
              <a:rPr lang="ru-RU" sz="1800" b="1" dirty="0">
                <a:solidFill>
                  <a:schemeClr val="bg1"/>
                </a:solidFill>
              </a:rPr>
              <a:t>Малышева Лариса Анатольевна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д.э.н., проф., директор Бизнес-школы УрФУ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IPMA (A)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ICAgile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Sert</a:t>
            </a:r>
            <a:r>
              <a:rPr lang="en-US" sz="1800" dirty="0">
                <a:solidFill>
                  <a:schemeClr val="bg1"/>
                </a:solidFill>
              </a:rPr>
              <a:t>. Prof.</a:t>
            </a:r>
            <a:endParaRPr lang="ru-RU" sz="1800" dirty="0">
              <a:solidFill>
                <a:schemeClr val="bg1"/>
              </a:solidFill>
            </a:endParaRPr>
          </a:p>
          <a:p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b="1" dirty="0">
                <a:solidFill>
                  <a:schemeClr val="bg1"/>
                </a:solidFill>
              </a:rPr>
              <a:t>Харламова Ольга Геннадьевна</a:t>
            </a:r>
          </a:p>
          <a:p>
            <a:r>
              <a:rPr lang="ru-RU" sz="1800" dirty="0">
                <a:solidFill>
                  <a:schemeClr val="bg1"/>
                </a:solidFill>
              </a:rPr>
              <a:t>Заместитель директора Бизнес-школы УрФУ</a:t>
            </a:r>
          </a:p>
          <a:p>
            <a:r>
              <a:rPr lang="en-US" sz="1800" dirty="0">
                <a:solidFill>
                  <a:schemeClr val="bg1"/>
                </a:solidFill>
              </a:rPr>
              <a:t>IPMA (C)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ICAgile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Sert</a:t>
            </a:r>
            <a:r>
              <a:rPr lang="en-US" sz="1800" dirty="0">
                <a:solidFill>
                  <a:schemeClr val="bg1"/>
                </a:solidFill>
              </a:rPr>
              <a:t>. Prof.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ru-RU" sz="1800" b="1" dirty="0">
                <a:solidFill>
                  <a:schemeClr val="bg1"/>
                </a:solidFill>
              </a:rPr>
              <a:t>Иванова Маргарита Михайловна</a:t>
            </a:r>
          </a:p>
          <a:p>
            <a:r>
              <a:rPr lang="ru-RU" sz="1800" dirty="0">
                <a:solidFill>
                  <a:schemeClr val="bg1"/>
                </a:solidFill>
              </a:rPr>
              <a:t>Директор МВА-Центра Бизнес-школы УРФУ</a:t>
            </a:r>
          </a:p>
          <a:p>
            <a:r>
              <a:rPr lang="ru-RU" sz="1800" dirty="0">
                <a:solidFill>
                  <a:schemeClr val="bg1"/>
                </a:solidFill>
              </a:rPr>
              <a:t>Администратор Президентской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08677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Проблемы, решаемые Практикой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832332"/>
            <a:ext cx="8688011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264F94"/>
                </a:solidFill>
                <a:latin typeface="Montserrat" panose="00000500000000000000" pitchFamily="2" charset="0"/>
                <a:ea typeface="Arial"/>
                <a:cs typeface="Arial" panose="020B0604020202020204" pitchFamily="34" charset="0"/>
              </a:rPr>
              <a:t>Региона</a:t>
            </a:r>
            <a:r>
              <a:rPr lang="ru-RU" altLang="ru-RU" sz="2000" b="1" dirty="0">
                <a:solidFill>
                  <a:srgbClr val="000099"/>
                </a:solidFill>
              </a:rPr>
              <a:t>: </a:t>
            </a:r>
            <a:r>
              <a:rPr lang="ru-RU" sz="2000" dirty="0"/>
              <a:t>недостаточная удовлетворенность работодателей и предпринимателей количеством и качеством трудовых ресурсов (показатель </a:t>
            </a:r>
            <a:r>
              <a:rPr lang="ru-RU" sz="2000" dirty="0" err="1">
                <a:solidFill>
                  <a:srgbClr val="264F94"/>
                </a:solidFill>
              </a:rPr>
              <a:t>Инвестрейтинга</a:t>
            </a:r>
            <a:r>
              <a:rPr lang="ru-RU" sz="2000" dirty="0"/>
              <a:t>)</a:t>
            </a:r>
            <a:endParaRPr lang="ru-RU" altLang="ru-RU" sz="2000" b="1" dirty="0">
              <a:solidFill>
                <a:srgbClr val="000099"/>
              </a:solidFill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264F94"/>
                </a:solidFill>
                <a:latin typeface="Montserrat" panose="00000500000000000000" pitchFamily="2" charset="0"/>
                <a:ea typeface="Arial"/>
                <a:cs typeface="Arial" panose="020B0604020202020204" pitchFamily="34" charset="0"/>
              </a:rPr>
              <a:t>Предприятий</a:t>
            </a:r>
            <a:r>
              <a:rPr lang="ru-RU" altLang="ru-RU" sz="2000" dirty="0"/>
              <a:t>: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нехватка талантливой молодежи, сложность в отборе, низкая привлекательность производственных компаний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сложность появившихся задач в условиях турбулентности, требующих вовлечения потребителей и партнеров в решение</a:t>
            </a:r>
          </a:p>
          <a:p>
            <a:pPr algn="just" font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264F94"/>
                </a:solidFill>
                <a:latin typeface="Montserrat" panose="00000500000000000000" pitchFamily="2" charset="0"/>
                <a:ea typeface="Arial"/>
                <a:cs typeface="Arial" panose="020B0604020202020204" pitchFamily="34" charset="0"/>
              </a:rPr>
              <a:t>Слушателей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  <a:latin typeface="Montserrat" panose="00000500000000000000" pitchFamily="2" charset="0"/>
                <a:ea typeface="Arial"/>
                <a:cs typeface="Arial" panose="020B0604020202020204" pitchFamily="34" charset="0"/>
              </a:rPr>
              <a:t>ПП</a:t>
            </a:r>
            <a:r>
              <a:rPr lang="ru-RU" altLang="ru-RU" sz="2000" b="1" dirty="0">
                <a:solidFill>
                  <a:srgbClr val="000099"/>
                </a:solidFill>
              </a:rPr>
              <a:t>: </a:t>
            </a:r>
          </a:p>
          <a:p>
            <a:pPr algn="just" font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/>
              <a:t>нехватка опыта </a:t>
            </a:r>
            <a:r>
              <a:rPr lang="ru-RU" sz="2000" dirty="0"/>
              <a:t>работы в команде в ходе решения сложных задач </a:t>
            </a:r>
          </a:p>
          <a:p>
            <a:pPr algn="just" font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Низкая «</a:t>
            </a:r>
            <a:r>
              <a:rPr lang="ru-RU" sz="2000" dirty="0" err="1"/>
              <a:t>насмотренность</a:t>
            </a:r>
            <a:r>
              <a:rPr lang="ru-RU" sz="2000" dirty="0"/>
              <a:t>» и нехватка опыта решения схожих проблем на разных предприятиях в разных отраслях</a:t>
            </a:r>
            <a:endParaRPr lang="ru-RU" altLang="ru-RU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1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Целевая аудитория в решении кейсов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832332"/>
            <a:ext cx="8688011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слушателей и выпускников ПП региона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слушателей и выпускников ПП страны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предприятий-партнеров ПП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en-US" altLang="ru-RU" sz="2000" b="1" dirty="0">
                <a:solidFill>
                  <a:srgbClr val="264F94"/>
                </a:solidFill>
              </a:rPr>
              <a:t>Hi-Tech </a:t>
            </a:r>
            <a:r>
              <a:rPr lang="ru-RU" altLang="ru-RU" sz="2000" b="1" dirty="0">
                <a:solidFill>
                  <a:srgbClr val="264F94"/>
                </a:solidFill>
              </a:rPr>
              <a:t>Точек кипения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Участники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Клубов мышления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студентов колледжей и вузов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Команды</a:t>
            </a:r>
            <a:r>
              <a:rPr lang="ru-RU" altLang="ru-RU" sz="2000" b="1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264F94"/>
                </a:solidFill>
              </a:rPr>
              <a:t>преподавателей и экспертов ПП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264F94"/>
                </a:solidFill>
              </a:rPr>
              <a:t>Смешанные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426478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Цели проекта РОСТ Бизнес-школы УрФУ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355600" y="1731396"/>
            <a:ext cx="100076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Провести не менее 2-х стажировок на предприятиях </a:t>
            </a:r>
            <a:br>
              <a:rPr lang="ru-RU" altLang="ru-RU" sz="2000" dirty="0"/>
            </a:br>
            <a:r>
              <a:rPr lang="ru-RU" altLang="ru-RU" sz="2000" dirty="0"/>
              <a:t>слушателей Президентской программы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Научить и снабдить методикой реализации проекта</a:t>
            </a:r>
            <a:br>
              <a:rPr lang="ru-RU" altLang="ru-RU" sz="2000" dirty="0"/>
            </a:br>
            <a:r>
              <a:rPr lang="ru-RU" altLang="ru-RU" sz="2000" dirty="0"/>
              <a:t>слушателей ПП, чтобы они реализовали проекты РОСТ по: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Организации очного визита на свои предприятия, </a:t>
            </a:r>
            <a:br>
              <a:rPr lang="ru-RU" altLang="ru-RU" sz="2000" dirty="0"/>
            </a:br>
            <a:r>
              <a:rPr lang="ru-RU" altLang="ru-RU" sz="2000" dirty="0"/>
              <a:t>не дольше 1 дня, с изучением лучших практик </a:t>
            </a:r>
            <a:br>
              <a:rPr lang="ru-RU" altLang="ru-RU" sz="2000" dirty="0"/>
            </a:br>
            <a:r>
              <a:rPr lang="ru-RU" altLang="ru-RU" sz="2000" dirty="0"/>
              <a:t>на актуальные темы для региона и ПП, </a:t>
            </a:r>
            <a:br>
              <a:rPr lang="ru-RU" altLang="ru-RU" sz="2000" dirty="0"/>
            </a:br>
            <a:r>
              <a:rPr lang="ru-RU" altLang="ru-RU" sz="2000" dirty="0"/>
              <a:t>С получением не меньше 2-х кейсов, заранее согласованных </a:t>
            </a:r>
            <a:br>
              <a:rPr lang="ru-RU" altLang="ru-RU" sz="2000" dirty="0"/>
            </a:br>
            <a:r>
              <a:rPr lang="ru-RU" altLang="ru-RU" sz="2000" dirty="0"/>
              <a:t>с руководителем Президентской программы БШ УрФУ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Размещением кейсов на платформе </a:t>
            </a:r>
            <a:r>
              <a:rPr lang="en-US" altLang="ru-RU" sz="2000" dirty="0"/>
              <a:t>leader-id.ru</a:t>
            </a:r>
            <a:r>
              <a:rPr lang="ru-RU" altLang="ru-RU" sz="2000" dirty="0"/>
              <a:t>, вовлечение</a:t>
            </a:r>
            <a:br>
              <a:rPr lang="ru-RU" altLang="ru-RU" sz="2000" dirty="0"/>
            </a:br>
            <a:r>
              <a:rPr lang="ru-RU" altLang="ru-RU" sz="2000" dirty="0"/>
              <a:t>команд вузов, сети Точек кипения, Клубов мышления, </a:t>
            </a:r>
            <a:br>
              <a:rPr lang="ru-RU" altLang="ru-RU" sz="2000" dirty="0"/>
            </a:br>
            <a:r>
              <a:rPr lang="ru-RU" altLang="ru-RU" sz="2000" dirty="0"/>
              <a:t>предприятий в решение кейсов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Привлечением экспертов к оценке решений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ru-RU" sz="2000" dirty="0"/>
              <a:t>Проведением онлайн </a:t>
            </a:r>
            <a:r>
              <a:rPr lang="en-US" altLang="ru-RU" sz="2000" dirty="0"/>
              <a:t>Demo-Day</a:t>
            </a:r>
            <a:r>
              <a:rPr lang="ru-RU" altLang="ru-RU" sz="2000" dirty="0"/>
              <a:t> с выявлением победителей для последующего внедрения</a:t>
            </a:r>
          </a:p>
        </p:txBody>
      </p:sp>
    </p:spTree>
    <p:extLst>
      <p:ext uri="{BB962C8B-B14F-4D97-AF65-F5344CB8AC3E}">
        <p14:creationId xmlns:p14="http://schemas.microsoft.com/office/powerpoint/2010/main" val="67077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Цели проекта слушателей ПП БШ УрФУ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832332"/>
            <a:ext cx="9883166" cy="386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2000" dirty="0"/>
              <a:t>Проведение стажировки на своем предприятии по ключевым темам: бережливое производство, </a:t>
            </a:r>
            <a:r>
              <a:rPr lang="ru-RU" altLang="ru-RU" sz="2000" dirty="0" err="1"/>
              <a:t>импортозамещение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цифровизация</a:t>
            </a:r>
            <a:r>
              <a:rPr lang="ru-RU" altLang="ru-RU" sz="2000" dirty="0"/>
              <a:t>, производственные технологии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2000" dirty="0"/>
              <a:t>Для не менее 80% слушателей Президентской программы </a:t>
            </a:r>
            <a:br>
              <a:rPr lang="ru-RU" altLang="ru-RU" sz="2000" dirty="0"/>
            </a:br>
            <a:r>
              <a:rPr lang="ru-RU" altLang="ru-RU" sz="2000" dirty="0"/>
              <a:t>Бизнес-школы УрФУ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2000" dirty="0"/>
              <a:t>В течение 1 дня с изучением лучших практик бизнес-</a:t>
            </a:r>
            <a:br>
              <a:rPr lang="ru-RU" altLang="ru-RU" sz="2000" dirty="0"/>
            </a:br>
            <a:r>
              <a:rPr lang="ru-RU" altLang="ru-RU" sz="2000" dirty="0"/>
              <a:t>партнеров, производства, выдачей не менее 2-х кейсов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2000" dirty="0"/>
              <a:t>Сбором не менее 8 команд из 3-5 чел,</a:t>
            </a:r>
            <a:br>
              <a:rPr lang="ru-RU" altLang="ru-RU" sz="2000" dirty="0"/>
            </a:br>
            <a:r>
              <a:rPr lang="ru-RU" altLang="ru-RU" sz="2000" dirty="0"/>
              <a:t>и последующим решением кейсов в течение недели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2000" dirty="0"/>
              <a:t>Презентацией кейсов руководителям и их </a:t>
            </a:r>
            <a:br>
              <a:rPr lang="ru-RU" altLang="ru-RU" sz="2000" dirty="0"/>
            </a:br>
            <a:r>
              <a:rPr lang="ru-RU" altLang="ru-RU" sz="2000" dirty="0"/>
              <a:t>оценкой не ниже 4, выбором 3-х лучших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43308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Результаты РОСТ: 2020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8281611" cy="358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17.09.20 </a:t>
            </a:r>
            <a:r>
              <a:rPr lang="ru-RU" altLang="ru-RU" dirty="0">
                <a:solidFill>
                  <a:sysClr val="windowText" lastClr="000000"/>
                </a:solidFill>
              </a:rPr>
              <a:t>Президенты </a:t>
            </a:r>
            <a:r>
              <a:rPr lang="en-US" altLang="ru-RU" dirty="0">
                <a:solidFill>
                  <a:sysClr val="windowText" lastClr="000000"/>
                </a:solidFill>
              </a:rPr>
              <a:t>PRO-Invest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ru-RU" dirty="0">
                <a:solidFill>
                  <a:sysClr val="windowText" lastClr="000000"/>
                </a:solidFill>
              </a:rPr>
              <a:t>	8 </a:t>
            </a:r>
            <a:r>
              <a:rPr lang="ru-RU" altLang="ru-RU" dirty="0">
                <a:solidFill>
                  <a:sysClr val="windowText" lastClr="000000"/>
                </a:solidFill>
              </a:rPr>
              <a:t>проектов, 5 Фондов, 96 участников</a:t>
            </a:r>
            <a:endParaRPr lang="ru-RU" altLang="ru-RU" dirty="0">
              <a:solidFill>
                <a:srgbClr val="264F94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30.09.20</a:t>
            </a:r>
            <a:r>
              <a:rPr lang="ru-RU" altLang="ru-RU" dirty="0"/>
              <a:t>. ПАО «Северский Трубный завод»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/>
              <a:t>	2 кейса, 151 участник, 5 команд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30.09.20</a:t>
            </a:r>
            <a:r>
              <a:rPr lang="ru-RU" altLang="ru-RU" dirty="0"/>
              <a:t>. Цифровая </a:t>
            </a:r>
            <a:r>
              <a:rPr lang="en-US" altLang="ru-RU" dirty="0" err="1"/>
              <a:t>co:Lab</a:t>
            </a:r>
            <a:r>
              <a:rPr lang="ru-RU" altLang="ru-RU" dirty="0" err="1"/>
              <a:t>орация</a:t>
            </a:r>
            <a:endParaRPr lang="ru-RU" altLang="ru-RU" dirty="0"/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/>
              <a:t>	ПК </a:t>
            </a:r>
            <a:r>
              <a:rPr lang="ru-RU" altLang="ru-RU" dirty="0" err="1"/>
              <a:t>Стилобит</a:t>
            </a:r>
            <a:r>
              <a:rPr lang="ru-RU" altLang="ru-RU" dirty="0"/>
              <a:t>, АО КМЗ, </a:t>
            </a:r>
            <a:r>
              <a:rPr lang="ru-RU" altLang="ru-RU" dirty="0" err="1"/>
              <a:t>Россети</a:t>
            </a:r>
            <a:r>
              <a:rPr lang="ru-RU" altLang="ru-RU" dirty="0"/>
              <a:t> Урал, </a:t>
            </a:r>
            <a:br>
              <a:rPr lang="ru-RU" altLang="ru-RU" dirty="0"/>
            </a:br>
            <a:r>
              <a:rPr lang="ru-RU" altLang="ru-RU" dirty="0"/>
              <a:t>	АО </a:t>
            </a:r>
            <a:r>
              <a:rPr lang="ru-RU" altLang="ru-RU" dirty="0" err="1"/>
              <a:t>СиАйТИ</a:t>
            </a:r>
            <a:r>
              <a:rPr lang="ru-RU" altLang="ru-RU" dirty="0"/>
              <a:t> 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/>
              <a:t>	3 кейса, 120 участников, 7 команд</a:t>
            </a:r>
          </a:p>
        </p:txBody>
      </p:sp>
    </p:spTree>
    <p:extLst>
      <p:ext uri="{BB962C8B-B14F-4D97-AF65-F5344CB8AC3E}">
        <p14:creationId xmlns:p14="http://schemas.microsoft.com/office/powerpoint/2010/main" val="218684822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102" y="1208176"/>
            <a:ext cx="996438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64F94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Результаты РОСТ: 2021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2" y="442444"/>
            <a:ext cx="2434527" cy="302294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 bwMode="auto">
          <a:xfrm>
            <a:off x="879322" y="1957090"/>
            <a:ext cx="8281611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69900" indent="-342900">
              <a:lnSpc>
                <a:spcPct val="150000"/>
              </a:lnSpc>
              <a:buClr>
                <a:schemeClr val="dk1"/>
              </a:buClr>
              <a:buSzPts val="1600"/>
              <a:buFont typeface="+mj-lt"/>
              <a:buAutoNum type="arabicPeriod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01.07.21. РОСТ производительности труда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	ОАО «Хладокомбинат №3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	2 кейса, 5 команд, 54 участника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17.06.21 РОСТ производительности труда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dirty="0">
                <a:solidFill>
                  <a:sysClr val="windowText" lastClr="000000"/>
                </a:solidFill>
              </a:rPr>
              <a:t>	ОАО</a:t>
            </a:r>
            <a:r>
              <a:rPr lang="ru-RU" altLang="ru-RU" b="1" dirty="0">
                <a:solidFill>
                  <a:srgbClr val="264F94"/>
                </a:solidFill>
              </a:rPr>
              <a:t> </a:t>
            </a:r>
            <a:r>
              <a:rPr lang="ru-RU" altLang="ru-RU" dirty="0">
                <a:solidFill>
                  <a:sysClr val="windowText" lastClr="000000"/>
                </a:solidFill>
              </a:rPr>
              <a:t>«</a:t>
            </a:r>
            <a:r>
              <a:rPr lang="ru-RU" altLang="ru-RU" dirty="0" err="1">
                <a:solidFill>
                  <a:sysClr val="windowText" lastClr="000000"/>
                </a:solidFill>
              </a:rPr>
              <a:t>Уралэлектромедь</a:t>
            </a:r>
            <a:r>
              <a:rPr lang="ru-RU" altLang="ru-RU" dirty="0">
                <a:solidFill>
                  <a:sysClr val="windowText" lastClr="000000"/>
                </a:solidFill>
              </a:rPr>
              <a:t>»</a:t>
            </a:r>
            <a:br>
              <a:rPr lang="ru-RU" altLang="ru-RU" dirty="0">
                <a:solidFill>
                  <a:sysClr val="windowText" lastClr="000000"/>
                </a:solidFill>
              </a:rPr>
            </a:br>
            <a:r>
              <a:rPr lang="ru-RU" altLang="ru-RU" dirty="0">
                <a:solidFill>
                  <a:sysClr val="windowText" lastClr="000000"/>
                </a:solidFill>
              </a:rPr>
              <a:t>	2 кейса, 5 команд, 54 участника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15.07.21 </a:t>
            </a:r>
            <a:r>
              <a:rPr lang="en-US" b="1" dirty="0" err="1">
                <a:solidFill>
                  <a:srgbClr val="264F94"/>
                </a:solidFill>
              </a:rPr>
              <a:t>ProMyUral</a:t>
            </a:r>
            <a:r>
              <a:rPr lang="en-US" b="1" dirty="0">
                <a:solidFill>
                  <a:srgbClr val="264F94"/>
                </a:solidFill>
              </a:rPr>
              <a:t> </a:t>
            </a:r>
            <a:r>
              <a:rPr lang="ru-RU" b="1" dirty="0">
                <a:solidFill>
                  <a:srgbClr val="264F94"/>
                </a:solidFill>
              </a:rPr>
              <a:t>АО “УЗГА”</a:t>
            </a: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altLang="ru-RU" b="1" dirty="0">
                <a:solidFill>
                  <a:srgbClr val="264F94"/>
                </a:solidFill>
              </a:rPr>
              <a:t>	</a:t>
            </a:r>
            <a:r>
              <a:rPr lang="ru-RU" altLang="ru-RU" dirty="0">
                <a:solidFill>
                  <a:schemeClr val="tx1"/>
                </a:solidFill>
              </a:rPr>
              <a:t>2 кейса, 38 участников, 5 команд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64F94"/>
                </a:solidFill>
              </a:rPr>
              <a:t>19.07.21 </a:t>
            </a:r>
            <a:r>
              <a:rPr lang="en-US" altLang="ru-RU" b="1" dirty="0" err="1">
                <a:solidFill>
                  <a:srgbClr val="264F94"/>
                </a:solidFill>
              </a:rPr>
              <a:t>EnergoGO</a:t>
            </a:r>
            <a:r>
              <a:rPr lang="ru-RU" altLang="ru-RU" b="1" dirty="0">
                <a:solidFill>
                  <a:srgbClr val="264F94"/>
                </a:solidFill>
              </a:rPr>
              <a:t>: Лучшие практики энергосбережения</a:t>
            </a:r>
            <a:endParaRPr lang="en-US" altLang="ru-RU" dirty="0">
              <a:solidFill>
                <a:sysClr val="windowText" lastClr="000000"/>
              </a:solidFill>
            </a:endParaRPr>
          </a:p>
          <a:p>
            <a:pPr marL="127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ru-RU" dirty="0">
                <a:solidFill>
                  <a:sysClr val="windowText" lastClr="000000"/>
                </a:solidFill>
              </a:rPr>
              <a:t>	</a:t>
            </a:r>
            <a:r>
              <a:rPr lang="ru-RU" altLang="ru-RU" dirty="0">
                <a:solidFill>
                  <a:sysClr val="windowText" lastClr="000000"/>
                </a:solidFill>
              </a:rPr>
              <a:t>2 кейса, 5 практик, 5 команд, 51 участник</a:t>
            </a:r>
          </a:p>
        </p:txBody>
      </p:sp>
    </p:spTree>
    <p:extLst>
      <p:ext uri="{BB962C8B-B14F-4D97-AF65-F5344CB8AC3E}">
        <p14:creationId xmlns:p14="http://schemas.microsoft.com/office/powerpoint/2010/main" val="223364923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1036</Words>
  <Application>Microsoft Macintosh PowerPoint</Application>
  <PresentationFormat>Широкоэкранный</PresentationFormat>
  <Paragraphs>148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Никита Переверзев</cp:lastModifiedBy>
  <cp:revision>80</cp:revision>
  <dcterms:modified xsi:type="dcterms:W3CDTF">2024-04-22T11:50:56Z</dcterms:modified>
</cp:coreProperties>
</file>