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1" r:id="rId1"/>
  </p:sldMasterIdLst>
  <p:notesMasterIdLst>
    <p:notesMasterId r:id="rId11"/>
  </p:notesMasterIdLst>
  <p:sldIdLst>
    <p:sldId id="256" r:id="rId2"/>
    <p:sldId id="283" r:id="rId3"/>
    <p:sldId id="292" r:id="rId4"/>
    <p:sldId id="291" r:id="rId5"/>
    <p:sldId id="289" r:id="rId6"/>
    <p:sldId id="293" r:id="rId7"/>
    <p:sldId id="288" r:id="rId8"/>
    <p:sldId id="287" r:id="rId9"/>
    <p:sldId id="277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" panose="020B0604020202020204" charset="-52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48" y="3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1555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9563c5604a_2_1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19563c5604a_2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4858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9563c5604a_2_1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19563c5604a_2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и объект">
  <p:cSld name="1_Заголовок и объект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Рисунок с подписью">
  <p:cSld name="2_Рисунок с подписью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Заголовок раздела">
  <p:cSld name="4_Заголовок раздела">
    <p:bg>
      <p:bgPr>
        <a:solidFill>
          <a:srgbClr val="DDEAF6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раздела">
  <p:cSld name="1_Заголовок раздела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Заголовок раздела">
  <p:cSld name="8_Заголовок раздела">
    <p:bg>
      <p:bgPr>
        <a:solidFill>
          <a:srgbClr val="DDEAF6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Заголовок раздела">
  <p:cSld name="5_Заголовок раздела">
    <p:bg>
      <p:bgPr>
        <a:solidFill>
          <a:srgbClr val="DDEAF6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Рисунок с подписью">
  <p:cSld name="1_Рисунок с подписью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>
            <a:spLocks noGrp="1"/>
          </p:cNvSpPr>
          <p:nvPr>
            <p:ph type="pic" idx="2"/>
          </p:nvPr>
        </p:nvSpPr>
        <p:spPr>
          <a:xfrm>
            <a:off x="6302414" y="0"/>
            <a:ext cx="5889585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Рисунок с подписью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1482496"/>
            <a:ext cx="6172200" cy="38834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362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1482496"/>
            <a:ext cx="6172200" cy="38834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5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Рисунок с подписью">
  <p:cSld name="5_Рисунок с подписью">
    <p:bg>
      <p:bgPr>
        <a:solidFill>
          <a:srgbClr val="264F94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>
  <p:cSld name="Рисунок с подписью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>
            <a:spLocks noGrp="1"/>
          </p:cNvSpPr>
          <p:nvPr>
            <p:ph type="pic" idx="2"/>
          </p:nvPr>
        </p:nvSpPr>
        <p:spPr>
          <a:xfrm>
            <a:off x="5183188" y="1482496"/>
            <a:ext cx="6172200" cy="388348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Рисунок с подписью">
  <p:cSld name="4_Рисунок с подписью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>
            <a:spLocks noGrp="1"/>
          </p:cNvSpPr>
          <p:nvPr>
            <p:ph type="pic" idx="2"/>
          </p:nvPr>
        </p:nvSpPr>
        <p:spPr>
          <a:xfrm>
            <a:off x="5183188" y="1482496"/>
            <a:ext cx="6172200" cy="388348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Заголовок раздела">
  <p:cSld name="7_Заголовок раздела">
    <p:bg>
      <p:bgPr>
        <a:solidFill>
          <a:srgbClr val="DDEAF6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Заголовок раздела">
  <p:cSld name="2_Заголовок раздела">
    <p:bg>
      <p:bgPr>
        <a:solidFill>
          <a:srgbClr val="264F9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Заголовок раздела">
  <p:cSld name="6_Заголовок раздела">
    <p:bg>
      <p:bgPr>
        <a:solidFill>
          <a:schemeClr val="l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2" r:id="rId23"/>
    <p:sldLayoutId id="2147483673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spreadsheets/d/1B2UiVOR4KLkvlaB_rUecHohJHRTLxemW3eIbmNEU_A0/edit#gid=1302611953" TargetMode="External"/><Relationship Id="rId3" Type="http://schemas.openxmlformats.org/officeDocument/2006/relationships/notesSlide" Target="../notesSlides/notesSlide2.xml"/><Relationship Id="rId7" Type="http://schemas.openxmlformats.org/officeDocument/2006/relationships/hyperlink" Target="https://leader-id.ru/events/459767" TargetMode="Externa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3.xml"/><Relationship Id="rId6" Type="http://schemas.openxmlformats.org/officeDocument/2006/relationships/hyperlink" Target="https://leader-id.ru/events/459360" TargetMode="External"/><Relationship Id="rId5" Type="http://schemas.openxmlformats.org/officeDocument/2006/relationships/hyperlink" Target="https://leader-id.ru/events/459378" TargetMode="External"/><Relationship Id="rId4" Type="http://schemas.openxmlformats.org/officeDocument/2006/relationships/image" Target="../media/image14.png"/><Relationship Id="rId9" Type="http://schemas.openxmlformats.org/officeDocument/2006/relationships/hyperlink" Target="https://drive.google.com/drive/folders/1K5t0D1bMib1iSv9eO1g1FIc644s5GOkW?usp=shari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/>
          <p:nvPr/>
        </p:nvSpPr>
        <p:spPr>
          <a:xfrm>
            <a:off x="541725" y="2582400"/>
            <a:ext cx="7484400" cy="145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SzPts val="1100"/>
              <a:buNone/>
            </a:pPr>
            <a:r>
              <a:rPr lang="ru-RU" sz="2600" b="1" dirty="0" smtClean="0">
                <a:solidFill>
                  <a:schemeClr val="lt1"/>
                </a:solidFill>
              </a:rPr>
              <a:t>Конкурс</a:t>
            </a:r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SzPts val="1100"/>
              <a:buNone/>
            </a:pPr>
            <a:r>
              <a:rPr lang="ru-RU" sz="2600" b="1" dirty="0" smtClean="0">
                <a:solidFill>
                  <a:schemeClr val="lt1"/>
                </a:solidFill>
              </a:rPr>
              <a:t>Практики управленческого образования</a:t>
            </a:r>
          </a:p>
        </p:txBody>
      </p:sp>
      <p:sp>
        <p:nvSpPr>
          <p:cNvPr id="107" name="Google Shape;107;p25"/>
          <p:cNvSpPr txBox="1"/>
          <p:nvPr/>
        </p:nvSpPr>
        <p:spPr>
          <a:xfrm>
            <a:off x="541724" y="4488126"/>
            <a:ext cx="6099867" cy="2274428"/>
          </a:xfrm>
          <a:prstGeom prst="rect">
            <a:avLst/>
          </a:prstGeom>
          <a:noFill/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Малышева Лариса Анатольевна</a:t>
            </a:r>
            <a:endParaRPr sz="2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ru-RU" sz="16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д.э.н., профессор, директор Бизнес-школы </a:t>
            </a:r>
            <a:r>
              <a:rPr lang="ru-RU" sz="16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УрФУ</a:t>
            </a:r>
            <a:endParaRPr lang="ru-RU" sz="16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Руководитель  </a:t>
            </a:r>
            <a:r>
              <a:rPr lang="ru-RU" sz="16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Президентской </a:t>
            </a:r>
            <a:r>
              <a:rPr lang="ru-RU" sz="16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программы </a:t>
            </a:r>
            <a:r>
              <a:rPr lang="ru-RU" sz="1600" dirty="0" err="1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УрФУ</a:t>
            </a:r>
            <a:r>
              <a:rPr lang="en-US" sz="16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en-US" sz="16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16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Член </a:t>
            </a:r>
            <a:r>
              <a:rPr lang="ru-RU" sz="16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экспертного Совета </a:t>
            </a:r>
            <a:r>
              <a:rPr lang="ru-RU" sz="16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ФРЦ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16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Член Совета РАБО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16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Руководитель группы НАСДОБР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16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Общественный представитель АСИ в Свердловской области «Образование и кадры»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0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8" name="Google Shape;10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6576" y="809257"/>
            <a:ext cx="3905016" cy="484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725" y="732287"/>
            <a:ext cx="1214476" cy="6388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8883518" y="724781"/>
            <a:ext cx="3204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altLang="ru-RU" sz="2000" b="1" dirty="0">
                <a:solidFill>
                  <a:schemeClr val="bg1"/>
                </a:solidFill>
                <a:latin typeface="+mn-lt"/>
              </a:rPr>
              <a:t>Мы знаем, </a:t>
            </a:r>
            <a:r>
              <a:rPr lang="ru-RU" altLang="ru-RU" sz="20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altLang="ru-RU" sz="2000" b="1" dirty="0" smtClean="0">
                <a:solidFill>
                  <a:schemeClr val="bg1"/>
                </a:solidFill>
                <a:latin typeface="+mn-lt"/>
              </a:rPr>
            </a:br>
            <a:r>
              <a:rPr lang="ru-RU" altLang="ru-RU" sz="2000" b="1" dirty="0" smtClean="0">
                <a:solidFill>
                  <a:schemeClr val="bg1"/>
                </a:solidFill>
                <a:latin typeface="+mn-lt"/>
              </a:rPr>
              <a:t>как </a:t>
            </a:r>
            <a:r>
              <a:rPr lang="ru-RU" altLang="ru-RU" sz="2000" b="1" dirty="0">
                <a:solidFill>
                  <a:schemeClr val="bg1"/>
                </a:solidFill>
                <a:latin typeface="+mn-lt"/>
              </a:rPr>
              <a:t>стать Президентом!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000" y="2317650"/>
            <a:ext cx="3121195" cy="7827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36" y="3203476"/>
            <a:ext cx="2081659" cy="10949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991" y="1512111"/>
            <a:ext cx="3111204" cy="7024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98102" y="1208176"/>
            <a:ext cx="9964386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0099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Предпосылки</a:t>
            </a:r>
            <a:r>
              <a:rPr lang="ru-RU" sz="2800" b="1" dirty="0">
                <a:solidFill>
                  <a:srgbClr val="264F94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обновления </a:t>
            </a:r>
            <a:r>
              <a:rPr lang="ru-RU" sz="2800" b="1" dirty="0" smtClean="0">
                <a:solidFill>
                  <a:srgbClr val="264F94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ПП</a:t>
            </a:r>
            <a:endParaRPr lang="ru-RU" sz="2800" b="1" dirty="0">
              <a:solidFill>
                <a:srgbClr val="264F94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22" y="442444"/>
            <a:ext cx="2434527" cy="302294"/>
          </a:xfrm>
          <a:prstGeom prst="rect">
            <a:avLst/>
          </a:prstGeom>
        </p:spPr>
      </p:pic>
      <p:sp>
        <p:nvSpPr>
          <p:cNvPr id="27" name="Объект 2"/>
          <p:cNvSpPr txBox="1">
            <a:spLocks/>
          </p:cNvSpPr>
          <p:nvPr/>
        </p:nvSpPr>
        <p:spPr bwMode="auto">
          <a:xfrm>
            <a:off x="879322" y="1832332"/>
            <a:ext cx="9049986" cy="4908996"/>
          </a:xfrm>
          <a:prstGeom prst="rect">
            <a:avLst/>
          </a:prstGeom>
          <a:noFill/>
          <a:ln>
            <a:noFill/>
          </a:ln>
          <a:extLst/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69900" indent="-342900">
              <a:lnSpc>
                <a:spcPct val="150000"/>
              </a:lnSpc>
              <a:buClr>
                <a:schemeClr val="dk1"/>
              </a:buClr>
              <a:buSzPts val="1600"/>
              <a:buFont typeface="+mj-lt"/>
              <a:buAutoNum type="arabicPeriod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altLang="ru-RU" dirty="0"/>
              <a:t>25 лет Президентской </a:t>
            </a:r>
            <a:r>
              <a:rPr lang="ru-RU" altLang="ru-RU" dirty="0" smtClean="0"/>
              <a:t>программе – время повышать </a:t>
            </a:r>
            <a:r>
              <a:rPr lang="ru-RU" altLang="ru-RU" b="1" dirty="0" smtClean="0">
                <a:solidFill>
                  <a:srgbClr val="000099"/>
                </a:solidFill>
              </a:rPr>
              <a:t>статус</a:t>
            </a:r>
            <a:r>
              <a:rPr lang="ru-RU" altLang="ru-RU" dirty="0" smtClean="0"/>
              <a:t>!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altLang="ru-RU" dirty="0" smtClean="0"/>
              <a:t>Запрос на </a:t>
            </a:r>
            <a:r>
              <a:rPr lang="ru-RU" altLang="ru-RU" b="1" dirty="0">
                <a:solidFill>
                  <a:srgbClr val="000099"/>
                </a:solidFill>
              </a:rPr>
              <a:t>новые модели </a:t>
            </a:r>
            <a:r>
              <a:rPr lang="ru-RU" altLang="ru-RU" dirty="0" smtClean="0"/>
              <a:t>бизнес-образования в решении задач бизнеса, власти, социума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altLang="ru-RU" dirty="0" smtClean="0"/>
              <a:t>Запрос участников на </a:t>
            </a:r>
            <a:r>
              <a:rPr lang="ru-RU" altLang="ru-RU" b="1" dirty="0" smtClean="0">
                <a:solidFill>
                  <a:srgbClr val="000099"/>
                </a:solidFill>
              </a:rPr>
              <a:t>сетевое взаимодействие </a:t>
            </a:r>
            <a:r>
              <a:rPr lang="ru-RU" altLang="ru-RU" dirty="0" smtClean="0"/>
              <a:t>и межрегиональную кооперацию, развитие </a:t>
            </a:r>
            <a:r>
              <a:rPr lang="ru-RU" altLang="ru-RU" b="1" dirty="0" smtClean="0">
                <a:solidFill>
                  <a:srgbClr val="000099"/>
                </a:solidFill>
              </a:rPr>
              <a:t>экосистем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altLang="ru-RU" dirty="0" smtClean="0"/>
              <a:t>Запрос ФРЦ на межрегиональные </a:t>
            </a:r>
            <a:r>
              <a:rPr lang="ru-RU" altLang="ru-RU" b="1" dirty="0" smtClean="0">
                <a:solidFill>
                  <a:srgbClr val="000099"/>
                </a:solidFill>
              </a:rPr>
              <a:t>российские стажировки</a:t>
            </a:r>
            <a:r>
              <a:rPr lang="ru-RU" altLang="ru-RU" dirty="0" smtClean="0"/>
              <a:t>, взаимодействие между вузами и программами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altLang="ru-RU" dirty="0" smtClean="0"/>
              <a:t>Возможность </a:t>
            </a:r>
            <a:r>
              <a:rPr lang="ru-RU" altLang="ru-RU" b="1" dirty="0" smtClean="0">
                <a:solidFill>
                  <a:srgbClr val="000099"/>
                </a:solidFill>
              </a:rPr>
              <a:t>экспорта</a:t>
            </a:r>
            <a:r>
              <a:rPr lang="ru-RU" altLang="ru-RU" dirty="0" smtClean="0"/>
              <a:t> Президентской программы в дружественные страны</a:t>
            </a:r>
          </a:p>
        </p:txBody>
      </p:sp>
    </p:spTree>
    <p:extLst>
      <p:ext uri="{BB962C8B-B14F-4D97-AF65-F5344CB8AC3E}">
        <p14:creationId xmlns:p14="http://schemas.microsoft.com/office/powerpoint/2010/main" val="128545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98102" y="1208176"/>
            <a:ext cx="9964386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64F94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Идея</a:t>
            </a:r>
            <a:endParaRPr lang="ru-RU" sz="2800" b="1" dirty="0">
              <a:solidFill>
                <a:srgbClr val="264F94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22" y="442444"/>
            <a:ext cx="2434527" cy="302294"/>
          </a:xfrm>
          <a:prstGeom prst="rect">
            <a:avLst/>
          </a:prstGeom>
        </p:spPr>
      </p:pic>
      <p:sp>
        <p:nvSpPr>
          <p:cNvPr id="27" name="Объект 2"/>
          <p:cNvSpPr txBox="1">
            <a:spLocks/>
          </p:cNvSpPr>
          <p:nvPr/>
        </p:nvSpPr>
        <p:spPr bwMode="auto">
          <a:xfrm>
            <a:off x="879322" y="1957090"/>
            <a:ext cx="8281611" cy="3877944"/>
          </a:xfrm>
          <a:prstGeom prst="rect">
            <a:avLst/>
          </a:prstGeom>
          <a:noFill/>
          <a:ln>
            <a:noFill/>
          </a:ln>
          <a:extLst/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69900" indent="-342900">
              <a:lnSpc>
                <a:spcPct val="150000"/>
              </a:lnSpc>
              <a:buClr>
                <a:schemeClr val="dk1"/>
              </a:buClr>
              <a:buSzPts val="1600"/>
              <a:buFont typeface="+mj-lt"/>
              <a:buAutoNum type="arabicPeriod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Провести </a:t>
            </a:r>
            <a:r>
              <a:rPr lang="ru-RU" b="1" dirty="0" smtClean="0">
                <a:solidFill>
                  <a:srgbClr val="0000CC"/>
                </a:solidFill>
              </a:rPr>
              <a:t>Конкурс</a:t>
            </a:r>
            <a:r>
              <a:rPr lang="ru-RU" dirty="0" smtClean="0"/>
              <a:t> Практик управленческого образования</a:t>
            </a:r>
            <a:endParaRPr lang="en-US" dirty="0" smtClean="0"/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Собрать не менее </a:t>
            </a:r>
            <a:r>
              <a:rPr lang="ru-RU" b="1" dirty="0">
                <a:solidFill>
                  <a:srgbClr val="0000CC"/>
                </a:solidFill>
              </a:rPr>
              <a:t>15 практик </a:t>
            </a:r>
            <a:r>
              <a:rPr lang="ru-RU" dirty="0" smtClean="0"/>
              <a:t>от вузов-участников Президентской программы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dirty="0" smtClean="0"/>
              <a:t>Организовать открытое </a:t>
            </a:r>
            <a:r>
              <a:rPr lang="ru-RU" altLang="ru-RU" b="1" dirty="0">
                <a:solidFill>
                  <a:srgbClr val="0000CC"/>
                </a:solidFill>
              </a:rPr>
              <a:t>голосование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dirty="0" smtClean="0"/>
              <a:t>Пригласить </a:t>
            </a:r>
            <a:r>
              <a:rPr lang="ru-RU" altLang="ru-RU" b="1" dirty="0">
                <a:solidFill>
                  <a:srgbClr val="0000CC"/>
                </a:solidFill>
              </a:rPr>
              <a:t>экспертов</a:t>
            </a:r>
            <a:r>
              <a:rPr lang="ru-RU" altLang="ru-RU" dirty="0" smtClean="0"/>
              <a:t> в бизнес-образовании к участию в жюри 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dirty="0" smtClean="0"/>
              <a:t>Презентовать на </a:t>
            </a:r>
            <a:r>
              <a:rPr lang="ru-RU" altLang="ru-RU" b="1" dirty="0">
                <a:solidFill>
                  <a:srgbClr val="0000CC"/>
                </a:solidFill>
              </a:rPr>
              <a:t>Форуме</a:t>
            </a:r>
            <a:r>
              <a:rPr lang="ru-RU" altLang="ru-RU" dirty="0" smtClean="0"/>
              <a:t> Лучших практик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dirty="0" smtClean="0"/>
              <a:t>Найти </a:t>
            </a:r>
            <a:r>
              <a:rPr lang="ru-RU" altLang="ru-RU" b="1" dirty="0" smtClean="0">
                <a:solidFill>
                  <a:srgbClr val="0000CC"/>
                </a:solidFill>
              </a:rPr>
              <a:t>номинации</a:t>
            </a:r>
            <a:r>
              <a:rPr lang="ru-RU" altLang="ru-RU" dirty="0" smtClean="0"/>
              <a:t> и определить лучших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8684822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98102" y="1208176"/>
            <a:ext cx="9964386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64F94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График</a:t>
            </a:r>
            <a:endParaRPr lang="ru-RU" sz="2800" b="1" dirty="0">
              <a:solidFill>
                <a:srgbClr val="264F94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22" y="442444"/>
            <a:ext cx="2434527" cy="302294"/>
          </a:xfrm>
          <a:prstGeom prst="rect">
            <a:avLst/>
          </a:prstGeom>
        </p:spPr>
      </p:pic>
      <p:sp>
        <p:nvSpPr>
          <p:cNvPr id="27" name="Объект 2"/>
          <p:cNvSpPr txBox="1">
            <a:spLocks/>
          </p:cNvSpPr>
          <p:nvPr/>
        </p:nvSpPr>
        <p:spPr bwMode="auto">
          <a:xfrm>
            <a:off x="879322" y="1957090"/>
            <a:ext cx="8281611" cy="2400617"/>
          </a:xfrm>
          <a:prstGeom prst="rect">
            <a:avLst/>
          </a:prstGeom>
          <a:noFill/>
          <a:ln>
            <a:noFill/>
          </a:ln>
          <a:extLst/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69900" indent="-342900">
              <a:lnSpc>
                <a:spcPct val="150000"/>
              </a:lnSpc>
              <a:buClr>
                <a:schemeClr val="dk1"/>
              </a:buClr>
              <a:buSzPts val="1600"/>
              <a:buFont typeface="+mj-lt"/>
              <a:buAutoNum type="arabicPeriod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Старт Конкурса:		6 ноября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Сбор Практик		с 6 ноября по 26 ноября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Оценка жюри		</a:t>
            </a:r>
            <a:r>
              <a:rPr lang="ru-RU" sz="2000" dirty="0"/>
              <a:t>с 27 ноября по 10 декабря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Открытое голосование	с 27 ноября по 10 декабря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Форум онлайн		12 декабря</a:t>
            </a:r>
          </a:p>
        </p:txBody>
      </p:sp>
    </p:spTree>
    <p:extLst>
      <p:ext uri="{BB962C8B-B14F-4D97-AF65-F5344CB8AC3E}">
        <p14:creationId xmlns:p14="http://schemas.microsoft.com/office/powerpoint/2010/main" val="427927746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98102" y="1208176"/>
            <a:ext cx="9964386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64F94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Алгоритм</a:t>
            </a:r>
            <a:endParaRPr lang="ru-RU" sz="2800" b="1" dirty="0">
              <a:solidFill>
                <a:srgbClr val="264F94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22" y="442444"/>
            <a:ext cx="2434527" cy="302294"/>
          </a:xfrm>
          <a:prstGeom prst="rect">
            <a:avLst/>
          </a:prstGeom>
        </p:spPr>
      </p:pic>
      <p:sp>
        <p:nvSpPr>
          <p:cNvPr id="27" name="Объект 2"/>
          <p:cNvSpPr txBox="1">
            <a:spLocks/>
          </p:cNvSpPr>
          <p:nvPr/>
        </p:nvSpPr>
        <p:spPr bwMode="auto">
          <a:xfrm>
            <a:off x="879322" y="1957090"/>
            <a:ext cx="8281611" cy="4555053"/>
          </a:xfrm>
          <a:prstGeom prst="rect">
            <a:avLst/>
          </a:prstGeom>
          <a:noFill/>
          <a:ln>
            <a:noFill/>
          </a:ln>
          <a:extLst/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69900" indent="-342900">
              <a:lnSpc>
                <a:spcPct val="150000"/>
              </a:lnSpc>
              <a:buClr>
                <a:schemeClr val="dk1"/>
              </a:buClr>
              <a:buSzPts val="1600"/>
              <a:buFont typeface="+mj-lt"/>
              <a:buAutoNum type="arabicPeriod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/>
              <a:t>Объявить Конкурс: 	</a:t>
            </a:r>
            <a:r>
              <a:rPr lang="en-US" sz="2000" dirty="0" smtClean="0">
                <a:hlinkClick r:id="rId5"/>
              </a:rPr>
              <a:t>https://leader-id.ru/events/459378</a:t>
            </a:r>
            <a:r>
              <a:rPr lang="ru-RU" sz="2000" dirty="0" smtClean="0"/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/>
              <a:t>Пригласить к оценке:	</a:t>
            </a:r>
            <a:r>
              <a:rPr lang="en-US" sz="2000" dirty="0">
                <a:hlinkClick r:id="rId6"/>
              </a:rPr>
              <a:t>https://</a:t>
            </a:r>
            <a:r>
              <a:rPr lang="en-US" sz="2000" dirty="0" smtClean="0">
                <a:hlinkClick r:id="rId6"/>
              </a:rPr>
              <a:t>leader-id.ru/events/459360</a:t>
            </a:r>
            <a:r>
              <a:rPr lang="ru-RU" sz="2000" dirty="0" smtClean="0"/>
              <a:t> 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eriod" startAt="3"/>
            </a:pPr>
            <a:r>
              <a:rPr lang="ru-RU" sz="2000" dirty="0" smtClean="0"/>
              <a:t>Провести Форум 	</a:t>
            </a:r>
            <a:r>
              <a:rPr lang="en-US" sz="2000" dirty="0">
                <a:hlinkClick r:id="rId7"/>
              </a:rPr>
              <a:t>https://</a:t>
            </a:r>
            <a:r>
              <a:rPr lang="en-US" sz="2000" dirty="0" smtClean="0">
                <a:hlinkClick r:id="rId7"/>
              </a:rPr>
              <a:t>leader-id.ru/events/459767</a:t>
            </a:r>
            <a:endParaRPr lang="ru-RU" sz="2000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eriod" startAt="3"/>
            </a:pPr>
            <a:endParaRPr lang="ru-RU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eriod" startAt="3"/>
            </a:pPr>
            <a:r>
              <a:rPr lang="ru-RU" sz="2000" dirty="0" smtClean="0"/>
              <a:t>Оценка жюри: </a:t>
            </a:r>
            <a:br>
              <a:rPr lang="ru-RU" sz="2000" dirty="0" smtClean="0"/>
            </a:br>
            <a:r>
              <a:rPr lang="en-US" sz="2000" dirty="0">
                <a:hlinkClick r:id="rId8"/>
              </a:rPr>
              <a:t>https://</a:t>
            </a:r>
            <a:r>
              <a:rPr lang="en-US" sz="2000" dirty="0" smtClean="0">
                <a:hlinkClick r:id="rId8"/>
              </a:rPr>
              <a:t>docs.google.com/spreadsheets/d/1B2UiVOR4KLkvlaB_rUecHohJHRTLxemW3eIbmNEU_A0/edit#gid=1302611953</a:t>
            </a:r>
            <a:r>
              <a:rPr lang="ru-RU" sz="2000" dirty="0" smtClean="0"/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eriod" startAt="3"/>
            </a:pPr>
            <a:r>
              <a:rPr lang="ru-RU" sz="2000" dirty="0" smtClean="0"/>
              <a:t>Практики</a:t>
            </a:r>
            <a:br>
              <a:rPr lang="ru-RU" sz="2000" dirty="0" smtClean="0"/>
            </a:br>
            <a:r>
              <a:rPr lang="en-US" sz="2000" dirty="0">
                <a:hlinkClick r:id="rId9"/>
              </a:rPr>
              <a:t>https://</a:t>
            </a:r>
            <a:r>
              <a:rPr lang="en-US" sz="2000" dirty="0" smtClean="0">
                <a:hlinkClick r:id="rId9"/>
              </a:rPr>
              <a:t>drive.google.com/drive/folders/1K5t0D1bMib1iSv9eO1g1FIc644s5GOkW?usp=sharing</a:t>
            </a:r>
            <a:r>
              <a:rPr lang="ru-RU" sz="2000" dirty="0" smtClean="0"/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eriod" startAt="3"/>
            </a:pPr>
            <a:r>
              <a:rPr lang="ru-RU" sz="2000" dirty="0" smtClean="0"/>
              <a:t>22 практики, 14 вузов</a:t>
            </a:r>
          </a:p>
        </p:txBody>
      </p:sp>
    </p:spTree>
    <p:extLst>
      <p:ext uri="{BB962C8B-B14F-4D97-AF65-F5344CB8AC3E}">
        <p14:creationId xmlns:p14="http://schemas.microsoft.com/office/powerpoint/2010/main" val="177877805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98102" y="1208176"/>
            <a:ext cx="9964386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64F94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Критерии: шкала 5 баллов</a:t>
            </a:r>
            <a:endParaRPr lang="ru-RU" sz="2800" b="1" dirty="0">
              <a:solidFill>
                <a:srgbClr val="264F94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22" y="442444"/>
            <a:ext cx="2434527" cy="302294"/>
          </a:xfrm>
          <a:prstGeom prst="rect">
            <a:avLst/>
          </a:prstGeom>
        </p:spPr>
      </p:pic>
      <p:sp>
        <p:nvSpPr>
          <p:cNvPr id="27" name="Объект 2"/>
          <p:cNvSpPr txBox="1">
            <a:spLocks/>
          </p:cNvSpPr>
          <p:nvPr/>
        </p:nvSpPr>
        <p:spPr bwMode="auto">
          <a:xfrm>
            <a:off x="879322" y="1708713"/>
            <a:ext cx="8790195" cy="4862829"/>
          </a:xfrm>
          <a:prstGeom prst="rect">
            <a:avLst/>
          </a:prstGeom>
          <a:noFill/>
          <a:ln>
            <a:noFill/>
          </a:ln>
          <a:extLst/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69900" indent="-342900">
              <a:lnSpc>
                <a:spcPct val="150000"/>
              </a:lnSpc>
              <a:buClr>
                <a:schemeClr val="dk1"/>
              </a:buClr>
              <a:buSzPts val="1600"/>
              <a:buFont typeface="+mj-lt"/>
              <a:buAutoNum type="arabicPeriod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/>
              <a:t>Уникальность </a:t>
            </a:r>
            <a:r>
              <a:rPr lang="ru-RU" sz="2000" dirty="0"/>
              <a:t>Практики: наличие ключевых компетенций команды, наличие ключевых ресурсов, партнеров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/>
              <a:t>Измеримость </a:t>
            </a:r>
            <a:r>
              <a:rPr lang="ru-RU" sz="2000" dirty="0"/>
              <a:t>результатов: понятный продукт, подтвержденные количественные показатели, связь с измеримыми показателями Президентской программы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/>
              <a:t>Эффективность </a:t>
            </a:r>
            <a:r>
              <a:rPr lang="ru-RU" sz="2000" dirty="0"/>
              <a:t>для развития лидеров: адекватность форматов, результаты, достигнутые лидерами в процессе применения Практики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/>
              <a:t>Актуальность </a:t>
            </a:r>
            <a:r>
              <a:rPr lang="ru-RU" sz="2000" dirty="0"/>
              <a:t>для устойчивого развития страны: нацеленность на приоритетные цели страны (нацпроекты, глобальная повестка, </a:t>
            </a:r>
            <a:r>
              <a:rPr lang="ru-RU" sz="2000" dirty="0" err="1"/>
              <a:t>импортозамещение</a:t>
            </a:r>
            <a:r>
              <a:rPr lang="ru-RU" sz="2000" dirty="0"/>
              <a:t> и др.)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 err="1" smtClean="0"/>
              <a:t>Тиражируемость</a:t>
            </a:r>
            <a:r>
              <a:rPr lang="ru-RU" sz="2000" dirty="0"/>
              <a:t>: возможность применить в других программах, вузах, проектах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80888964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98102" y="1208176"/>
            <a:ext cx="9964386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64F94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Отличительные особенности</a:t>
            </a:r>
            <a:endParaRPr lang="ru-RU" sz="2800" b="1" dirty="0">
              <a:solidFill>
                <a:srgbClr val="264F94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22" y="442444"/>
            <a:ext cx="2434527" cy="302294"/>
          </a:xfrm>
          <a:prstGeom prst="rect">
            <a:avLst/>
          </a:prstGeom>
        </p:spPr>
      </p:pic>
      <p:sp>
        <p:nvSpPr>
          <p:cNvPr id="27" name="Объект 2"/>
          <p:cNvSpPr txBox="1">
            <a:spLocks/>
          </p:cNvSpPr>
          <p:nvPr/>
        </p:nvSpPr>
        <p:spPr bwMode="auto">
          <a:xfrm>
            <a:off x="879322" y="1957090"/>
            <a:ext cx="9094411" cy="4031833"/>
          </a:xfrm>
          <a:prstGeom prst="rect">
            <a:avLst/>
          </a:prstGeom>
          <a:noFill/>
          <a:ln>
            <a:noFill/>
          </a:ln>
          <a:extLst/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69900" indent="-342900">
              <a:lnSpc>
                <a:spcPct val="150000"/>
              </a:lnSpc>
              <a:buClr>
                <a:schemeClr val="dk1"/>
              </a:buClr>
              <a:buSzPts val="1600"/>
              <a:buFont typeface="+mj-lt"/>
              <a:buAutoNum type="arabicPeriod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dirty="0" smtClean="0"/>
              <a:t>С множественными номинациями по специализациям с уникальными практиками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dirty="0" smtClean="0"/>
              <a:t>На основе заявки на конкурс  и презентации на онлайн-форуме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dirty="0" smtClean="0"/>
              <a:t>При участии слушателей и выпускников, работодателей, представителей органов власти, зарубежных партнеров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dirty="0" smtClean="0"/>
              <a:t>С оценкой жюри, горизонтальным рейтингом лучших практик, программ, преподавателей</a:t>
            </a:r>
          </a:p>
        </p:txBody>
      </p:sp>
    </p:spTree>
    <p:extLst>
      <p:ext uri="{BB962C8B-B14F-4D97-AF65-F5344CB8AC3E}">
        <p14:creationId xmlns:p14="http://schemas.microsoft.com/office/powerpoint/2010/main" val="9206167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AF6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9322" y="442444"/>
            <a:ext cx="2434527" cy="302294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6"/>
          <p:cNvSpPr txBox="1"/>
          <p:nvPr/>
        </p:nvSpPr>
        <p:spPr>
          <a:xfrm>
            <a:off x="798100" y="1874525"/>
            <a:ext cx="10705200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69900" indent="-342900">
              <a:lnSpc>
                <a:spcPct val="150000"/>
              </a:lnSpc>
              <a:buClr>
                <a:schemeClr val="dk1"/>
              </a:buClr>
              <a:buSzPts val="1600"/>
              <a:buFont typeface="+mj-lt"/>
              <a:buAutoNum type="arabicPeriod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ru-RU" sz="2400" b="1" dirty="0">
                <a:solidFill>
                  <a:srgbClr val="0070C0"/>
                </a:solidFill>
              </a:rPr>
              <a:t>РАБО</a:t>
            </a:r>
            <a:r>
              <a:rPr lang="ru-RU" sz="2400" dirty="0"/>
              <a:t> - </a:t>
            </a:r>
            <a:r>
              <a:rPr lang="ru-RU" sz="2400" dirty="0" smtClean="0"/>
              <a:t>Российская Ассоциация </a:t>
            </a:r>
            <a:r>
              <a:rPr lang="ru-RU" sz="2400" dirty="0"/>
              <a:t>бизнес-образования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АСИ</a:t>
            </a:r>
            <a:r>
              <a:rPr lang="ru-RU" sz="2400" dirty="0"/>
              <a:t> - </a:t>
            </a:r>
            <a:r>
              <a:rPr lang="ru-RU" sz="2400" dirty="0" smtClean="0"/>
              <a:t>Агентство </a:t>
            </a:r>
            <a:r>
              <a:rPr lang="ru-RU" sz="2400" dirty="0"/>
              <a:t>стратегических инициатив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Экспертный совет </a:t>
            </a:r>
            <a:r>
              <a:rPr lang="ru-RU" sz="2400" dirty="0"/>
              <a:t>Комиссии по подготовке управленческих кадров для организаций народного хозяйства РФ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ФРЦ</a:t>
            </a:r>
            <a:r>
              <a:rPr lang="ru-RU" sz="2400" dirty="0"/>
              <a:t> - ГБУ "Федеральный ресурсный центр</a:t>
            </a:r>
            <a:r>
              <a:rPr lang="ru-RU" sz="2400" dirty="0" smtClean="0"/>
              <a:t>"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98102" y="1208176"/>
            <a:ext cx="9964386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64F94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Партнеры</a:t>
            </a:r>
            <a:endParaRPr lang="ru-RU" sz="2800" b="1" dirty="0">
              <a:solidFill>
                <a:srgbClr val="264F94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3640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9322" y="442444"/>
            <a:ext cx="2434527" cy="302294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6"/>
          <p:cNvSpPr txBox="1"/>
          <p:nvPr/>
        </p:nvSpPr>
        <p:spPr>
          <a:xfrm>
            <a:off x="798100" y="1874525"/>
            <a:ext cx="10705200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69900" indent="-34290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+mj-lt"/>
              <a:buAutoNum type="arabicPeriod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ru-RU" dirty="0" smtClean="0">
                <a:sym typeface="Montserrat"/>
              </a:rPr>
              <a:t>Более тесные связи между вузами и программами</a:t>
            </a:r>
          </a:p>
          <a:p>
            <a:r>
              <a:rPr lang="ru-RU" dirty="0" smtClean="0">
                <a:sym typeface="Montserrat"/>
              </a:rPr>
              <a:t>Обмен </a:t>
            </a:r>
            <a:r>
              <a:rPr lang="ru-RU" dirty="0">
                <a:sym typeface="Montserrat"/>
              </a:rPr>
              <a:t>лучшими практиками, кейсами, </a:t>
            </a:r>
            <a:r>
              <a:rPr lang="ru-RU" dirty="0" smtClean="0">
                <a:sym typeface="Montserrat"/>
              </a:rPr>
              <a:t>форматами</a:t>
            </a:r>
          </a:p>
          <a:p>
            <a:r>
              <a:rPr lang="ru-RU" dirty="0" smtClean="0">
                <a:sym typeface="Montserrat"/>
              </a:rPr>
              <a:t>Поиск критериев эффективности для страны, региона, отрасли</a:t>
            </a:r>
            <a:endParaRPr lang="ru-RU" dirty="0">
              <a:sym typeface="Montserrat"/>
            </a:endParaRPr>
          </a:p>
          <a:p>
            <a:r>
              <a:rPr lang="ru-RU" dirty="0">
                <a:sym typeface="Montserrat"/>
              </a:rPr>
              <a:t>Сетевое взаимодействие в части экспертизы проектов, мастер-классов, выступлений руководителей предприятий, федеральных и зарубежных </a:t>
            </a:r>
            <a:r>
              <a:rPr lang="ru-RU" dirty="0" smtClean="0">
                <a:sym typeface="Montserrat"/>
              </a:rPr>
              <a:t>спикеров</a:t>
            </a:r>
          </a:p>
          <a:p>
            <a:r>
              <a:rPr lang="ru-RU" dirty="0" smtClean="0">
                <a:sym typeface="Montserrat"/>
              </a:rPr>
              <a:t>Создание ежегодного конкурса и коллекция лучших практик для возможного экспорта программы</a:t>
            </a:r>
            <a:endParaRPr lang="ru-RU" dirty="0">
              <a:sym typeface="Montserrat"/>
            </a:endParaRPr>
          </a:p>
          <a:p>
            <a:r>
              <a:rPr lang="ru-RU" dirty="0" smtClean="0"/>
              <a:t>Множество </a:t>
            </a:r>
            <a:r>
              <a:rPr lang="en-US" dirty="0"/>
              <a:t>PR</a:t>
            </a:r>
            <a:r>
              <a:rPr lang="ru-RU" dirty="0"/>
              <a:t>-поводов для продвижения программы</a:t>
            </a:r>
            <a:endParaRPr lang="ru-RU" dirty="0">
              <a:sym typeface="Montserra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8102" y="1208176"/>
            <a:ext cx="9964386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64F94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Эффекты</a:t>
            </a:r>
            <a:endParaRPr lang="ru-RU" sz="2800" b="1" dirty="0">
              <a:solidFill>
                <a:srgbClr val="264F94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</TotalTime>
  <Words>310</Words>
  <Application>Microsoft Office PowerPoint</Application>
  <PresentationFormat>Широкоэкранный</PresentationFormat>
  <Paragraphs>62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Montserrat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44</cp:revision>
  <dcterms:modified xsi:type="dcterms:W3CDTF">2024-04-21T14:59:18Z</dcterms:modified>
</cp:coreProperties>
</file>