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Информация о факте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Авторство</a:t>
            </a:r>
          </a:p>
        </p:txBody>
      </p:sp>
      <p:sp>
        <p:nvSpPr>
          <p:cNvPr id="116" name="Уровень текста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Автор и дата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50" name="Заголовок презентации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algn="ctr" defTabSz="2438400">
              <a:defRPr b="0" spc="-128" sz="12800">
                <a:solidFill>
                  <a:srgbClr val="000000"/>
                </a:solidFill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51" name="Уровень текста 1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2" name="Номер слайда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Автор и дата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Заголовок слайда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pereverzevanu@sstcc.ru" TargetMode="External"/><Relationship Id="rId3" Type="http://schemas.openxmlformats.org/officeDocument/2006/relationships/hyperlink" Target="http://www.pereverzeva-natalia.ru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«Развитие управленческих компетенций и мягких навыков в подходе «Обучение действием»…"/>
          <p:cNvSpPr txBox="1"/>
          <p:nvPr/>
        </p:nvSpPr>
        <p:spPr>
          <a:xfrm>
            <a:off x="2186052" y="5786423"/>
            <a:ext cx="20011896" cy="3211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 sz="6000">
                <a:solidFill>
                  <a:srgbClr val="D8BAA5"/>
                </a:solidFill>
              </a:defRPr>
            </a:pPr>
            <a:r>
              <a:t>«Развитие управленческих компетенций и мягких навыков в подходе «Обучение действием» </a:t>
            </a:r>
          </a:p>
          <a:p>
            <a:pPr>
              <a:defRPr b="1" i="1" sz="4000">
                <a:solidFill>
                  <a:srgbClr val="FFFFFF"/>
                </a:solidFill>
              </a:defRPr>
            </a:pPr>
            <a:r>
              <a:t>на основе горизонтального лидерства </a:t>
            </a:r>
          </a:p>
          <a:p>
            <a:pPr>
              <a:defRPr b="1" i="1" sz="4000">
                <a:solidFill>
                  <a:srgbClr val="FFFFFF"/>
                </a:solidFill>
              </a:defRPr>
            </a:pPr>
            <a:r>
              <a:t>и подхода Action Learning (обучение действием)</a:t>
            </a:r>
          </a:p>
        </p:txBody>
      </p:sp>
      <p:pic>
        <p:nvPicPr>
          <p:cNvPr id="16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280" y="-49323"/>
            <a:ext cx="4861457" cy="1626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079" y="-49323"/>
            <a:ext cx="4861457" cy="1626444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Сформировать состав лидеров изменений:…"/>
          <p:cNvSpPr/>
          <p:nvPr/>
        </p:nvSpPr>
        <p:spPr>
          <a:xfrm>
            <a:off x="3984138" y="5490989"/>
            <a:ext cx="4987602" cy="2811661"/>
          </a:xfrm>
          <a:prstGeom prst="roundRect">
            <a:avLst>
              <a:gd name="adj" fmla="val 6775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Сф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ормировать состав лидеров изменений:</a:t>
            </a:r>
            <a:r>
              <a:t> </a:t>
            </a: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ТОП руководители + СУР </a:t>
            </a: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+ кадровый резерв + самовыдвиженцы (опрос) </a:t>
            </a: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1 неделя</a:t>
            </a:r>
          </a:p>
        </p:txBody>
      </p:sp>
      <p:sp>
        <p:nvSpPr>
          <p:cNvPr id="238" name="Наличие  комплекса проблем для проработки и решения командой руководителей…"/>
          <p:cNvSpPr/>
          <p:nvPr/>
        </p:nvSpPr>
        <p:spPr>
          <a:xfrm>
            <a:off x="443388" y="4398510"/>
            <a:ext cx="3279776" cy="6011991"/>
          </a:xfrm>
          <a:prstGeom prst="roundRect">
            <a:avLst>
              <a:gd name="adj" fmla="val 5808"/>
            </a:avLst>
          </a:prstGeom>
          <a:solidFill>
            <a:srgbClr val="80211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3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Наличие  комплекса проблем для проработки и решения командой руководителей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3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в межфункциональном взаимодействии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39" name="Провести персональные встречи с участниками:…"/>
          <p:cNvSpPr/>
          <p:nvPr/>
        </p:nvSpPr>
        <p:spPr>
          <a:xfrm>
            <a:off x="3984138" y="8427280"/>
            <a:ext cx="4987602" cy="2588762"/>
          </a:xfrm>
          <a:prstGeom prst="roundRect">
            <a:avLst>
              <a:gd name="adj" fmla="val 7359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Провести персональные встречи с участниками: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 уточнение вовлеченности в проект изменений, ценности, 1,5-2 недели</a:t>
            </a:r>
          </a:p>
        </p:txBody>
      </p:sp>
      <p:sp>
        <p:nvSpPr>
          <p:cNvPr id="240" name="Распределить лидеров в мини-команды функционального взаимодействия:…"/>
          <p:cNvSpPr/>
          <p:nvPr/>
        </p:nvSpPr>
        <p:spPr>
          <a:xfrm>
            <a:off x="3984138" y="11140672"/>
            <a:ext cx="4987602" cy="2418007"/>
          </a:xfrm>
          <a:prstGeom prst="roundRect">
            <a:avLst>
              <a:gd name="adj" fmla="val 7878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Распределить лидеров в мини-команды функционального взаимодействия: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1 неделя</a:t>
            </a:r>
          </a:p>
        </p:txBody>
      </p:sp>
      <p:sp>
        <p:nvSpPr>
          <p:cNvPr id="241" name="Определить уровень зрелости организации…"/>
          <p:cNvSpPr/>
          <p:nvPr/>
        </p:nvSpPr>
        <p:spPr>
          <a:xfrm>
            <a:off x="3984138" y="2948200"/>
            <a:ext cx="4987602" cy="2418006"/>
          </a:xfrm>
          <a:prstGeom prst="roundRect">
            <a:avLst>
              <a:gd name="adj" fmla="val 7878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Определить уровень зрелости организации</a:t>
            </a: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Актуализировать миссию 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и легенду проекта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2-3 недели</a:t>
            </a:r>
          </a:p>
        </p:txBody>
      </p:sp>
      <p:sp>
        <p:nvSpPr>
          <p:cNvPr id="242" name="Провести мини-обучение (онлайн) методологии горизонтального лидерства и Action learning 2-3ч…"/>
          <p:cNvSpPr/>
          <p:nvPr/>
        </p:nvSpPr>
        <p:spPr>
          <a:xfrm>
            <a:off x="9232714" y="5436083"/>
            <a:ext cx="5098773" cy="2286703"/>
          </a:xfrm>
          <a:prstGeom prst="roundRect">
            <a:avLst>
              <a:gd name="adj" fmla="val 8331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3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Провести м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ини-обучение (онлайн) методологии горизонтального лидерства и Action learning 2-3ч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1 неделя</a:t>
            </a:r>
          </a:p>
        </p:txBody>
      </p:sp>
      <p:sp>
        <p:nvSpPr>
          <p:cNvPr id="243" name="Выработать систему правил, контроля и…"/>
          <p:cNvSpPr/>
          <p:nvPr/>
        </p:nvSpPr>
        <p:spPr>
          <a:xfrm>
            <a:off x="9232714" y="2942046"/>
            <a:ext cx="5098773" cy="2329220"/>
          </a:xfrm>
          <a:prstGeom prst="roundRect">
            <a:avLst>
              <a:gd name="adj" fmla="val 8179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3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Выработать систему правил, контроля и 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оценки3+, доп.мотивации участников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3-4 недели</a:t>
            </a:r>
          </a:p>
        </p:txBody>
      </p:sp>
      <p:sp>
        <p:nvSpPr>
          <p:cNvPr id="244" name="Запустить работу межфункциональных мини-команд, с ведением…"/>
          <p:cNvSpPr/>
          <p:nvPr/>
        </p:nvSpPr>
        <p:spPr>
          <a:xfrm>
            <a:off x="9232714" y="9678864"/>
            <a:ext cx="5098773" cy="2286703"/>
          </a:xfrm>
          <a:prstGeom prst="roundRect">
            <a:avLst>
              <a:gd name="adj" fmla="val 8331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3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Запустить работу межфункциональных мини-команд, с ведением</a:t>
            </a: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Карт изменений - шаг 1 неделя, 5-7 месяцев месяцев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45" name="Запустить онлайн интерактивное обучение…"/>
          <p:cNvSpPr/>
          <p:nvPr/>
        </p:nvSpPr>
        <p:spPr>
          <a:xfrm>
            <a:off x="9232714" y="7887603"/>
            <a:ext cx="5098773" cy="1626444"/>
          </a:xfrm>
          <a:prstGeom prst="roundRect">
            <a:avLst>
              <a:gd name="adj" fmla="val 11713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3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Запустить онлайн интерактивное обучение </a:t>
            </a: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лидеров, 5-7 месяцев</a:t>
            </a:r>
          </a:p>
        </p:txBody>
      </p:sp>
      <p:sp>
        <p:nvSpPr>
          <p:cNvPr id="246" name="Запустить подход «Непрерывных…"/>
          <p:cNvSpPr/>
          <p:nvPr/>
        </p:nvSpPr>
        <p:spPr>
          <a:xfrm>
            <a:off x="14592462" y="7852633"/>
            <a:ext cx="4987601" cy="2811661"/>
          </a:xfrm>
          <a:prstGeom prst="roundRect">
            <a:avLst>
              <a:gd name="adj" fmla="val 6775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b="1" sz="2600">
                <a:solidFill>
                  <a:srgbClr val="000000"/>
                </a:solidFill>
              </a:defRPr>
            </a:pPr>
            <a:r>
              <a:t>Запустить подход «Непрерывных </a:t>
            </a:r>
          </a:p>
          <a:p>
            <a:pPr defTabSz="825500">
              <a:defRPr b="1" sz="2600">
                <a:solidFill>
                  <a:srgbClr val="000000"/>
                </a:solidFill>
              </a:defRPr>
            </a:pPr>
            <a:r>
              <a:t>улучшений» - работа по слабым сигналам + аналитика </a:t>
            </a:r>
          </a:p>
          <a:p>
            <a:pPr defTabSz="825500">
              <a:defRPr b="1" sz="2600">
                <a:solidFill>
                  <a:srgbClr val="000000"/>
                </a:solidFill>
              </a:defRPr>
            </a:pPr>
            <a:r>
              <a:t>2-3 месяца</a:t>
            </a:r>
          </a:p>
        </p:txBody>
      </p:sp>
      <p:sp>
        <p:nvSpPr>
          <p:cNvPr id="247" name="Масштабировать победы…"/>
          <p:cNvSpPr/>
          <p:nvPr/>
        </p:nvSpPr>
        <p:spPr>
          <a:xfrm>
            <a:off x="14592462" y="10837260"/>
            <a:ext cx="4987601" cy="2668658"/>
          </a:xfrm>
          <a:prstGeom prst="roundRect">
            <a:avLst>
              <a:gd name="adj" fmla="val 7138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Масштабировать победы 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и лучшие практики 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в подразделениях (руководитель-сотрудник)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2-3 месяца</a:t>
            </a:r>
          </a:p>
        </p:txBody>
      </p:sp>
      <p:sp>
        <p:nvSpPr>
          <p:cNvPr id="248" name="Сформировать условия для ситуативных команд по инициативе участников…"/>
          <p:cNvSpPr/>
          <p:nvPr/>
        </p:nvSpPr>
        <p:spPr>
          <a:xfrm>
            <a:off x="14592462" y="5760801"/>
            <a:ext cx="4987601" cy="1922371"/>
          </a:xfrm>
          <a:prstGeom prst="roundRect">
            <a:avLst>
              <a:gd name="adj" fmla="val 9910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Сформировать условия для ситуативных команд по инициативе участников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2-3 месяца</a:t>
            </a:r>
          </a:p>
        </p:txBody>
      </p:sp>
      <p:sp>
        <p:nvSpPr>
          <p:cNvPr id="249" name="Разработать Формат «Инкубатора идей» с Экспертным Центром,…"/>
          <p:cNvSpPr/>
          <p:nvPr/>
        </p:nvSpPr>
        <p:spPr>
          <a:xfrm>
            <a:off x="14592462" y="2927326"/>
            <a:ext cx="4987601" cy="2668658"/>
          </a:xfrm>
          <a:prstGeom prst="roundRect">
            <a:avLst>
              <a:gd name="adj" fmla="val 7138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Разработать Формат «Инкубатора идей» с Экспертным Центром, 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шаг 1 мес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2-3 месяца</a:t>
            </a:r>
          </a:p>
        </p:txBody>
      </p:sp>
      <p:sp>
        <p:nvSpPr>
          <p:cNvPr id="250" name="Выбрать модераторов…"/>
          <p:cNvSpPr/>
          <p:nvPr/>
        </p:nvSpPr>
        <p:spPr>
          <a:xfrm>
            <a:off x="19841038" y="2928290"/>
            <a:ext cx="3906294" cy="2356732"/>
          </a:xfrm>
          <a:prstGeom prst="roundRect">
            <a:avLst>
              <a:gd name="adj" fmla="val 8083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01010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Выбрать модераторов </a:t>
            </a:r>
          </a:p>
          <a:p>
            <a:pPr defTabSz="825500">
              <a:defRPr sz="2600">
                <a:solidFill>
                  <a:srgbClr val="01010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внутри команд</a:t>
            </a:r>
          </a:p>
          <a:p>
            <a:pPr defTabSz="825500">
              <a:defRPr sz="2600">
                <a:solidFill>
                  <a:srgbClr val="01010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0.5-1 месяц</a:t>
            </a:r>
          </a:p>
        </p:txBody>
      </p:sp>
      <p:sp>
        <p:nvSpPr>
          <p:cNvPr id="251" name="Осуществить менторинг…"/>
          <p:cNvSpPr/>
          <p:nvPr/>
        </p:nvSpPr>
        <p:spPr>
          <a:xfrm>
            <a:off x="19841038" y="5490952"/>
            <a:ext cx="3906294" cy="2329219"/>
          </a:xfrm>
          <a:prstGeom prst="roundRect">
            <a:avLst>
              <a:gd name="adj" fmla="val 8179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Осуществить менторинг</a:t>
            </a:r>
          </a:p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внутренних модераторов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0.5-1 месяц</a:t>
            </a:r>
          </a:p>
        </p:txBody>
      </p:sp>
      <p:sp>
        <p:nvSpPr>
          <p:cNvPr id="252" name="Запустить ведение работы внутренними модераторами: постановка, корректировка…"/>
          <p:cNvSpPr/>
          <p:nvPr/>
        </p:nvSpPr>
        <p:spPr>
          <a:xfrm>
            <a:off x="19841038" y="8026100"/>
            <a:ext cx="3906294" cy="3279560"/>
          </a:xfrm>
          <a:prstGeom prst="roundRect">
            <a:avLst>
              <a:gd name="adj" fmla="val 5809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01010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Запустить ведение работы внутренними модераторами: постановка, корректировка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01010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1-2 месяца</a:t>
            </a:r>
          </a:p>
        </p:txBody>
      </p:sp>
      <p:sp>
        <p:nvSpPr>
          <p:cNvPr id="253" name="Подвести итоги, анализ результатов…"/>
          <p:cNvSpPr/>
          <p:nvPr/>
        </p:nvSpPr>
        <p:spPr>
          <a:xfrm>
            <a:off x="19841038" y="11517538"/>
            <a:ext cx="3906294" cy="1922370"/>
          </a:xfrm>
          <a:prstGeom prst="roundRect">
            <a:avLst>
              <a:gd name="adj" fmla="val 9910"/>
            </a:avLst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04040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Подвести итоги, анализ результатов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600">
                <a:solidFill>
                  <a:srgbClr val="04040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0.5 месяца</a:t>
            </a:r>
          </a:p>
        </p:txBody>
      </p:sp>
      <p:sp>
        <p:nvSpPr>
          <p:cNvPr id="254" name="ЭТАПЫ ПРОЕКТА ГОРИЗОНТАЛЬНОГО ЛИДЕРСТВА"/>
          <p:cNvSpPr txBox="1"/>
          <p:nvPr/>
        </p:nvSpPr>
        <p:spPr>
          <a:xfrm>
            <a:off x="7163285" y="471342"/>
            <a:ext cx="10698176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3200">
                <a:solidFill>
                  <a:srgbClr val="000000"/>
                </a:solidFill>
              </a:defRPr>
            </a:lvl1pPr>
          </a:lstStyle>
          <a:p>
            <a:pPr/>
            <a:r>
              <a:t>ЭТАПЫ ПРОЕКТА ГОРИЗОНТАЛЬНОГО ЛИДЕРСТВА</a:t>
            </a:r>
          </a:p>
        </p:txBody>
      </p:sp>
      <p:sp>
        <p:nvSpPr>
          <p:cNvPr id="255" name="Провести персональные встречи с участниками -…"/>
          <p:cNvSpPr/>
          <p:nvPr/>
        </p:nvSpPr>
        <p:spPr>
          <a:xfrm>
            <a:off x="9232714" y="12130384"/>
            <a:ext cx="5098773" cy="1470125"/>
          </a:xfrm>
          <a:prstGeom prst="roundRect">
            <a:avLst>
              <a:gd name="adj" fmla="val 12958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3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Провести персональные встречи с участниками - </a:t>
            </a: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1 раз/мес</a:t>
            </a: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5-7 месяцев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56" name="ЭТАП ОРГАНИЗАЦИОННЫЙ"/>
          <p:cNvSpPr/>
          <p:nvPr/>
        </p:nvSpPr>
        <p:spPr>
          <a:xfrm>
            <a:off x="4279900" y="1703721"/>
            <a:ext cx="4396078" cy="1117879"/>
          </a:xfrm>
          <a:prstGeom prst="roundRect">
            <a:avLst>
              <a:gd name="adj" fmla="val 17041"/>
            </a:avLst>
          </a:prstGeom>
          <a:solidFill>
            <a:srgbClr val="7F211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2700">
                <a:solidFill>
                  <a:srgbClr val="FFFFFF"/>
                </a:solidFill>
              </a:defRPr>
            </a:lvl1pPr>
          </a:lstStyle>
          <a:p>
            <a: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ЭТАП ОРГАНИЗАЦИОННЫЙ </a:t>
            </a:r>
          </a:p>
        </p:txBody>
      </p:sp>
      <p:sp>
        <p:nvSpPr>
          <p:cNvPr id="257" name="ЭТАП ОСНОВНОЙ ПОСТАНОВКИ"/>
          <p:cNvSpPr/>
          <p:nvPr/>
        </p:nvSpPr>
        <p:spPr>
          <a:xfrm>
            <a:off x="9584062" y="1659350"/>
            <a:ext cx="4396078" cy="1117879"/>
          </a:xfrm>
          <a:prstGeom prst="roundRect">
            <a:avLst>
              <a:gd name="adj" fmla="val 17041"/>
            </a:avLst>
          </a:prstGeom>
          <a:solidFill>
            <a:srgbClr val="8B241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ЭТАП ОСНОВНОЙ ПОСТАНОВКИ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258" name="ЭТАП ОРГАНИЗАЦИОННЫЙ"/>
          <p:cNvSpPr/>
          <p:nvPr/>
        </p:nvSpPr>
        <p:spPr>
          <a:xfrm>
            <a:off x="9584062" y="1659350"/>
            <a:ext cx="3994941" cy="1015874"/>
          </a:xfrm>
          <a:prstGeom prst="roundRect">
            <a:avLst>
              <a:gd name="adj" fmla="val 17041"/>
            </a:avLst>
          </a:prstGeom>
          <a:solidFill>
            <a:schemeClr val="accent6">
              <a:satOff val="-16844"/>
              <a:lumOff val="-307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2800">
                <a:solidFill>
                  <a:srgbClr val="FFFFFF"/>
                </a:solidFill>
              </a:defRPr>
            </a:lvl1pPr>
          </a:lstStyle>
          <a:p>
            <a: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ЭТАП ОРГАНИЗАЦИОННЫЙ </a:t>
            </a:r>
          </a:p>
        </p:txBody>
      </p:sp>
      <p:sp>
        <p:nvSpPr>
          <p:cNvPr id="259" name="ЭТАП…"/>
          <p:cNvSpPr/>
          <p:nvPr/>
        </p:nvSpPr>
        <p:spPr>
          <a:xfrm>
            <a:off x="14888224" y="1644630"/>
            <a:ext cx="4396078" cy="1117879"/>
          </a:xfrm>
          <a:prstGeom prst="roundRect">
            <a:avLst>
              <a:gd name="adj" fmla="val 17041"/>
            </a:avLst>
          </a:prstGeom>
          <a:solidFill>
            <a:srgbClr val="89241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ЭТАП 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ЗАКРЕПЛЯЮЩИЙ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sp>
        <p:nvSpPr>
          <p:cNvPr id="260" name="ЭТАП ОРГАНИЗАЦИОННЫЙ"/>
          <p:cNvSpPr/>
          <p:nvPr/>
        </p:nvSpPr>
        <p:spPr>
          <a:xfrm>
            <a:off x="14888224" y="1644630"/>
            <a:ext cx="3994941" cy="1015874"/>
          </a:xfrm>
          <a:prstGeom prst="roundRect">
            <a:avLst>
              <a:gd name="adj" fmla="val 17041"/>
            </a:avLst>
          </a:prstGeom>
          <a:solidFill>
            <a:schemeClr val="accent6">
              <a:satOff val="-16844"/>
              <a:lumOff val="-307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2800">
                <a:solidFill>
                  <a:srgbClr val="FFFFFF"/>
                </a:solidFill>
              </a:defRPr>
            </a:lvl1pPr>
          </a:lstStyle>
          <a:p>
            <a: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ЭТАП ОРГАНИЗАЦИОННЫЙ </a:t>
            </a:r>
          </a:p>
        </p:txBody>
      </p:sp>
      <p:sp>
        <p:nvSpPr>
          <p:cNvPr id="261" name="ЭТАП ПЕРЕДАЧИ МЕТОДОЛОГИИ"/>
          <p:cNvSpPr/>
          <p:nvPr/>
        </p:nvSpPr>
        <p:spPr>
          <a:xfrm>
            <a:off x="19790643" y="1604481"/>
            <a:ext cx="4007082" cy="1117879"/>
          </a:xfrm>
          <a:prstGeom prst="roundRect">
            <a:avLst>
              <a:gd name="adj" fmla="val 17041"/>
            </a:avLst>
          </a:prstGeom>
          <a:solidFill>
            <a:srgbClr val="87231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2700">
                <a:solidFill>
                  <a:srgbClr val="FFFFFF"/>
                </a:solidFill>
              </a:defRPr>
            </a:lvl1pPr>
          </a:lstStyle>
          <a:p>
            <a: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ЭТАП ПЕРЕДАЧИ МЕТОДОЛОГИИ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ОЧНЫЙ ФОРМАТ…"/>
          <p:cNvSpPr txBox="1"/>
          <p:nvPr/>
        </p:nvSpPr>
        <p:spPr>
          <a:xfrm>
            <a:off x="20483" y="4080875"/>
            <a:ext cx="12456877" cy="830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219200" algn="l" defTabSz="457200"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ОЧНЫЙ ФОРМАТ</a:t>
            </a:r>
          </a:p>
          <a:p>
            <a:pPr marL="1574800" indent="-355600" algn="l" defTabSz="457200">
              <a:buSzPct val="123000"/>
              <a:buChar char="•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Развитие командной эффективности в бизнес-игре (3-4ч) </a:t>
            </a:r>
          </a:p>
          <a:p>
            <a:pPr marL="1574800" indent="-355600" algn="l" defTabSz="457200">
              <a:buSzPct val="123000"/>
              <a:buChar char="•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Продуктивное межфункциональное взаимодействие  (2-2,5ч)</a:t>
            </a:r>
          </a:p>
          <a:p>
            <a:pPr marL="1574800" indent="-355600" algn="l" defTabSz="457200">
              <a:buSzPct val="123000"/>
              <a:buChar char="•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Характер управленческих решений и выработка нестандартных, креативных решений (2,5-3ч)</a:t>
            </a:r>
          </a:p>
          <a:p>
            <a:pPr marL="1574800" indent="-355600" algn="l" defTabSz="457200">
              <a:buSzPct val="123000"/>
              <a:buChar char="•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1219200" algn="l" defTabSz="457200"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ОНЛАЙН-ФОРМАТ</a:t>
            </a:r>
            <a:endParaRPr b="1"/>
          </a:p>
          <a:p>
            <a:pPr marL="1574800" indent="-355600" algn="l" defTabSz="457200">
              <a:buSzPct val="123000"/>
              <a:buChar char="•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Развитие горизонтального лидераства с подходом «Обучения действием» или Action Learning (1,5-2ч)</a:t>
            </a:r>
          </a:p>
          <a:p>
            <a:pPr marL="1574800" indent="-355600" algn="l" defTabSz="457200">
              <a:buSzPct val="123000"/>
              <a:buChar char="•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Работа со слабыми сигналами в управлении и подход постоянных улучшений (2-3ч)</a:t>
            </a:r>
          </a:p>
          <a:p>
            <a:pPr marL="1574800" indent="-355600" algn="l" defTabSz="457200">
              <a:buSzPct val="123000"/>
              <a:buChar char="•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Ситуативное и стратегическое мышление руководителя (2,5-3ч)</a:t>
            </a:r>
          </a:p>
          <a:p>
            <a:pPr marL="1574800" indent="-355600" algn="l" defTabSz="457200">
              <a:buSzPct val="123000"/>
              <a:buChar char="•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Нематериальная мотивация сотрудников и команды (1,5-2ч)</a:t>
            </a:r>
          </a:p>
          <a:p>
            <a:pPr marL="1574800" indent="-355600" algn="l" defTabSz="457200">
              <a:buSzPct val="123000"/>
              <a:buChar char="•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Развитие сотрудников и организации в подходе Спиральной динамики (3-3.5ч)</a:t>
            </a:r>
          </a:p>
          <a:p>
            <a:pPr marL="1219200" algn="l" defTabSz="457200"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1219200" algn="l" defTabSz="457200"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МЕТОДЫ: бизнес-игра, интерактивный вебинар, мини-тренинг, семинар, разбор кейсов-практик</a:t>
            </a:r>
          </a:p>
        </p:txBody>
      </p:sp>
      <p:pic>
        <p:nvPicPr>
          <p:cNvPr id="26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661" y="150779"/>
            <a:ext cx="4861457" cy="1626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motivaciya-personala.jpg" descr="motivaciya-personal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16875" y="4468075"/>
            <a:ext cx="11487231" cy="766084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РЕКОМЕНДУЕМОЕ ОБУЧЕНИЕ (20-23ч) в подходе Action Learning и развития горизонтального лидерства, межфункционального взаимодействия"/>
          <p:cNvSpPr txBox="1"/>
          <p:nvPr/>
        </p:nvSpPr>
        <p:spPr>
          <a:xfrm>
            <a:off x="12899432" y="2183974"/>
            <a:ext cx="1117477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219200" algn="r" defTabSz="457200"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1"/>
          </a:p>
          <a:p>
            <a:pPr marL="1219200" algn="r" defTabSz="457200"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РЕКОМЕНДУЕМОЕ ОБУЧЕНИЕ (20-23ч) в подходе Action Learning и развития горизонтального лидерства, межфункционального взаимодействия </a:t>
            </a:r>
          </a:p>
        </p:txBody>
      </p:sp>
      <p:sp>
        <p:nvSpPr>
          <p:cNvPr id="267" name="РЕКОМЕНДУЕМЫЕ ТЕМЫ ДЛЯ ДОПОЛНИТЕЛЬНОГО ОБУЧЕНИЯ РУКОВОДИТЕЛЕЙ"/>
          <p:cNvSpPr/>
          <p:nvPr/>
        </p:nvSpPr>
        <p:spPr>
          <a:xfrm>
            <a:off x="1441520" y="2146318"/>
            <a:ext cx="9390724" cy="1133662"/>
          </a:xfrm>
          <a:prstGeom prst="roundRect">
            <a:avLst>
              <a:gd name="adj" fmla="val 16804"/>
            </a:avLst>
          </a:prstGeom>
          <a:solidFill>
            <a:srgbClr val="8D25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2700">
                <a:solidFill>
                  <a:srgbClr val="FFFFFF"/>
                </a:solidFill>
              </a:defRPr>
            </a:lvl1pPr>
          </a:lstStyle>
          <a:p>
            <a:pPr/>
            <a:r>
              <a:t>РЕКОМЕНДУЕМЫЕ ТЕМЫ ДЛЯ ДОПОЛНИТЕЛЬНОГО ОБУЧЕНИЯ РУКОВОДИТЕЛЕЙ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280" y="-49323"/>
            <a:ext cx="4861457" cy="1626444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АЛГОРИТМ ОРГАНИЗАЦИОННОГО ЭТАПА"/>
          <p:cNvSpPr/>
          <p:nvPr/>
        </p:nvSpPr>
        <p:spPr>
          <a:xfrm>
            <a:off x="1477117" y="1879340"/>
            <a:ext cx="9390724" cy="1133662"/>
          </a:xfrm>
          <a:prstGeom prst="roundRect">
            <a:avLst>
              <a:gd name="adj" fmla="val 16804"/>
            </a:avLst>
          </a:prstGeom>
          <a:solidFill>
            <a:srgbClr val="84221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2700">
                <a:solidFill>
                  <a:srgbClr val="FFFFFF"/>
                </a:solidFill>
              </a:defRPr>
            </a:lvl1pPr>
          </a:lstStyle>
          <a:p>
            <a:pPr/>
            <a:r>
              <a:t>АЛГОРИТМ ОРГАНИЗАЦИОННОГО ЭТАПА</a:t>
            </a:r>
          </a:p>
        </p:txBody>
      </p:sp>
      <p:sp>
        <p:nvSpPr>
          <p:cNvPr id="271" name="Определяем легенду проекта"/>
          <p:cNvSpPr/>
          <p:nvPr/>
        </p:nvSpPr>
        <p:spPr>
          <a:xfrm>
            <a:off x="995305" y="11192129"/>
            <a:ext cx="2776272" cy="1476075"/>
          </a:xfrm>
          <a:prstGeom prst="roundRect">
            <a:avLst>
              <a:gd name="adj" fmla="val 12906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Определяем легенду проекта</a:t>
            </a:r>
          </a:p>
        </p:txBody>
      </p:sp>
      <p:sp>
        <p:nvSpPr>
          <p:cNvPr id="272" name="Формируем команду 25-30 чел"/>
          <p:cNvSpPr/>
          <p:nvPr/>
        </p:nvSpPr>
        <p:spPr>
          <a:xfrm>
            <a:off x="2826504" y="8074951"/>
            <a:ext cx="3294863" cy="1270001"/>
          </a:xfrm>
          <a:prstGeom prst="roundRect">
            <a:avLst>
              <a:gd name="adj" fmla="val 15000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Формируем команду 25-30 чел</a:t>
            </a:r>
          </a:p>
        </p:txBody>
      </p:sp>
      <p:sp>
        <p:nvSpPr>
          <p:cNvPr id="273" name="Персональные встречи"/>
          <p:cNvSpPr/>
          <p:nvPr/>
        </p:nvSpPr>
        <p:spPr>
          <a:xfrm>
            <a:off x="3841637" y="6489178"/>
            <a:ext cx="2776272" cy="1270001"/>
          </a:xfrm>
          <a:prstGeom prst="roundRect">
            <a:avLst>
              <a:gd name="adj" fmla="val 15000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Персональные встречи</a:t>
            </a:r>
          </a:p>
        </p:txBody>
      </p:sp>
      <p:sp>
        <p:nvSpPr>
          <p:cNvPr id="274" name="Обратная…"/>
          <p:cNvSpPr/>
          <p:nvPr/>
        </p:nvSpPr>
        <p:spPr>
          <a:xfrm>
            <a:off x="5109537" y="4849038"/>
            <a:ext cx="2776272" cy="1270001"/>
          </a:xfrm>
          <a:prstGeom prst="roundRect">
            <a:avLst>
              <a:gd name="adj" fmla="val 15000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Обратная </a:t>
            </a:r>
          </a:p>
          <a:p>
            <a: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связь</a:t>
            </a:r>
          </a:p>
        </p:txBody>
      </p:sp>
      <p:sp>
        <p:nvSpPr>
          <p:cNvPr id="275" name="Создаем мини группы минигруппы и р"/>
          <p:cNvSpPr/>
          <p:nvPr/>
        </p:nvSpPr>
        <p:spPr>
          <a:xfrm>
            <a:off x="6073068" y="3289415"/>
            <a:ext cx="2776272" cy="1270001"/>
          </a:xfrm>
          <a:prstGeom prst="roundRect">
            <a:avLst>
              <a:gd name="adj" fmla="val 15000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Создаем мини группы минигруппы и р</a:t>
            </a:r>
          </a:p>
        </p:txBody>
      </p:sp>
      <p:sp>
        <p:nvSpPr>
          <p:cNvPr id="276" name="Транслируем легенду и выявляем:…"/>
          <p:cNvSpPr txBox="1"/>
          <p:nvPr/>
        </p:nvSpPr>
        <p:spPr>
          <a:xfrm>
            <a:off x="4995950" y="9704463"/>
            <a:ext cx="8284476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Транслируем легенду и выявляем: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Уровень лояльности сотрудников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Список выдвигаемых лидеров 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Систему разделяемых сотрудниками ценностей организации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Уровень зрелости организации</a:t>
            </a:r>
          </a:p>
        </p:txBody>
      </p:sp>
      <p:sp>
        <p:nvSpPr>
          <p:cNvPr id="277" name="Линия"/>
          <p:cNvSpPr/>
          <p:nvPr/>
        </p:nvSpPr>
        <p:spPr>
          <a:xfrm flipV="1">
            <a:off x="1260544" y="10041252"/>
            <a:ext cx="687099" cy="126397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8" name="Опрос сотрудников"/>
          <p:cNvSpPr/>
          <p:nvPr/>
        </p:nvSpPr>
        <p:spPr>
          <a:xfrm>
            <a:off x="1941038" y="9660724"/>
            <a:ext cx="2776272" cy="1270001"/>
          </a:xfrm>
          <a:prstGeom prst="roundRect">
            <a:avLst>
              <a:gd name="adj" fmla="val 15000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Опрос сотрудников</a:t>
            </a:r>
          </a:p>
        </p:txBody>
      </p:sp>
      <p:sp>
        <p:nvSpPr>
          <p:cNvPr id="279" name="Объединяем руководителей и сотрудников в команду лидеров:…"/>
          <p:cNvSpPr txBox="1"/>
          <p:nvPr/>
        </p:nvSpPr>
        <p:spPr>
          <a:xfrm>
            <a:off x="6404445" y="7977200"/>
            <a:ext cx="8284476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Объединяем руководителей и сотрудников в команду лидеров: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Предлагаемых сотрудниками лидеров из опроса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Рекомендованных генеральным директором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Включаем кадровый резерв молодых сотрудников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Присоединяем возможных самовыдвиженцев </a:t>
            </a:r>
          </a:p>
        </p:txBody>
      </p:sp>
      <p:sp>
        <p:nvSpPr>
          <p:cNvPr id="280" name="Формулируем легенду для сотрудников:…"/>
          <p:cNvSpPr txBox="1"/>
          <p:nvPr/>
        </p:nvSpPr>
        <p:spPr>
          <a:xfrm>
            <a:off x="3950656" y="11453850"/>
            <a:ext cx="11568793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Формулируем легенду для сотрудников: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На основе миссии и стратегической цели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 учетом текущих условий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Для чего осуществляется проект и данная работа к изменениям </a:t>
            </a:r>
          </a:p>
        </p:txBody>
      </p:sp>
      <p:sp>
        <p:nvSpPr>
          <p:cNvPr id="281" name="Линия"/>
          <p:cNvSpPr/>
          <p:nvPr/>
        </p:nvSpPr>
        <p:spPr>
          <a:xfrm flipV="1">
            <a:off x="2234534" y="8443261"/>
            <a:ext cx="664036" cy="126250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2" name="Проводим встречи и оценку по графику (по 5 чел/день, через день, в течение 1,5-2х недель) на выявление:…"/>
          <p:cNvSpPr txBox="1"/>
          <p:nvPr/>
        </p:nvSpPr>
        <p:spPr>
          <a:xfrm>
            <a:off x="6872027" y="6585643"/>
            <a:ext cx="13393005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Проводим встречи и оценку по графику (по 5 чел/день, через день, в течение 1,5-2х недель) на выявление: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Мотивации работы в организации (беседа + 2 теста по мотивации и стилю принятию решений)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Осознания и принятия для чего осуществляется проект и данная работа к изменениям 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Уровня ментальности сотрудника: ограничения, сомнения, готовность к активности</a:t>
            </a:r>
          </a:p>
        </p:txBody>
      </p:sp>
      <p:sp>
        <p:nvSpPr>
          <p:cNvPr id="283" name="Линия"/>
          <p:cNvSpPr/>
          <p:nvPr/>
        </p:nvSpPr>
        <p:spPr>
          <a:xfrm flipV="1">
            <a:off x="3185197" y="6856477"/>
            <a:ext cx="687098" cy="12639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4" name="Даем обратную связь:…"/>
          <p:cNvSpPr txBox="1"/>
          <p:nvPr/>
        </p:nvSpPr>
        <p:spPr>
          <a:xfrm>
            <a:off x="8049141" y="4807778"/>
            <a:ext cx="16089344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Даем обратную связь: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Всем сотрудникам по результатам опроса емко, с вектором дальнейшем работы - держим информационную открытость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Прошедшим индивидуальные встречи - кратко социально-психологические характеристики по тестам и беседе (возможно кого-то отклоняем от запуска основного этапа работы)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Генеральному директору и команде лидеров - объединяющую информацию для согласования мини групп</a:t>
            </a:r>
          </a:p>
        </p:txBody>
      </p:sp>
      <p:sp>
        <p:nvSpPr>
          <p:cNvPr id="285" name="Готовим запуск:…"/>
          <p:cNvSpPr txBox="1"/>
          <p:nvPr/>
        </p:nvSpPr>
        <p:spPr>
          <a:xfrm>
            <a:off x="8969844" y="3029912"/>
            <a:ext cx="13393005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Готовим запуск: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Согласовываем мини-группы (5 групп по 5-6 чел) 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Разрабатываем и согласовываем систему дополнительной мотивации для активных частников проекта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Формируем площадку онлайн для отражения реализации задач и этапов работы с доступами участникам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Согласовываем график работы мини групп</a:t>
            </a:r>
          </a:p>
        </p:txBody>
      </p:sp>
      <p:sp>
        <p:nvSpPr>
          <p:cNvPr id="286" name="Линия"/>
          <p:cNvSpPr/>
          <p:nvPr/>
        </p:nvSpPr>
        <p:spPr>
          <a:xfrm flipV="1">
            <a:off x="4433473" y="5257019"/>
            <a:ext cx="687099" cy="12639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7" name="Линия"/>
          <p:cNvSpPr/>
          <p:nvPr/>
        </p:nvSpPr>
        <p:spPr>
          <a:xfrm flipV="1">
            <a:off x="5412424" y="3690747"/>
            <a:ext cx="687099" cy="12639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8" name="1-1,5 мес"/>
          <p:cNvSpPr txBox="1"/>
          <p:nvPr/>
        </p:nvSpPr>
        <p:spPr>
          <a:xfrm>
            <a:off x="1268975" y="4686622"/>
            <a:ext cx="2182673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3600">
                <a:solidFill>
                  <a:srgbClr val="060606"/>
                </a:solidFill>
              </a:defRPr>
            </a:lvl1pPr>
          </a:lstStyle>
          <a:p>
            <a:pPr/>
            <a:r>
              <a:t>1-1,5 мес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661" y="150779"/>
            <a:ext cx="4861457" cy="1626444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АЛГОРИТМ ОСНОВНОГО ЭТАПА ПОСТАНОВКИ ГЛ"/>
          <p:cNvSpPr/>
          <p:nvPr/>
        </p:nvSpPr>
        <p:spPr>
          <a:xfrm>
            <a:off x="1477117" y="1879340"/>
            <a:ext cx="9390724" cy="1133662"/>
          </a:xfrm>
          <a:prstGeom prst="roundRect">
            <a:avLst>
              <a:gd name="adj" fmla="val 16804"/>
            </a:avLst>
          </a:prstGeom>
          <a:solidFill>
            <a:srgbClr val="84221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2700">
                <a:solidFill>
                  <a:srgbClr val="FFFFFF"/>
                </a:solidFill>
              </a:defRPr>
            </a:lvl1pPr>
          </a:lstStyle>
          <a:p>
            <a:pPr/>
            <a:r>
              <a:t>АЛГОРИТМ ОСНОВНОГО ЭТАПА ПОСТАНОВКИ ГЛ</a:t>
            </a:r>
          </a:p>
        </p:txBody>
      </p:sp>
      <p:sp>
        <p:nvSpPr>
          <p:cNvPr id="292" name="Общая командная встреча"/>
          <p:cNvSpPr/>
          <p:nvPr/>
        </p:nvSpPr>
        <p:spPr>
          <a:xfrm>
            <a:off x="1030902" y="11497143"/>
            <a:ext cx="2776272" cy="1476075"/>
          </a:xfrm>
          <a:prstGeom prst="roundRect">
            <a:avLst>
              <a:gd name="adj" fmla="val 12906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3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Общая командная встреча</a:t>
            </a:r>
          </a:p>
        </p:txBody>
      </p:sp>
      <p:sp>
        <p:nvSpPr>
          <p:cNvPr id="293" name="Запуск регулярных командных встреч"/>
          <p:cNvSpPr/>
          <p:nvPr/>
        </p:nvSpPr>
        <p:spPr>
          <a:xfrm>
            <a:off x="2922075" y="8074951"/>
            <a:ext cx="3698737" cy="1422987"/>
          </a:xfrm>
          <a:prstGeom prst="roundRect">
            <a:avLst>
              <a:gd name="adj" fmla="val 13387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3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Запуск регулярных командных встреч</a:t>
            </a:r>
          </a:p>
        </p:txBody>
      </p:sp>
      <p:sp>
        <p:nvSpPr>
          <p:cNvPr id="294" name="Запуск обучения…"/>
          <p:cNvSpPr/>
          <p:nvPr/>
        </p:nvSpPr>
        <p:spPr>
          <a:xfrm>
            <a:off x="3841637" y="6418650"/>
            <a:ext cx="4210231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3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Запуск обучения </a:t>
            </a:r>
          </a:p>
          <a:p>
            <a:pPr defTabSz="825500">
              <a:defRPr sz="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по доп компетенциям</a:t>
            </a:r>
          </a:p>
        </p:txBody>
      </p:sp>
      <p:sp>
        <p:nvSpPr>
          <p:cNvPr id="295" name="Сопровождение участников персональными встречами"/>
          <p:cNvSpPr/>
          <p:nvPr/>
        </p:nvSpPr>
        <p:spPr>
          <a:xfrm>
            <a:off x="4784343" y="4860100"/>
            <a:ext cx="5341600" cy="1215645"/>
          </a:xfrm>
          <a:prstGeom prst="roundRect">
            <a:avLst>
              <a:gd name="adj" fmla="val 15671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3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Сопровождение участников персональными встречами</a:t>
            </a:r>
          </a:p>
        </p:txBody>
      </p:sp>
      <p:sp>
        <p:nvSpPr>
          <p:cNvPr id="296" name="Инициация ситуационных командных встреч минигруппы и р"/>
          <p:cNvSpPr/>
          <p:nvPr/>
        </p:nvSpPr>
        <p:spPr>
          <a:xfrm>
            <a:off x="5841688" y="3301550"/>
            <a:ext cx="5091889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3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Инициация ситуационных командных встреч минигруппы и р</a:t>
            </a:r>
          </a:p>
        </p:txBody>
      </p:sp>
      <p:sp>
        <p:nvSpPr>
          <p:cNvPr id="297" name="Обучаем сути работы по ГЛ:…"/>
          <p:cNvSpPr txBox="1"/>
          <p:nvPr/>
        </p:nvSpPr>
        <p:spPr>
          <a:xfrm>
            <a:off x="4817964" y="10047700"/>
            <a:ext cx="13393006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Обучаем сути работы по ГЛ: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Принципы и правила работы по ГЛ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Организация работы межфункциональных групп и системы контроля 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Система оценки работы каждого участника и система мотивации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Инкубатор идей и настройка реакций на «слабые сигнал»</a:t>
            </a:r>
          </a:p>
        </p:txBody>
      </p:sp>
      <p:sp>
        <p:nvSpPr>
          <p:cNvPr id="298" name="Линия"/>
          <p:cNvSpPr/>
          <p:nvPr/>
        </p:nvSpPr>
        <p:spPr>
          <a:xfrm flipV="1">
            <a:off x="1224947" y="10290431"/>
            <a:ext cx="687099" cy="1263974"/>
          </a:xfrm>
          <a:prstGeom prst="line">
            <a:avLst/>
          </a:prstGeom>
          <a:ln w="25400">
            <a:solidFill>
              <a:srgbClr val="00919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9" name="Онлайн обучение ГЛ"/>
          <p:cNvSpPr/>
          <p:nvPr/>
        </p:nvSpPr>
        <p:spPr>
          <a:xfrm>
            <a:off x="1834247" y="9862540"/>
            <a:ext cx="2776271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3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Онлайн обучение ГЛ</a:t>
            </a:r>
          </a:p>
        </p:txBody>
      </p:sp>
      <p:sp>
        <p:nvSpPr>
          <p:cNvPr id="300" name="Проводим регулярные межфункциональные командные встречи мини-групп (5-6 чел) 1-2 раза в месяц с модерацией эксперта для обсуждении рабочих задач и проблем по методике ГЛ, в течение 5-7 мес:…"/>
          <p:cNvSpPr txBox="1"/>
          <p:nvPr/>
        </p:nvSpPr>
        <p:spPr>
          <a:xfrm>
            <a:off x="6727204" y="7981833"/>
            <a:ext cx="16530416" cy="192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Проводим регулярные межфункциональные командные встречи мини-групп (5-6 чел) 1-2 раза в месяц с модерацией эксперта для обсуждении рабочих задач и проблем по методике ГЛ, в течение 5-7 мес: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Формулировка каждым участником проблемы и ее обсуждение группой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Рассмотрение 5-6 проблем и их обсуждение всей группой до решения, ответственного за результат и реализацию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Проработка командного взаимодействия и принятия решений по спец.приемам, корректировка мышления участников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Ведение КАРТ изменений (по-задачно) и системы оценки участия каждого в проекте - каждый месяц (можно каждую неделю)</a:t>
            </a:r>
          </a:p>
        </p:txBody>
      </p:sp>
      <p:sp>
        <p:nvSpPr>
          <p:cNvPr id="301" name="Формируем базу для продуктивной работы:…"/>
          <p:cNvSpPr txBox="1"/>
          <p:nvPr/>
        </p:nvSpPr>
        <p:spPr>
          <a:xfrm>
            <a:off x="3950656" y="11854604"/>
            <a:ext cx="17195009" cy="100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Формируем базу для продуктивной работы: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Проводим бизнес-игру на эффективность команд - умение чувствовать и понимать друг друга для общего дела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Разрабатываем правила работы эффективной команды</a:t>
            </a:r>
          </a:p>
        </p:txBody>
      </p:sp>
      <p:sp>
        <p:nvSpPr>
          <p:cNvPr id="302" name="Линия"/>
          <p:cNvSpPr/>
          <p:nvPr/>
        </p:nvSpPr>
        <p:spPr>
          <a:xfrm flipV="1">
            <a:off x="2234534" y="8443261"/>
            <a:ext cx="664036" cy="126250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3" name="Проводим онлайн и очно дополнительное обучение по 2-3ч (темы предложены в общем объеме 18-20ч) с приложением в практику, в течение 5-7 мес:…"/>
          <p:cNvSpPr txBox="1"/>
          <p:nvPr/>
        </p:nvSpPr>
        <p:spPr>
          <a:xfrm>
            <a:off x="8295909" y="6244406"/>
            <a:ext cx="13393006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Проводим онлайн и очно дополнительное обучение по 2-3ч (темы предложены в общем объеме 18-20ч) с приложением в практику, в течение 5-7 мес: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Составляем график чередования обучения и командных рабочих встреч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Обучение чередуется с командными межфункциональными рабочими встречами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Берем обратную связь от участников после каждого обучения</a:t>
            </a:r>
          </a:p>
        </p:txBody>
      </p:sp>
      <p:sp>
        <p:nvSpPr>
          <p:cNvPr id="304" name="Линия"/>
          <p:cNvSpPr/>
          <p:nvPr/>
        </p:nvSpPr>
        <p:spPr>
          <a:xfrm flipV="1">
            <a:off x="3185197" y="6856477"/>
            <a:ext cx="687098" cy="12639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5" name="Проводим регулярные персональные встречи с участниками ГЛ:…"/>
          <p:cNvSpPr txBox="1"/>
          <p:nvPr/>
        </p:nvSpPr>
        <p:spPr>
          <a:xfrm>
            <a:off x="10395350" y="4840573"/>
            <a:ext cx="14312689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Проводим регулярные персональные встречи с участниками ГЛ: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Обсуждение динамики изменений, усиление мотивации и вовлеченности в работу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Поддержка результативности реализации рабочих задач 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Корректировка функциональных взаимоотношений в более продуктивные</a:t>
            </a:r>
          </a:p>
        </p:txBody>
      </p:sp>
      <p:sp>
        <p:nvSpPr>
          <p:cNvPr id="306" name="Линия"/>
          <p:cNvSpPr/>
          <p:nvPr/>
        </p:nvSpPr>
        <p:spPr>
          <a:xfrm flipV="1">
            <a:off x="4095301" y="5328022"/>
            <a:ext cx="685361" cy="126416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7" name="Линия"/>
          <p:cNvSpPr/>
          <p:nvPr/>
        </p:nvSpPr>
        <p:spPr>
          <a:xfrm flipV="1">
            <a:off x="5123077" y="3672948"/>
            <a:ext cx="687099" cy="12639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8" name="Запускаем инициативу ситуационных командных межфункциональных встреч:…"/>
          <p:cNvSpPr txBox="1"/>
          <p:nvPr/>
        </p:nvSpPr>
        <p:spPr>
          <a:xfrm>
            <a:off x="11234292" y="3257862"/>
            <a:ext cx="14312689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Запускаем инициативу ситуационных командных межфункциональных встреч: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Сформировать условия для поддержки инициативы ситуационных командных встреч (с АВТО-заявкой)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Разрабатываем регламент и технологию ситуационных встреч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Отработка вопросов на встречах по чек-листам, фиксация результатов</a:t>
            </a:r>
          </a:p>
        </p:txBody>
      </p:sp>
      <p:sp>
        <p:nvSpPr>
          <p:cNvPr id="309" name="5-7 мес"/>
          <p:cNvSpPr txBox="1"/>
          <p:nvPr/>
        </p:nvSpPr>
        <p:spPr>
          <a:xfrm>
            <a:off x="1459627" y="4686622"/>
            <a:ext cx="180136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3600">
                <a:solidFill>
                  <a:srgbClr val="060606"/>
                </a:solidFill>
              </a:defRPr>
            </a:lvl1pPr>
          </a:lstStyle>
          <a:p>
            <a:pPr/>
            <a:r>
              <a:t>5-7 мес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661" y="150779"/>
            <a:ext cx="4861457" cy="1626444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АЛГОРИТМ ЗАКРЕПЛЯЮЩЕГО ЭТАПА"/>
          <p:cNvSpPr/>
          <p:nvPr/>
        </p:nvSpPr>
        <p:spPr>
          <a:xfrm>
            <a:off x="1459318" y="1623342"/>
            <a:ext cx="9390724" cy="1133662"/>
          </a:xfrm>
          <a:prstGeom prst="roundRect">
            <a:avLst>
              <a:gd name="adj" fmla="val 16804"/>
            </a:avLst>
          </a:prstGeom>
          <a:solidFill>
            <a:srgbClr val="84221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2700">
                <a:solidFill>
                  <a:srgbClr val="FFFFFF"/>
                </a:solidFill>
              </a:defRPr>
            </a:lvl1pPr>
          </a:lstStyle>
          <a:p>
            <a:pPr/>
            <a:r>
              <a:t>АЛГОРИТМ ЗАКРЕПЛЯЮЩЕГО ЭТАПА</a:t>
            </a:r>
          </a:p>
        </p:txBody>
      </p:sp>
      <p:sp>
        <p:nvSpPr>
          <p:cNvPr id="313" name="Разработка Инкубатора Идей"/>
          <p:cNvSpPr/>
          <p:nvPr/>
        </p:nvSpPr>
        <p:spPr>
          <a:xfrm>
            <a:off x="1030902" y="11551939"/>
            <a:ext cx="3295906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Разработка Инкубатора Идей</a:t>
            </a:r>
          </a:p>
        </p:txBody>
      </p:sp>
      <p:sp>
        <p:nvSpPr>
          <p:cNvPr id="314" name="Запуск подхода Постоянных улучшений"/>
          <p:cNvSpPr/>
          <p:nvPr/>
        </p:nvSpPr>
        <p:spPr>
          <a:xfrm>
            <a:off x="3776405" y="6342157"/>
            <a:ext cx="4314386" cy="1422987"/>
          </a:xfrm>
          <a:prstGeom prst="roundRect">
            <a:avLst>
              <a:gd name="adj" fmla="val 13387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Запуск подхода Постоянных улучшений</a:t>
            </a:r>
          </a:p>
        </p:txBody>
      </p:sp>
      <p:sp>
        <p:nvSpPr>
          <p:cNvPr id="315" name="Запуск подхода Слабых сигналов"/>
          <p:cNvSpPr/>
          <p:nvPr/>
        </p:nvSpPr>
        <p:spPr>
          <a:xfrm>
            <a:off x="2755926" y="8178841"/>
            <a:ext cx="4210231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Запуск подхода Слабых сигналов</a:t>
            </a:r>
          </a:p>
        </p:txBody>
      </p:sp>
      <p:sp>
        <p:nvSpPr>
          <p:cNvPr id="316" name="Выявление лучших реализованных задач, целей"/>
          <p:cNvSpPr/>
          <p:nvPr/>
        </p:nvSpPr>
        <p:spPr>
          <a:xfrm>
            <a:off x="4784343" y="4860100"/>
            <a:ext cx="5341600" cy="1215645"/>
          </a:xfrm>
          <a:prstGeom prst="roundRect">
            <a:avLst>
              <a:gd name="adj" fmla="val 15671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Выявление лучших реализованных задач, целей</a:t>
            </a:r>
          </a:p>
        </p:txBody>
      </p:sp>
      <p:sp>
        <p:nvSpPr>
          <p:cNvPr id="317" name="Масштабирование лучших реализованных практик"/>
          <p:cNvSpPr/>
          <p:nvPr/>
        </p:nvSpPr>
        <p:spPr>
          <a:xfrm>
            <a:off x="5823889" y="3208968"/>
            <a:ext cx="4690241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Масштабирование лучших реализованных практик</a:t>
            </a:r>
          </a:p>
        </p:txBody>
      </p:sp>
      <p:sp>
        <p:nvSpPr>
          <p:cNvPr id="318" name="Формируем Центр Экспертизы в общей командной встрече:…"/>
          <p:cNvSpPr txBox="1"/>
          <p:nvPr/>
        </p:nvSpPr>
        <p:spPr>
          <a:xfrm>
            <a:off x="5725690" y="9862540"/>
            <a:ext cx="13393005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Формируем Центр Экспертизы в общей командной встрече: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Разрабатываем принципы оценки идеи к рассмотрению/отклонению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Моделируем алгоритм рассмотрения и проработки идеи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Моделируем бюджет работы с реализацией идей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Формируем команду экспертов по согласованным критериям выбора</a:t>
            </a:r>
          </a:p>
        </p:txBody>
      </p:sp>
      <p:sp>
        <p:nvSpPr>
          <p:cNvPr id="319" name="Линия"/>
          <p:cNvSpPr/>
          <p:nvPr/>
        </p:nvSpPr>
        <p:spPr>
          <a:xfrm flipV="1">
            <a:off x="1224947" y="10245742"/>
            <a:ext cx="569183" cy="1308663"/>
          </a:xfrm>
          <a:prstGeom prst="line">
            <a:avLst/>
          </a:prstGeom>
          <a:ln w="25400">
            <a:solidFill>
              <a:srgbClr val="009193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0" name="Формирование Центра экспертизы"/>
          <p:cNvSpPr/>
          <p:nvPr/>
        </p:nvSpPr>
        <p:spPr>
          <a:xfrm>
            <a:off x="1834247" y="9862540"/>
            <a:ext cx="3579570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Формирование Центра экспертизы</a:t>
            </a:r>
          </a:p>
        </p:txBody>
      </p:sp>
      <p:sp>
        <p:nvSpPr>
          <p:cNvPr id="321" name="Запускаем подход по Слабым сигналам в управлении :…"/>
          <p:cNvSpPr txBox="1"/>
          <p:nvPr/>
        </p:nvSpPr>
        <p:spPr>
          <a:xfrm>
            <a:off x="7225563" y="8129673"/>
            <a:ext cx="16831947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Запускаем подход по Слабым сигналам в управлении 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Формируем критически значимые области сигналов на общей командой встрече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Формируем условия и каналы работы со Слабыми сигналами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Согласовываем технологию работы по Слабым сигналам: фиксируем - выделяем из фона - включаем реакцию - ищем и предлагаем решение - включаем в работу/корректируем/отклоняем - распределяем по зонам ответственности</a:t>
            </a:r>
          </a:p>
        </p:txBody>
      </p:sp>
      <p:sp>
        <p:nvSpPr>
          <p:cNvPr id="322" name="Формируем Концепт работы Инкубатора Идей :…"/>
          <p:cNvSpPr txBox="1"/>
          <p:nvPr/>
        </p:nvSpPr>
        <p:spPr>
          <a:xfrm>
            <a:off x="4609202" y="11551939"/>
            <a:ext cx="13565357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Формируем Концепт работы Инкубатора Идей 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Проводим общую командную встречу по разработке концепта Инкубатора идей: вход - обработка — фильтр и оценка - обоснование и условия - бюджет - пилот - оценка2 - запуск масштабирования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Разрабатываем Регламент работы Инкубатора идей</a:t>
            </a:r>
          </a:p>
        </p:txBody>
      </p:sp>
      <p:sp>
        <p:nvSpPr>
          <p:cNvPr id="323" name="Линия"/>
          <p:cNvSpPr/>
          <p:nvPr/>
        </p:nvSpPr>
        <p:spPr>
          <a:xfrm flipV="1">
            <a:off x="2053709" y="8478229"/>
            <a:ext cx="705623" cy="14173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4" name="Формируем Концепт Постоянных улучшений:…"/>
          <p:cNvSpPr txBox="1"/>
          <p:nvPr/>
        </p:nvSpPr>
        <p:spPr>
          <a:xfrm>
            <a:off x="8367104" y="6173704"/>
            <a:ext cx="15569571" cy="192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Формируем Концепт Постоянных улучшений: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Выявляем зоны роста для проработки: рост производительности, сокращение брака, рост скорости процессов 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Создание дополнительной ценности в улучшениях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Согласовываем аспекты и варианты изменений: объекты, способы достижения, методы оценки результата, метод проведения аудита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Фиксация изменений в Карте изменений</a:t>
            </a:r>
          </a:p>
        </p:txBody>
      </p:sp>
      <p:sp>
        <p:nvSpPr>
          <p:cNvPr id="325" name="Линия"/>
          <p:cNvSpPr/>
          <p:nvPr/>
        </p:nvSpPr>
        <p:spPr>
          <a:xfrm flipV="1">
            <a:off x="2990979" y="6579168"/>
            <a:ext cx="841723" cy="16124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6" name="Выявляем системные улучшения и закрепляем рычаги влияния:…"/>
          <p:cNvSpPr txBox="1"/>
          <p:nvPr/>
        </p:nvSpPr>
        <p:spPr>
          <a:xfrm>
            <a:off x="10483439" y="4517092"/>
            <a:ext cx="12137302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Выявляем системные улучшения и закрепляем рычаги влияния: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В мини-командах определяем лучшие реализованные задачи за неделю, месяц, квартал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Определяем за счет чего происходят улучшения - наращиваем, делимся между командами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Формализуем лучшие подходы в улучшениях, закрепляем. 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Выявляем лучших лидеров</a:t>
            </a:r>
          </a:p>
        </p:txBody>
      </p:sp>
      <p:sp>
        <p:nvSpPr>
          <p:cNvPr id="327" name="Линия"/>
          <p:cNvSpPr/>
          <p:nvPr/>
        </p:nvSpPr>
        <p:spPr>
          <a:xfrm flipV="1">
            <a:off x="4077503" y="4960813"/>
            <a:ext cx="685360" cy="12641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8" name="Линия"/>
          <p:cNvSpPr/>
          <p:nvPr/>
        </p:nvSpPr>
        <p:spPr>
          <a:xfrm flipV="1">
            <a:off x="5123077" y="3548359"/>
            <a:ext cx="687099" cy="126397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29" name="Масштабирование :…"/>
          <p:cNvSpPr txBox="1"/>
          <p:nvPr/>
        </p:nvSpPr>
        <p:spPr>
          <a:xfrm>
            <a:off x="10930812" y="2630610"/>
            <a:ext cx="13013602" cy="1923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Масштабирование 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В мини-командах распределяем между ответственными трансляцию лучших подходов, с обучением сотрудников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Информируем о лучших изменениях, лучших сотрудниках внутри организации и во внешнем поле (сайт, соцсети)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Подкрепляем системой мотивации</a:t>
            </a:r>
          </a:p>
        </p:txBody>
      </p:sp>
      <p:sp>
        <p:nvSpPr>
          <p:cNvPr id="330" name="2-3 мес"/>
          <p:cNvSpPr txBox="1"/>
          <p:nvPr/>
        </p:nvSpPr>
        <p:spPr>
          <a:xfrm>
            <a:off x="1459627" y="4686622"/>
            <a:ext cx="1801369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3600">
                <a:solidFill>
                  <a:srgbClr val="060606"/>
                </a:solidFill>
              </a:defRPr>
            </a:lvl1pPr>
          </a:lstStyle>
          <a:p>
            <a:pPr/>
            <a:r>
              <a:t>2-3 мес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661" y="150779"/>
            <a:ext cx="4861457" cy="1626444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АЛГОРИТМ ЭТАПА ПЕРЕДАЧИ МЕТОДОЛОГИИ"/>
          <p:cNvSpPr/>
          <p:nvPr/>
        </p:nvSpPr>
        <p:spPr>
          <a:xfrm>
            <a:off x="1477117" y="2324304"/>
            <a:ext cx="9390724" cy="1133661"/>
          </a:xfrm>
          <a:prstGeom prst="roundRect">
            <a:avLst>
              <a:gd name="adj" fmla="val 16804"/>
            </a:avLst>
          </a:prstGeom>
          <a:solidFill>
            <a:srgbClr val="84221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2700">
                <a:solidFill>
                  <a:srgbClr val="FFFFFF"/>
                </a:solidFill>
              </a:defRPr>
            </a:lvl1pPr>
          </a:lstStyle>
          <a:p>
            <a:pPr/>
            <a:r>
              <a:t>АЛГОРИТМ ЭТАПА ПЕРЕДАЧИ МЕТОДОЛОГИИ</a:t>
            </a:r>
          </a:p>
        </p:txBody>
      </p:sp>
      <p:sp>
        <p:nvSpPr>
          <p:cNvPr id="334" name="Выбор модераторов"/>
          <p:cNvSpPr/>
          <p:nvPr/>
        </p:nvSpPr>
        <p:spPr>
          <a:xfrm>
            <a:off x="1137199" y="11367578"/>
            <a:ext cx="2776272" cy="1476074"/>
          </a:xfrm>
          <a:prstGeom prst="roundRect">
            <a:avLst>
              <a:gd name="adj" fmla="val 12906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hueOff val="914338"/>
                  <a:satOff val="31515"/>
                  <a:lumOff val="-3079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Выбор модераторов</a:t>
            </a:r>
          </a:p>
        </p:txBody>
      </p:sp>
      <p:sp>
        <p:nvSpPr>
          <p:cNvPr id="335" name="Менторинг модераторов и участников"/>
          <p:cNvSpPr/>
          <p:nvPr/>
        </p:nvSpPr>
        <p:spPr>
          <a:xfrm>
            <a:off x="3417381" y="7547121"/>
            <a:ext cx="3698737" cy="1422987"/>
          </a:xfrm>
          <a:prstGeom prst="roundRect">
            <a:avLst>
              <a:gd name="adj" fmla="val 13387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hueOff val="914338"/>
                  <a:satOff val="31515"/>
                  <a:lumOff val="-3079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Менторинг модераторов и участников</a:t>
            </a:r>
          </a:p>
        </p:txBody>
      </p:sp>
      <p:sp>
        <p:nvSpPr>
          <p:cNvPr id="336" name="Осуществляем практику с внутренними модераторами в течение 1 мес:…"/>
          <p:cNvSpPr txBox="1"/>
          <p:nvPr/>
        </p:nvSpPr>
        <p:spPr>
          <a:xfrm>
            <a:off x="5636697" y="9511998"/>
            <a:ext cx="13393006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Осуществляем практику с внутренними модераторами в течение 1 мес: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Проводим 1-2 встречи с внутренними модераторами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Даем обратную связь модераторам по характеру ведения мини-групп, уточняем корректирующие моменты</a:t>
            </a:r>
          </a:p>
        </p:txBody>
      </p:sp>
      <p:sp>
        <p:nvSpPr>
          <p:cNvPr id="337" name="Линия"/>
          <p:cNvSpPr/>
          <p:nvPr/>
        </p:nvSpPr>
        <p:spPr>
          <a:xfrm flipV="1">
            <a:off x="1528235" y="9959994"/>
            <a:ext cx="856394" cy="146982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8" name="Практика модерации"/>
          <p:cNvSpPr/>
          <p:nvPr/>
        </p:nvSpPr>
        <p:spPr>
          <a:xfrm>
            <a:off x="2368203" y="9533842"/>
            <a:ext cx="2776272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hueOff val="914338"/>
                  <a:satOff val="31515"/>
                  <a:lumOff val="-3079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Практика модерации</a:t>
            </a:r>
          </a:p>
        </p:txBody>
      </p:sp>
      <p:sp>
        <p:nvSpPr>
          <p:cNvPr id="339" name="Осуществляем сопровождение 1-1,5 мес:…"/>
          <p:cNvSpPr txBox="1"/>
          <p:nvPr/>
        </p:nvSpPr>
        <p:spPr>
          <a:xfrm>
            <a:off x="7563735" y="7611791"/>
            <a:ext cx="16530416" cy="100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Осуществляем сопровождение 1-1,5 мес: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Проводим консультации, менторинг модераторов и участников среди руководителей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Собираем обратную связь участников и готовим аналитику работы внутренних модераторов и групп</a:t>
            </a:r>
          </a:p>
        </p:txBody>
      </p:sp>
      <p:sp>
        <p:nvSpPr>
          <p:cNvPr id="340" name="Готовим внутренних модераторов 1-2 недели:…"/>
          <p:cNvSpPr txBox="1"/>
          <p:nvPr/>
        </p:nvSpPr>
        <p:spPr>
          <a:xfrm>
            <a:off x="4395620" y="11448771"/>
            <a:ext cx="17195008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Готовим внутренних модераторов 1-2 недели: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Определяем наиболее активных и/или уточняем желающих работать ведущими мини-команд из руководителей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Проводим мини-обучение ключевым аспектам групповой модерации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Передаем алгоритм и технологию работы </a:t>
            </a:r>
          </a:p>
        </p:txBody>
      </p:sp>
      <p:sp>
        <p:nvSpPr>
          <p:cNvPr id="341" name="Линия"/>
          <p:cNvSpPr/>
          <p:nvPr/>
        </p:nvSpPr>
        <p:spPr>
          <a:xfrm flipV="1">
            <a:off x="2632887" y="8269664"/>
            <a:ext cx="757896" cy="12634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2" name="2-2,5 мес"/>
          <p:cNvSpPr txBox="1"/>
          <p:nvPr/>
        </p:nvSpPr>
        <p:spPr>
          <a:xfrm>
            <a:off x="1019795" y="5365898"/>
            <a:ext cx="2182674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3600">
                <a:solidFill>
                  <a:srgbClr val="060606"/>
                </a:solidFill>
              </a:defRPr>
            </a:lvl1pPr>
          </a:lstStyle>
          <a:p>
            <a:pPr/>
            <a:r>
              <a:t>2-2,5 мес</a:t>
            </a:r>
          </a:p>
        </p:txBody>
      </p:sp>
      <p:sp>
        <p:nvSpPr>
          <p:cNvPr id="343" name="Подводим итоги проекта на текущий момент:…"/>
          <p:cNvSpPr txBox="1"/>
          <p:nvPr/>
        </p:nvSpPr>
        <p:spPr>
          <a:xfrm>
            <a:off x="7850923" y="5706874"/>
            <a:ext cx="16530415" cy="1313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Подводим итоги проекта на текущий момент: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Проводим аналитику данных по всем встречам, участникам, обучению, показателям рабочей результативности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Формируем отчет по динамике осуществления проекта, изменениям, количественно-качественным показателям в работе команд и в бизнес-процессах организации</a:t>
            </a:r>
          </a:p>
        </p:txBody>
      </p:sp>
      <p:sp>
        <p:nvSpPr>
          <p:cNvPr id="344" name="Аналитика проекта ГЛ"/>
          <p:cNvSpPr/>
          <p:nvPr/>
        </p:nvSpPr>
        <p:spPr>
          <a:xfrm>
            <a:off x="4631028" y="5728718"/>
            <a:ext cx="2776272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hueOff val="914338"/>
                  <a:satOff val="31515"/>
                  <a:lumOff val="-3079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Аналитика проекта ГЛ</a:t>
            </a:r>
          </a:p>
        </p:txBody>
      </p:sp>
      <p:sp>
        <p:nvSpPr>
          <p:cNvPr id="345" name="Линия"/>
          <p:cNvSpPr/>
          <p:nvPr/>
        </p:nvSpPr>
        <p:spPr>
          <a:xfrm flipV="1">
            <a:off x="3803216" y="6363720"/>
            <a:ext cx="757896" cy="12634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6" name="Новый этап"/>
          <p:cNvSpPr/>
          <p:nvPr/>
        </p:nvSpPr>
        <p:spPr>
          <a:xfrm>
            <a:off x="5825940" y="3857807"/>
            <a:ext cx="2776272" cy="127000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hueOff val="914338"/>
                  <a:satOff val="31515"/>
                  <a:lumOff val="-3079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Новый этап</a:t>
            </a:r>
          </a:p>
        </p:txBody>
      </p:sp>
      <p:sp>
        <p:nvSpPr>
          <p:cNvPr id="347" name="Линия"/>
          <p:cNvSpPr/>
          <p:nvPr/>
        </p:nvSpPr>
        <p:spPr>
          <a:xfrm flipV="1">
            <a:off x="5153193" y="4479485"/>
            <a:ext cx="757896" cy="126346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8" name="Рассмотрение дальнейшего сотрудничества:…"/>
          <p:cNvSpPr txBox="1"/>
          <p:nvPr/>
        </p:nvSpPr>
        <p:spPr>
          <a:xfrm>
            <a:off x="8814454" y="3988363"/>
            <a:ext cx="16530415" cy="100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/>
            </a:pPr>
            <a:r>
              <a:t>Рассмотрение дальнейшего сотрудничества: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Обсуждаем возможность дальнейшего сотрудничества в развитии кадрового резерва, ключевых сотрудников</a:t>
            </a:r>
          </a:p>
          <a:p>
            <a:pPr marL="444500" indent="-444500" algn="l">
              <a:buSzPct val="100000"/>
              <a:buAutoNum type="arabicPeriod" startAt="1"/>
              <a:defRPr sz="2000"/>
            </a:pPr>
            <a:r>
              <a:t>Сопровождение в развитии креативного подхода в принятии решений и развитии инноваций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Снимок экрана 2022-09-23 в 15.52.32.png" descr="Снимок экрана 2022-09-23 в 15.52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71884" y="11791210"/>
            <a:ext cx="4830284" cy="2320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56582" y="21884"/>
            <a:ext cx="24306190" cy="13672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logooriginal.png" descr="logoorigin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53115" y="11512529"/>
            <a:ext cx="5033643" cy="541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лого веха.png" descr="лого веха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970841" y="11298885"/>
            <a:ext cx="3264482" cy="969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лого интем лаб.png" descr="лого интем лаб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96834" y="1209980"/>
            <a:ext cx="1476617" cy="1476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неизвестно.png" descr="неизвестно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651889" y="44468"/>
            <a:ext cx="3722263" cy="1138575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Текст"/>
          <p:cNvSpPr txBox="1"/>
          <p:nvPr/>
        </p:nvSpPr>
        <p:spPr>
          <a:xfrm>
            <a:off x="18959814" y="11643736"/>
            <a:ext cx="132532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pic>
        <p:nvPicPr>
          <p:cNvPr id="357" name="Изображение" descr="Изображение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773144" y="5442431"/>
            <a:ext cx="3121119" cy="709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МОИ   КОНТАКТЫ…"/>
          <p:cNvSpPr txBox="1"/>
          <p:nvPr>
            <p:ph type="title"/>
          </p:nvPr>
        </p:nvSpPr>
        <p:spPr>
          <a:xfrm>
            <a:off x="945539" y="3335073"/>
            <a:ext cx="13446312" cy="9462006"/>
          </a:xfrm>
          <a:prstGeom prst="rect">
            <a:avLst/>
          </a:prstGeom>
        </p:spPr>
        <p:txBody>
          <a:bodyPr/>
          <a:lstStyle/>
          <a:p>
            <a:pPr defTabSz="1901904">
              <a:defRPr i="1" spc="-180" sz="9048">
                <a:solidFill>
                  <a:srgbClr val="E3C2A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МОИ   КОНТАКТЫ</a:t>
            </a:r>
          </a:p>
          <a:p>
            <a:pPr defTabSz="1901904">
              <a:defRPr spc="-180" sz="9048"/>
            </a:pPr>
          </a:p>
          <a:p>
            <a:pPr defTabSz="1901904">
              <a:defRPr i="1" spc="-156" sz="7800">
                <a:latin typeface="+mn-lt"/>
                <a:ea typeface="+mn-ea"/>
                <a:cs typeface="+mn-cs"/>
                <a:sym typeface="Helvetica Neue"/>
              </a:defRPr>
            </a:pPr>
            <a:r>
              <a:t>+7 903 725 85 28</a:t>
            </a:r>
          </a:p>
          <a:p>
            <a:pPr defTabSz="1901904">
              <a:defRPr i="1" spc="-156" sz="78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defTabSz="1901904">
              <a:defRPr i="1" spc="-156" sz="7800"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hlinkClick r:id="rId2" invalidUrl="" action="" tgtFrame="" tooltip="" history="1" highlightClick="0" endSnd="0"/>
              </a:rPr>
              <a:t>pereverzevanu@sstcc.ru</a:t>
            </a:r>
          </a:p>
          <a:p>
            <a:pPr defTabSz="1901904">
              <a:defRPr i="1" spc="-156" sz="78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defTabSz="1901904">
              <a:defRPr i="1" spc="-156" sz="7800"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hlinkClick r:id="rId3" invalidUrl="" action="" tgtFrame="" tooltip="" history="1" highlightClick="0" endSnd="0"/>
              </a:rPr>
              <a:t>www.pereverzeva-natalia.ru</a:t>
            </a:r>
          </a:p>
          <a:p>
            <a:pPr defTabSz="1901904">
              <a:defRPr i="1" spc="-156" sz="78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defTabSz="1901904">
              <a:defRPr i="1" spc="-156" sz="7800">
                <a:latin typeface="+mn-lt"/>
                <a:ea typeface="+mn-ea"/>
                <a:cs typeface="+mn-cs"/>
                <a:sym typeface="Helvetica Neue"/>
              </a:defRPr>
            </a:pPr>
            <a:r>
              <a:t>www.sstcc.ru</a:t>
            </a:r>
          </a:p>
        </p:txBody>
      </p:sp>
      <p:pic>
        <p:nvPicPr>
          <p:cNvPr id="360" name="3.png" descr="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30796" y="495694"/>
            <a:ext cx="11842154" cy="13194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8870" y="61787"/>
            <a:ext cx="4861457" cy="1626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256 — копия.jpg" descr="256 — копия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0255" y="-1"/>
            <a:ext cx="914846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Консультант по управлению СМС…"/>
          <p:cNvSpPr txBox="1"/>
          <p:nvPr/>
        </p:nvSpPr>
        <p:spPr>
          <a:xfrm>
            <a:off x="10822120" y="7026209"/>
            <a:ext cx="13041176" cy="3759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500">
                <a:solidFill>
                  <a:srgbClr val="FFFFFF"/>
                </a:solidFill>
              </a:defRPr>
            </a:pP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Консультант по управлению СМС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HR эксперт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кандидат филос. наук, МВА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СЕО консалтинговой компании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председатель Комитета МТПП по развитию бизнес-практик </a:t>
            </a:r>
          </a:p>
          <a:p>
            <a:pPr algn="l">
              <a:defRPr sz="3500">
                <a:solidFill>
                  <a:srgbClr val="FFFFFF"/>
                </a:solidFill>
              </a:defRPr>
            </a:pPr>
            <a:r>
              <a:t>executive coach ICC, PMC ICU</a:t>
            </a:r>
          </a:p>
        </p:txBody>
      </p:sp>
      <p:sp>
        <p:nvSpPr>
          <p:cNvPr id="166" name="ПЕРЕВЕРЗЕВА…"/>
          <p:cNvSpPr txBox="1"/>
          <p:nvPr/>
        </p:nvSpPr>
        <p:spPr>
          <a:xfrm>
            <a:off x="10887251" y="4918456"/>
            <a:ext cx="6517768" cy="1607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4900">
                <a:solidFill>
                  <a:srgbClr val="E1C4A4"/>
                </a:solidFill>
              </a:defRPr>
            </a:pPr>
            <a:r>
              <a:t>ПЕРЕВЕРЗЕВА </a:t>
            </a:r>
          </a:p>
          <a:p>
            <a:pPr algn="l">
              <a:defRPr b="1" sz="4900">
                <a:solidFill>
                  <a:srgbClr val="E1C4A4"/>
                </a:solidFill>
              </a:defRPr>
            </a:pPr>
            <a:r>
              <a:t>НАТАЛЬЯ ЮРЬЕВНА</a:t>
            </a:r>
          </a:p>
        </p:txBody>
      </p:sp>
      <p:pic>
        <p:nvPicPr>
          <p:cNvPr id="16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31585" y="11808823"/>
            <a:ext cx="4861457" cy="1626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661" y="150779"/>
            <a:ext cx="4861457" cy="162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ГОРИЗОНТАЛЬНОЕ ЛИДЕРСТВО И ACTION LEARNING КАК ДОПОЛНИТЕЛЬНЫЙ ФОРМАТ РАЗВИТИЯ РУКОВОДИТЕЛЕЙ"/>
          <p:cNvSpPr/>
          <p:nvPr/>
        </p:nvSpPr>
        <p:spPr>
          <a:xfrm>
            <a:off x="1441520" y="2146318"/>
            <a:ext cx="11369004" cy="2305793"/>
          </a:xfrm>
          <a:prstGeom prst="roundRect">
            <a:avLst>
              <a:gd name="adj" fmla="val 8262"/>
            </a:avLst>
          </a:prstGeom>
          <a:solidFill>
            <a:srgbClr val="8D25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2700">
                <a:solidFill>
                  <a:srgbClr val="FFFFFF"/>
                </a:solidFill>
              </a:defRPr>
            </a:lvl1pPr>
          </a:lstStyle>
          <a:p>
            <a:pPr/>
            <a:r>
              <a:t>ГОРИЗОНТАЛЬНОЕ ЛИДЕРСТВО И ACTION LEARNING КАК ДОПОЛНИТЕЛЬНЫЙ ФОРМАТ РАЗВИТИЯ РУКОВОДИТЕЛЕЙ</a:t>
            </a:r>
          </a:p>
        </p:txBody>
      </p:sp>
      <p:sp>
        <p:nvSpPr>
          <p:cNvPr id="171" name="Обучение действием - совокупность методов обучения, когда участники выполняют задания и обучаются в процессе решения реальных проблем и ситуаций.…"/>
          <p:cNvSpPr txBox="1"/>
          <p:nvPr/>
        </p:nvSpPr>
        <p:spPr>
          <a:xfrm>
            <a:off x="1524986" y="5847489"/>
            <a:ext cx="22245277" cy="6221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 i="1" sz="4000">
                <a:solidFill>
                  <a:srgbClr val="333333"/>
                </a:solidFill>
              </a:defRPr>
            </a:pPr>
            <a:r>
              <a:t>Обучение действием - </a:t>
            </a:r>
            <a:r>
              <a:rPr b="0" i="0"/>
              <a:t>совокупность методов обучения, когда участники выполняют задания и обучаются в процессе решения реальных проблем и ситуаций.</a:t>
            </a:r>
            <a:r>
              <a:t> </a:t>
            </a:r>
          </a:p>
          <a:p>
            <a:pPr algn="l" defTabSz="457200">
              <a:defRPr sz="4000">
                <a:solidFill>
                  <a:srgbClr val="333333"/>
                </a:solidFill>
              </a:defRPr>
            </a:pPr>
            <a:r>
              <a:t>Подход включает в себя выполнение конкретных действий и анализ полученных результатов, который поможет оптимизировать процесс принятия решений в дальнейшем</a:t>
            </a:r>
          </a:p>
          <a:p>
            <a:pPr algn="l" defTabSz="457200">
              <a:defRPr sz="4000">
                <a:solidFill>
                  <a:srgbClr val="333333"/>
                </a:solidFill>
              </a:defRPr>
            </a:pPr>
          </a:p>
          <a:p>
            <a:pPr algn="l" defTabSz="457200">
              <a:defRPr sz="4000">
                <a:solidFill>
                  <a:srgbClr val="333333"/>
                </a:solidFill>
              </a:defRPr>
            </a:pPr>
            <a:r>
              <a:rPr b="1" i="1"/>
              <a:t>Горизонтальное лидерство</a:t>
            </a:r>
            <a:r>
              <a:t> - выстраивание горизонтальных активностей команд по обсуждению сложных ситуаций, наработке новых идей, выявлении зон развития.</a:t>
            </a:r>
          </a:p>
          <a:p>
            <a:pPr algn="l" defTabSz="457200">
              <a:defRPr sz="4000">
                <a:solidFill>
                  <a:srgbClr val="333333"/>
                </a:solidFill>
              </a:defRPr>
            </a:pPr>
          </a:p>
          <a:p>
            <a:pPr algn="l" defTabSz="457200">
              <a:defRPr sz="4000">
                <a:solidFill>
                  <a:srgbClr val="333333"/>
                </a:solidFill>
              </a:defRPr>
            </a:pPr>
            <a:r>
              <a:t>Не заменяет базовое управленческое бизнес-образование. Подходы дополняют базовое образование в решении сложных управленческих оперативных  и стратегических задач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Симптомы, при которых  целесообразно развитие продуктивного межфункционального взаимодействия на основе горизонтального лидерства в организации:…"/>
          <p:cNvSpPr txBox="1"/>
          <p:nvPr/>
        </p:nvSpPr>
        <p:spPr>
          <a:xfrm>
            <a:off x="193810" y="3171589"/>
            <a:ext cx="10743142" cy="797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219200" algn="l" defTabSz="457200">
              <a:defRPr i="1" sz="30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Симптомы, при которых  целесообразно развитие продуктивного межфункционального взаимодействия на основе горизонтального лидерства в организации:</a:t>
            </a:r>
            <a:endParaRPr b="1"/>
          </a:p>
          <a:p>
            <a:pPr marL="1219200" algn="l" defTabSz="457200"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1"/>
          </a:p>
          <a:p>
            <a:pPr marL="1737783" indent="-518583" algn="l" defTabSz="457200">
              <a:buSzPct val="100000"/>
              <a:buAutoNum type="arabicPeriod" startAt="1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Множество накопившихся «незакрытых» проблем межфункционального характера</a:t>
            </a:r>
          </a:p>
          <a:p>
            <a:pPr marL="1737783" indent="-518583" algn="l" defTabSz="457200">
              <a:buSzPct val="100000"/>
              <a:buAutoNum type="arabicPeriod" startAt="1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Жесткое деление проблем и задач на понятные/типичные и непонятные/«лишние»</a:t>
            </a:r>
          </a:p>
          <a:p>
            <a:pPr marL="1737783" indent="-518583" algn="l" defTabSz="457200">
              <a:buSzPct val="100000"/>
              <a:buAutoNum type="arabicPeriod" startAt="1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Отсутствие гибких межфункциональных связей</a:t>
            </a:r>
          </a:p>
          <a:p>
            <a:pPr marL="1737783" indent="-518583" algn="l" defTabSz="457200">
              <a:buSzPct val="100000"/>
              <a:buAutoNum type="arabicPeriod" startAt="1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Отсутствие или слабая активность руководителей для нахождения оперативных и нестандартных решений</a:t>
            </a:r>
          </a:p>
          <a:p>
            <a:pPr marL="1737783" indent="-518583" algn="l" defTabSz="457200">
              <a:buSzPct val="100000"/>
              <a:buAutoNum type="arabicPeriod" startAt="1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Ограничение ответственности у руководителей</a:t>
            </a:r>
          </a:p>
          <a:p>
            <a:pPr marL="1737783" indent="-518583" algn="l" defTabSz="457200">
              <a:buSzPct val="100000"/>
              <a:buAutoNum type="arabicPeriod" startAt="1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Отсутствие инициативы у сотрудников </a:t>
            </a:r>
          </a:p>
          <a:p>
            <a:pPr marL="1737783" indent="-518583" algn="l" defTabSz="457200">
              <a:buSzPct val="100000"/>
              <a:buAutoNum type="arabicPeriod" startAt="1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Выполнение планов без «прорывов», инноваций, постоянных улучшений</a:t>
            </a:r>
          </a:p>
          <a:p>
            <a:pPr marL="1737783" indent="-518583" algn="l" defTabSz="457200">
              <a:buSzPct val="100000"/>
              <a:buAutoNum type="arabicPeriod" startAt="1"/>
              <a:defRPr i="1" sz="28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Возможна путаница с обязанностями</a:t>
            </a:r>
          </a:p>
        </p:txBody>
      </p:sp>
      <p:pic>
        <p:nvPicPr>
          <p:cNvPr id="17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079" y="-49323"/>
            <a:ext cx="4861457" cy="1626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lide-62 — копия.jpg" descr="slide-62 — копия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03256" y="3586127"/>
            <a:ext cx="11963401" cy="7543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Примеры позитивных и негативных норм…"/>
          <p:cNvSpPr txBox="1"/>
          <p:nvPr/>
        </p:nvSpPr>
        <p:spPr>
          <a:xfrm>
            <a:off x="12967773" y="2205149"/>
            <a:ext cx="1044466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219200" algn="r" defTabSz="457200">
              <a:defRPr i="1" sz="30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Примеры позитивных и негативных норм </a:t>
            </a:r>
            <a:endParaRPr b="1"/>
          </a:p>
          <a:p>
            <a:pPr marL="1219200" algn="r" defTabSz="457200">
              <a:defRPr i="1" sz="3000">
                <a:solidFill>
                  <a:srgbClr val="445D8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в организации</a:t>
            </a:r>
          </a:p>
        </p:txBody>
      </p:sp>
      <p:sp>
        <p:nvSpPr>
          <p:cNvPr id="177" name="НЕГАТИВНЫЕ СИМПТОМЫ В ОРГАНИЗАЦИИ…"/>
          <p:cNvSpPr/>
          <p:nvPr/>
        </p:nvSpPr>
        <p:spPr>
          <a:xfrm>
            <a:off x="1316930" y="1721519"/>
            <a:ext cx="9390724" cy="1133661"/>
          </a:xfrm>
          <a:prstGeom prst="roundRect">
            <a:avLst>
              <a:gd name="adj" fmla="val 16804"/>
            </a:avLst>
          </a:prstGeom>
          <a:solidFill>
            <a:srgbClr val="90261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b="1" sz="2700">
                <a:solidFill>
                  <a:srgbClr val="FFFFFF"/>
                </a:solidFill>
              </a:defRPr>
            </a:pPr>
            <a:r>
              <a:t>НЕГАТИВНЫЕ СИМПТОМЫ В ОРГАНИЗАЦИИ </a:t>
            </a:r>
          </a:p>
          <a:p>
            <a:pPr defTabSz="825500">
              <a:defRPr b="1" sz="2700">
                <a:solidFill>
                  <a:srgbClr val="FFFFFF"/>
                </a:solidFill>
              </a:defRPr>
            </a:pPr>
            <a:r>
              <a:t>ДЛЯ РАЗВИТИЯ ГОРИЗОНТАЛЬНОГО ЛИДЕРСТВА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Оперативность и гибкость в принятии решений…"/>
          <p:cNvSpPr txBox="1"/>
          <p:nvPr/>
        </p:nvSpPr>
        <p:spPr>
          <a:xfrm>
            <a:off x="2272507" y="5125309"/>
            <a:ext cx="9420703" cy="650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40833" indent="-740833" algn="l" defTabSz="457200">
              <a:buSzPct val="100000"/>
              <a:buAutoNum type="alphaUcPeriod" startAt="1"/>
              <a:defRPr i="1" sz="3000">
                <a:solidFill>
                  <a:srgbClr val="2A526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Оперативность и гибкость в принятии решений</a:t>
            </a:r>
          </a:p>
          <a:p>
            <a:pPr marL="740833" indent="-740833" algn="l" defTabSz="457200">
              <a:buSzPct val="100000"/>
              <a:buAutoNum type="alphaUcPeriod" startAt="1"/>
              <a:defRPr i="1" sz="3000">
                <a:solidFill>
                  <a:srgbClr val="2A526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Каждый делает понятную единую цель для бизнеса</a:t>
            </a:r>
          </a:p>
          <a:p>
            <a:pPr marL="740833" indent="-740833" algn="l" defTabSz="457200">
              <a:buSzPct val="100000"/>
              <a:buAutoNum type="alphaUcPeriod" startAt="1"/>
              <a:defRPr i="1" sz="3000">
                <a:solidFill>
                  <a:srgbClr val="2A526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Каждый осознает СВОЮ роль и ответственность в текущем моменте</a:t>
            </a:r>
          </a:p>
          <a:p>
            <a:pPr marL="740833" indent="-740833" algn="l" defTabSz="457200">
              <a:buSzPct val="100000"/>
              <a:buAutoNum type="alphaUcPeriod" startAt="1"/>
              <a:defRPr i="1" sz="3000">
                <a:solidFill>
                  <a:srgbClr val="2A526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Синхронизация взглядов на будущее и стратегическое развитие</a:t>
            </a:r>
          </a:p>
          <a:p>
            <a:pPr marL="740833" indent="-740833" algn="l" defTabSz="457200">
              <a:buSzPct val="100000"/>
              <a:buAutoNum type="alphaUcPeriod" startAt="1"/>
              <a:defRPr i="1" sz="3000">
                <a:solidFill>
                  <a:srgbClr val="2A526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Единые согласованные задачи на конкретном этапе</a:t>
            </a:r>
          </a:p>
          <a:p>
            <a:pPr marL="740833" indent="-740833" algn="l" defTabSz="457200">
              <a:buSzPct val="100000"/>
              <a:buAutoNum type="alphaUcPeriod" startAt="1"/>
              <a:defRPr i="1" sz="3000">
                <a:solidFill>
                  <a:srgbClr val="2A526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Высокая вовлеченность в процессы и на результат</a:t>
            </a:r>
          </a:p>
          <a:p>
            <a:pPr marL="740833" indent="-740833" algn="l" defTabSz="457200">
              <a:buSzPct val="100000"/>
              <a:buAutoNum type="alphaUcPeriod" startAt="1"/>
              <a:defRPr i="1" sz="3000">
                <a:solidFill>
                  <a:srgbClr val="2A526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Минимизация системных ошибок</a:t>
            </a:r>
          </a:p>
          <a:p>
            <a:pPr marL="740833" indent="-740833" algn="l" defTabSz="457200">
              <a:buSzPct val="100000"/>
              <a:buAutoNum type="alphaUcPeriod" startAt="1"/>
              <a:defRPr i="1" sz="3000">
                <a:solidFill>
                  <a:srgbClr val="2A526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Процесс постоянных улучшений</a:t>
            </a:r>
          </a:p>
        </p:txBody>
      </p:sp>
      <p:pic>
        <p:nvPicPr>
          <p:cNvPr id="18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273" y="-49323"/>
            <a:ext cx="4861457" cy="162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ЧТО ФОРМИРУЕТ ПОДХОД…"/>
          <p:cNvSpPr/>
          <p:nvPr/>
        </p:nvSpPr>
        <p:spPr>
          <a:xfrm>
            <a:off x="2260252" y="3269992"/>
            <a:ext cx="9012436" cy="1117879"/>
          </a:xfrm>
          <a:prstGeom prst="roundRect">
            <a:avLst>
              <a:gd name="adj" fmla="val 17041"/>
            </a:avLst>
          </a:prstGeom>
          <a:solidFill>
            <a:srgbClr val="82221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ЧТО ФОРМИРУЕТ ПОДХОД 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ГОРИЗОНТАЛЬНОГО ЛИДЕРСТВА </a:t>
            </a:r>
          </a:p>
        </p:txBody>
      </p:sp>
      <p:sp>
        <p:nvSpPr>
          <p:cNvPr id="182" name="Партнерская позиция, равноправие и сотрудничество…"/>
          <p:cNvSpPr txBox="1"/>
          <p:nvPr/>
        </p:nvSpPr>
        <p:spPr>
          <a:xfrm>
            <a:off x="11729537" y="5144220"/>
            <a:ext cx="10587842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960033" indent="-740833" algn="l" defTabSz="457200">
              <a:buSzPct val="100000"/>
              <a:buAutoNum type="alphaUcPeriod" startAt="1"/>
              <a:defRPr i="1" sz="3000">
                <a:solidFill>
                  <a:srgbClr val="36507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Партнерская позиция, равноправие и сотрудничество</a:t>
            </a:r>
          </a:p>
          <a:p>
            <a:pPr marL="1960033" indent="-740833" algn="l" defTabSz="457200">
              <a:buSzPct val="100000"/>
              <a:buAutoNum type="alphaUcPeriod" startAt="1"/>
              <a:defRPr i="1" sz="3000">
                <a:solidFill>
                  <a:srgbClr val="36507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Открытый диалог и конструктивная обратная связь</a:t>
            </a:r>
          </a:p>
          <a:p>
            <a:pPr marL="1960033" indent="-740833" algn="l" defTabSz="457200">
              <a:buSzPct val="100000"/>
              <a:buAutoNum type="alphaUcPeriod" startAt="1"/>
              <a:defRPr i="1" sz="3000">
                <a:solidFill>
                  <a:srgbClr val="36507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Осознанная ответственность за каждым</a:t>
            </a:r>
          </a:p>
          <a:p>
            <a:pPr marL="1960033" indent="-740833" algn="l" defTabSz="457200">
              <a:buSzPct val="100000"/>
              <a:buAutoNum type="alphaUcPeriod" startAt="1"/>
              <a:defRPr i="1" sz="3000">
                <a:solidFill>
                  <a:srgbClr val="36507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Гибкость и адаптивность в принятии решений</a:t>
            </a:r>
          </a:p>
          <a:p>
            <a:pPr marL="1960033" indent="-740833" algn="l" defTabSz="457200">
              <a:buSzPct val="100000"/>
              <a:buAutoNum type="alphaUcPeriod" startAt="1"/>
              <a:defRPr i="1" sz="3000">
                <a:solidFill>
                  <a:srgbClr val="36507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Продуктивное межфункциональное взаимодействие</a:t>
            </a:r>
          </a:p>
        </p:txBody>
      </p:sp>
      <p:sp>
        <p:nvSpPr>
          <p:cNvPr id="183" name="ПРИНЦИПЫ…"/>
          <p:cNvSpPr/>
          <p:nvPr/>
        </p:nvSpPr>
        <p:spPr>
          <a:xfrm>
            <a:off x="12959585" y="3269992"/>
            <a:ext cx="9012436" cy="1117879"/>
          </a:xfrm>
          <a:prstGeom prst="roundRect">
            <a:avLst>
              <a:gd name="adj" fmla="val 17041"/>
            </a:avLst>
          </a:prstGeom>
          <a:solidFill>
            <a:srgbClr val="86231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ПРИНЦИПЫ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ГОРИЗОНТАЛЬНОГО ЛИДЕРСТВА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РАЗВИТИЕ…"/>
          <p:cNvSpPr/>
          <p:nvPr/>
        </p:nvSpPr>
        <p:spPr>
          <a:xfrm>
            <a:off x="8710835" y="1068612"/>
            <a:ext cx="8132992" cy="1771253"/>
          </a:xfrm>
          <a:prstGeom prst="roundRect">
            <a:avLst>
              <a:gd name="adj" fmla="val 10755"/>
            </a:avLst>
          </a:prstGeom>
          <a:solidFill>
            <a:srgbClr val="7E20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РАЗВИТИЕ</a:t>
            </a:r>
          </a:p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ГОРИЗОНТАЛЬНОГО ЛИДЕРСТВА</a:t>
            </a:r>
          </a:p>
        </p:txBody>
      </p:sp>
      <p:sp>
        <p:nvSpPr>
          <p:cNvPr id="186" name="ВОВЛЕЧЕНИЕ  ЕЩЕ СОТРУДНИКОВ В ПРОДУКТИВНОЕ ВЗАИМОДЕЙСТВИЕ"/>
          <p:cNvSpPr/>
          <p:nvPr/>
        </p:nvSpPr>
        <p:spPr>
          <a:xfrm>
            <a:off x="6823546" y="4034390"/>
            <a:ext cx="4341461" cy="2322436"/>
          </a:xfrm>
          <a:prstGeom prst="roundRect">
            <a:avLst>
              <a:gd name="adj" fmla="val 8203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i="1" sz="27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ВОВЛЕЧЕНИЕ  ЕЩЕ СОТРУДНИКОВ В ПРОДУКТИВНОЕ ВЗАИМОДЕЙСТВИЕ</a:t>
            </a:r>
          </a:p>
        </p:txBody>
      </p:sp>
      <p:sp>
        <p:nvSpPr>
          <p:cNvPr id="187" name="ФОРМИРОВАНИЕ РАБОЧИХ МИНИ-КОМАНД  ДЛЯ РЕШЕНИЯ ЗАДАЧ"/>
          <p:cNvSpPr/>
          <p:nvPr/>
        </p:nvSpPr>
        <p:spPr>
          <a:xfrm>
            <a:off x="639257" y="4025744"/>
            <a:ext cx="4734265" cy="2322436"/>
          </a:xfrm>
          <a:prstGeom prst="roundRect">
            <a:avLst>
              <a:gd name="adj" fmla="val 8203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i="1" sz="27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ФОРМИРОВАНИЕ РАБОЧИХ МИНИ-КОМАНД  ДЛЯ РЕШЕНИЯ ЗАДАЧ</a:t>
            </a:r>
          </a:p>
        </p:txBody>
      </p:sp>
      <p:sp>
        <p:nvSpPr>
          <p:cNvPr id="188" name="ОРГАНИЗАЦИЯ ИНКУБАТОРА ИДЕЙ…"/>
          <p:cNvSpPr/>
          <p:nvPr/>
        </p:nvSpPr>
        <p:spPr>
          <a:xfrm>
            <a:off x="12636867" y="7809099"/>
            <a:ext cx="5045129" cy="2322436"/>
          </a:xfrm>
          <a:prstGeom prst="roundRect">
            <a:avLst>
              <a:gd name="adj" fmla="val 8203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b="1" i="1" sz="27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ОРГАНИЗАЦИЯ ИНКУБАТОРА ИДЕЙ </a:t>
            </a:r>
          </a:p>
          <a:p>
            <a:pPr defTabSz="825500">
              <a:defRPr b="1" i="1" sz="27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И ЭКСПЕРТНОЙ ГРУППЫ </a:t>
            </a:r>
          </a:p>
        </p:txBody>
      </p:sp>
      <p:sp>
        <p:nvSpPr>
          <p:cNvPr id="189" name="ОРГАНИЗАЦИЯ  КРОССФУНКЦИОНАЛЬНОГО ВЗАИМОДЕЙСТВИЯ  ПО ПРИНЯТИЮ РЕШЕНИЙ"/>
          <p:cNvSpPr/>
          <p:nvPr/>
        </p:nvSpPr>
        <p:spPr>
          <a:xfrm>
            <a:off x="12574300" y="4025744"/>
            <a:ext cx="5170261" cy="2322436"/>
          </a:xfrm>
          <a:prstGeom prst="roundRect">
            <a:avLst>
              <a:gd name="adj" fmla="val 8203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i="1" sz="27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ОРГАНИЗАЦИЯ  КРОССФУНКЦИОНАЛЬНОГО ВЗАИМОДЕЙСТВИЯ  ПО ПРИНЯТИЮ РЕШЕНИЙ</a:t>
            </a:r>
          </a:p>
        </p:txBody>
      </p:sp>
      <p:sp>
        <p:nvSpPr>
          <p:cNvPr id="190" name="КРАТКИЙ ОТЧЕТ РАБОЧИХ МИНИ-КОМАНД ПО РЕАЛИЗАЦИИ ЗАДАЧ"/>
          <p:cNvSpPr/>
          <p:nvPr/>
        </p:nvSpPr>
        <p:spPr>
          <a:xfrm>
            <a:off x="19206023" y="4034390"/>
            <a:ext cx="4861457" cy="2322436"/>
          </a:xfrm>
          <a:prstGeom prst="roundRect">
            <a:avLst>
              <a:gd name="adj" fmla="val 8203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i="1" sz="27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КРАТКИЙ ОТЧЕТ РАБОЧИХ МИНИ-КОМАНД ПО РЕАЛИЗАЦИИ ЗАДАЧ</a:t>
            </a:r>
          </a:p>
        </p:txBody>
      </p:sp>
      <p:pic>
        <p:nvPicPr>
          <p:cNvPr id="19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661" y="245291"/>
            <a:ext cx="4861457" cy="162644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ОЦЕНКА КУРАТОРОМ…"/>
          <p:cNvSpPr/>
          <p:nvPr/>
        </p:nvSpPr>
        <p:spPr>
          <a:xfrm>
            <a:off x="19269617" y="7748703"/>
            <a:ext cx="4734265" cy="4341000"/>
          </a:xfrm>
          <a:prstGeom prst="roundRect">
            <a:avLst>
              <a:gd name="adj" fmla="val 4388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b="1" i="1" sz="27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ОЦЕНКА КУРАТОРОМ</a:t>
            </a:r>
          </a:p>
          <a:p>
            <a:pPr defTabSz="825500">
              <a:defRPr b="1" i="1" sz="27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ПРОМЕЖУТОЧНЫХ ИТОГОВ РАБОТЫ КОМАНД, ПОДДЕРЖКА, СТИМУЛЯЦИЯ</a:t>
            </a:r>
          </a:p>
        </p:txBody>
      </p:sp>
      <p:sp>
        <p:nvSpPr>
          <p:cNvPr id="193" name="Стрелка"/>
          <p:cNvSpPr/>
          <p:nvPr/>
        </p:nvSpPr>
        <p:spPr>
          <a:xfrm>
            <a:off x="5267995" y="4767064"/>
            <a:ext cx="1468914" cy="857089"/>
          </a:xfrm>
          <a:prstGeom prst="rightArrow">
            <a:avLst>
              <a:gd name="adj1" fmla="val 54129"/>
              <a:gd name="adj2" fmla="val 93365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4" name="Стрелка"/>
          <p:cNvSpPr/>
          <p:nvPr/>
        </p:nvSpPr>
        <p:spPr>
          <a:xfrm>
            <a:off x="11061050" y="4758418"/>
            <a:ext cx="1468913" cy="857089"/>
          </a:xfrm>
          <a:prstGeom prst="rightArrow">
            <a:avLst>
              <a:gd name="adj1" fmla="val 53837"/>
              <a:gd name="adj2" fmla="val 94833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5" name="Стрелка"/>
          <p:cNvSpPr/>
          <p:nvPr/>
        </p:nvSpPr>
        <p:spPr>
          <a:xfrm>
            <a:off x="17788898" y="4767064"/>
            <a:ext cx="1468914" cy="857089"/>
          </a:xfrm>
          <a:prstGeom prst="rightArrow">
            <a:avLst>
              <a:gd name="adj1" fmla="val 60018"/>
              <a:gd name="adj2" fmla="val 91401"/>
            </a:avLst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6" name="Линия"/>
          <p:cNvSpPr/>
          <p:nvPr/>
        </p:nvSpPr>
        <p:spPr>
          <a:xfrm>
            <a:off x="21636749" y="6374755"/>
            <a:ext cx="1" cy="1419349"/>
          </a:xfrm>
          <a:prstGeom prst="line">
            <a:avLst/>
          </a:prstGeom>
          <a:ln w="203200">
            <a:solidFill>
              <a:srgbClr val="5082B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7" name="Линия"/>
          <p:cNvSpPr/>
          <p:nvPr/>
        </p:nvSpPr>
        <p:spPr>
          <a:xfrm flipH="1">
            <a:off x="17655285" y="8878690"/>
            <a:ext cx="1736139" cy="1"/>
          </a:xfrm>
          <a:prstGeom prst="line">
            <a:avLst/>
          </a:prstGeom>
          <a:ln w="203200">
            <a:solidFill>
              <a:srgbClr val="5082B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8" name="Линия"/>
          <p:cNvSpPr/>
          <p:nvPr/>
        </p:nvSpPr>
        <p:spPr>
          <a:xfrm flipV="1">
            <a:off x="16371270" y="6341442"/>
            <a:ext cx="1" cy="1485975"/>
          </a:xfrm>
          <a:prstGeom prst="line">
            <a:avLst/>
          </a:prstGeom>
          <a:ln w="203200">
            <a:solidFill>
              <a:srgbClr val="5082B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9" name="ОБУЧЕНИЕ УЧАСТНИКОВ"/>
          <p:cNvSpPr/>
          <p:nvPr/>
        </p:nvSpPr>
        <p:spPr>
          <a:xfrm>
            <a:off x="6902089" y="7809100"/>
            <a:ext cx="4341461" cy="2322436"/>
          </a:xfrm>
          <a:prstGeom prst="roundRect">
            <a:avLst>
              <a:gd name="adj" fmla="val 8203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i="1" sz="27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ОБУЧЕНИЕ УЧАСТНИКОВ</a:t>
            </a:r>
          </a:p>
        </p:txBody>
      </p:sp>
      <p:sp>
        <p:nvSpPr>
          <p:cNvPr id="200" name="Линия"/>
          <p:cNvSpPr/>
          <p:nvPr/>
        </p:nvSpPr>
        <p:spPr>
          <a:xfrm>
            <a:off x="7877418" y="6271208"/>
            <a:ext cx="1" cy="1626444"/>
          </a:xfrm>
          <a:prstGeom prst="line">
            <a:avLst/>
          </a:prstGeom>
          <a:ln w="203200">
            <a:solidFill>
              <a:srgbClr val="5082B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1" name="Линия"/>
          <p:cNvSpPr/>
          <p:nvPr/>
        </p:nvSpPr>
        <p:spPr>
          <a:xfrm>
            <a:off x="14081042" y="6341442"/>
            <a:ext cx="1" cy="1626444"/>
          </a:xfrm>
          <a:prstGeom prst="line">
            <a:avLst/>
          </a:prstGeom>
          <a:ln w="203200">
            <a:solidFill>
              <a:srgbClr val="5082B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2" name="Линия"/>
          <p:cNvSpPr/>
          <p:nvPr/>
        </p:nvSpPr>
        <p:spPr>
          <a:xfrm flipV="1">
            <a:off x="9950500" y="6341442"/>
            <a:ext cx="1" cy="1485975"/>
          </a:xfrm>
          <a:prstGeom prst="line">
            <a:avLst/>
          </a:prstGeom>
          <a:ln w="203200">
            <a:solidFill>
              <a:srgbClr val="5082B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3" name="РЕГУЛЯРНЫЙ МЕНЕДЖМЕНТ"/>
          <p:cNvSpPr/>
          <p:nvPr/>
        </p:nvSpPr>
        <p:spPr>
          <a:xfrm>
            <a:off x="6904170" y="11114827"/>
            <a:ext cx="10575660" cy="1090145"/>
          </a:xfrm>
          <a:prstGeom prst="roundRect">
            <a:avLst>
              <a:gd name="adj" fmla="val 17475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i="1" sz="27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РЕГУЛЯРНЫЙ МЕНЕДЖМЕНТ</a:t>
            </a:r>
          </a:p>
        </p:txBody>
      </p:sp>
      <p:sp>
        <p:nvSpPr>
          <p:cNvPr id="204" name="Линия"/>
          <p:cNvSpPr/>
          <p:nvPr/>
        </p:nvSpPr>
        <p:spPr>
          <a:xfrm flipH="1">
            <a:off x="17530695" y="11499712"/>
            <a:ext cx="1736139" cy="1"/>
          </a:xfrm>
          <a:prstGeom prst="line">
            <a:avLst/>
          </a:prstGeom>
          <a:ln w="203200">
            <a:solidFill>
              <a:srgbClr val="5082B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5" name="Линия"/>
          <p:cNvSpPr/>
          <p:nvPr/>
        </p:nvSpPr>
        <p:spPr>
          <a:xfrm flipV="1">
            <a:off x="15319759" y="10136493"/>
            <a:ext cx="1" cy="1090144"/>
          </a:xfrm>
          <a:prstGeom prst="line">
            <a:avLst/>
          </a:prstGeom>
          <a:ln w="203200">
            <a:solidFill>
              <a:srgbClr val="5082B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6" name="Линия"/>
          <p:cNvSpPr/>
          <p:nvPr/>
        </p:nvSpPr>
        <p:spPr>
          <a:xfrm flipV="1">
            <a:off x="9072819" y="10136493"/>
            <a:ext cx="1" cy="1090144"/>
          </a:xfrm>
          <a:prstGeom prst="line">
            <a:avLst/>
          </a:prstGeom>
          <a:ln w="203200">
            <a:solidFill>
              <a:srgbClr val="5082B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ОРГАНИЗАЦИЯ…"/>
          <p:cNvSpPr/>
          <p:nvPr/>
        </p:nvSpPr>
        <p:spPr>
          <a:xfrm>
            <a:off x="8568447" y="2848269"/>
            <a:ext cx="8132992" cy="1771253"/>
          </a:xfrm>
          <a:prstGeom prst="roundRect">
            <a:avLst>
              <a:gd name="adj" fmla="val 10755"/>
            </a:avLst>
          </a:prstGeom>
          <a:solidFill>
            <a:srgbClr val="8221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ОРГАНИЗАЦИЯ </a:t>
            </a:r>
          </a:p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РЕГУЛЯРНОГО МЕНЕДЖМЕНТА</a:t>
            </a:r>
          </a:p>
        </p:txBody>
      </p:sp>
      <p:sp>
        <p:nvSpPr>
          <p:cNvPr id="209" name="СОГЛАСОВАННЫЙ ГРАФИК ВСТРЕЧ…"/>
          <p:cNvSpPr/>
          <p:nvPr/>
        </p:nvSpPr>
        <p:spPr>
          <a:xfrm>
            <a:off x="7634102" y="5795850"/>
            <a:ext cx="4957309" cy="2936774"/>
          </a:xfrm>
          <a:prstGeom prst="roundRect">
            <a:avLst>
              <a:gd name="adj" fmla="val 6487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СОГЛАСОВАННЫЙ ГРАФИК ВСТРЕЧ </a:t>
            </a:r>
          </a:p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СО СТРУКТУРОЙ ОБСУЖДЕНИЙ</a:t>
            </a:r>
          </a:p>
        </p:txBody>
      </p:sp>
      <p:sp>
        <p:nvSpPr>
          <p:cNvPr id="210" name="СОЗДАНИЕ ПЛАТФОРМЫ ПО СТРУКТУРЕ ЦЕЛЕЙ И ЗАДАЧ…"/>
          <p:cNvSpPr/>
          <p:nvPr/>
        </p:nvSpPr>
        <p:spPr>
          <a:xfrm>
            <a:off x="932636" y="5795850"/>
            <a:ext cx="6282263" cy="5161319"/>
          </a:xfrm>
          <a:prstGeom prst="roundRect">
            <a:avLst>
              <a:gd name="adj" fmla="val 3691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СОЗДАНИЕ ПЛАТФОРМЫ ПО СТРУКТУРЕ ЦЕЛЕЙ И ЗАДАЧ </a:t>
            </a:r>
          </a:p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 ОТВЕТСТВЕННЫМИ И СТАТУСОМ РЕАЛИЗАЦИИ:</a:t>
            </a:r>
          </a:p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Не взята в работу</a:t>
            </a:r>
          </a:p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Взята в работу </a:t>
            </a:r>
          </a:p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Исполнено</a:t>
            </a:r>
          </a:p>
        </p:txBody>
      </p:sp>
      <p:sp>
        <p:nvSpPr>
          <p:cNvPr id="211" name="ПРАВИЛА И ПРИНЦИПЫ ВЗАИМОДЕЙСТВИЯ…"/>
          <p:cNvSpPr/>
          <p:nvPr/>
        </p:nvSpPr>
        <p:spPr>
          <a:xfrm>
            <a:off x="13010613" y="5795850"/>
            <a:ext cx="4734265" cy="2811897"/>
          </a:xfrm>
          <a:prstGeom prst="roundRect">
            <a:avLst>
              <a:gd name="adj" fmla="val 6775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ПРАВИЛА И ПРИНЦИПЫ ВЗАИМОДЕЙСТВИЯ</a:t>
            </a:r>
          </a:p>
          <a:p>
            <a: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МОТИВАЦИЯ</a:t>
            </a:r>
          </a:p>
        </p:txBody>
      </p:sp>
      <p:sp>
        <p:nvSpPr>
          <p:cNvPr id="212" name="КОЛЛЕГИАЛЬНАЯ ОЦЕНКА ПЕРСОНАЛЬНОЙ РАБОТЫ УЧАСТНИКОВ"/>
          <p:cNvSpPr/>
          <p:nvPr/>
        </p:nvSpPr>
        <p:spPr>
          <a:xfrm>
            <a:off x="18259145" y="5795850"/>
            <a:ext cx="5148862" cy="2811897"/>
          </a:xfrm>
          <a:prstGeom prst="roundRect">
            <a:avLst>
              <a:gd name="adj" fmla="val 6775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КОЛЛЕГИАЛЬНАЯ ОЦЕНКА ПЕРСОНАЛЬНОЙ РАБОТЫ УЧАСТНИКОВ</a:t>
            </a:r>
          </a:p>
        </p:txBody>
      </p:sp>
      <p:sp>
        <p:nvSpPr>
          <p:cNvPr id="213" name="АНАЛИЗ ДИНАМИКИ ИЗМЕНЕНИЙ И КОНТРОЛЬ"/>
          <p:cNvSpPr/>
          <p:nvPr/>
        </p:nvSpPr>
        <p:spPr>
          <a:xfrm>
            <a:off x="10652014" y="9123907"/>
            <a:ext cx="9451463" cy="1771253"/>
          </a:xfrm>
          <a:prstGeom prst="roundRect">
            <a:avLst>
              <a:gd name="adj" fmla="val 10755"/>
            </a:avLst>
          </a:prstGeom>
          <a:solidFill>
            <a:srgbClr val="3C8BC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i="1" sz="3200">
                <a:solidFill>
                  <a:srgbClr val="F7FE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АНАЛИЗ ДИНАМИКИ ИЗМЕНЕНИЙ И КОНТРОЛЬ</a:t>
            </a:r>
          </a:p>
        </p:txBody>
      </p:sp>
      <p:pic>
        <p:nvPicPr>
          <p:cNvPr id="21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661" y="245291"/>
            <a:ext cx="4861457" cy="1626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3-Х СТОРОННЯЯ ОЦЕНКА УЧАСТНИКОВ…"/>
          <p:cNvSpPr txBox="1"/>
          <p:nvPr/>
        </p:nvSpPr>
        <p:spPr>
          <a:xfrm>
            <a:off x="11706736" y="588927"/>
            <a:ext cx="12139688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457200">
              <a:defRPr b="1" i="1" sz="4400">
                <a:solidFill>
                  <a:srgbClr val="00549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3-Х СТОРОННЯЯ ОЦЕНКА УЧАСТНИКОВ</a:t>
            </a:r>
          </a:p>
          <a:p>
            <a:pPr algn="r" defTabSz="457200">
              <a:defRPr b="1" i="1" sz="4400">
                <a:solidFill>
                  <a:srgbClr val="00549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ПОДДЕРЖИВАЕТ ПРИНЦИП ОТКРЫТОСТИ, </a:t>
            </a:r>
          </a:p>
          <a:p>
            <a:pPr algn="r" defTabSz="457200">
              <a:defRPr b="1" i="1" sz="4400">
                <a:solidFill>
                  <a:srgbClr val="00549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ОБЪЕКТИВНОСТИ</a:t>
            </a:r>
          </a:p>
        </p:txBody>
      </p:sp>
      <p:sp>
        <p:nvSpPr>
          <p:cNvPr id="217" name="Сквиркл"/>
          <p:cNvSpPr/>
          <p:nvPr/>
        </p:nvSpPr>
        <p:spPr>
          <a:xfrm>
            <a:off x="9180762" y="6848642"/>
            <a:ext cx="6587848" cy="2982941"/>
          </a:xfrm>
          <a:prstGeom prst="roundRect">
            <a:avLst>
              <a:gd name="adj" fmla="val 12844"/>
            </a:avLst>
          </a:prstGeom>
          <a:solidFill>
            <a:srgbClr val="4F97D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8" name="Сквиркл"/>
          <p:cNvSpPr/>
          <p:nvPr/>
        </p:nvSpPr>
        <p:spPr>
          <a:xfrm>
            <a:off x="2301150" y="5521380"/>
            <a:ext cx="6587848" cy="2811603"/>
          </a:xfrm>
          <a:prstGeom prst="roundRect">
            <a:avLst>
              <a:gd name="adj" fmla="val 13627"/>
            </a:avLst>
          </a:prstGeom>
          <a:solidFill>
            <a:srgbClr val="4F97D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9" name="Сквиркл"/>
          <p:cNvSpPr/>
          <p:nvPr/>
        </p:nvSpPr>
        <p:spPr>
          <a:xfrm>
            <a:off x="16060374" y="5521380"/>
            <a:ext cx="6587848" cy="2811603"/>
          </a:xfrm>
          <a:prstGeom prst="roundRect">
            <a:avLst>
              <a:gd name="adj" fmla="val 13627"/>
            </a:avLst>
          </a:prstGeom>
          <a:solidFill>
            <a:srgbClr val="4F97D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0" name="ПО РЕЗУЛЬТАТАМ ПЕРИОДА…"/>
          <p:cNvSpPr txBox="1"/>
          <p:nvPr/>
        </p:nvSpPr>
        <p:spPr>
          <a:xfrm>
            <a:off x="4126118" y="3060254"/>
            <a:ext cx="16829485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0A0A0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ПО РЕЗУЛЬТАТАМ ПЕРИОДА</a:t>
            </a:r>
          </a:p>
          <a:p>
            <a:pPr>
              <a:defRPr sz="3200">
                <a:solidFill>
                  <a:srgbClr val="0A0A0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ПО ЗАПЛАНИРОВАННЫМ И СОГЛАСОВАННЫМ ЗАДАЧАМ</a:t>
            </a:r>
          </a:p>
          <a:p>
            <a:pPr>
              <a:defRPr sz="3200">
                <a:solidFill>
                  <a:srgbClr val="0A0A0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УЧАСТНИКИ ОЦЕНИВАЮТ  РЕЗУЛЬТАТЫ СВОЕЙ РАБОТЫ И ДРУГИХ УЧАСТНИКОВ</a:t>
            </a:r>
          </a:p>
        </p:txBody>
      </p:sp>
      <p:sp>
        <p:nvSpPr>
          <p:cNvPr id="221" name="КАЖДЫЙ УЧАСТНИК…"/>
          <p:cNvSpPr txBox="1"/>
          <p:nvPr/>
        </p:nvSpPr>
        <p:spPr>
          <a:xfrm>
            <a:off x="2777658" y="6152481"/>
            <a:ext cx="563483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КАЖДЫЙ УЧАСТНИК </a:t>
            </a:r>
          </a:p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ОЦЕНИВАЕТ РЕЗУЛЬТАТЫ </a:t>
            </a:r>
          </a:p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СВОЕЙ РАБОТЫ</a:t>
            </a:r>
          </a:p>
        </p:txBody>
      </p:sp>
      <p:sp>
        <p:nvSpPr>
          <p:cNvPr id="222" name="ПО ИТОГАМ ОПРЕДЕЛЯЕТСЯ СРЕДНЯЯ ОЦЕНКА,…"/>
          <p:cNvSpPr txBox="1"/>
          <p:nvPr/>
        </p:nvSpPr>
        <p:spPr>
          <a:xfrm>
            <a:off x="7587895" y="10698018"/>
            <a:ext cx="10649943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0A0A0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ПО ИТОГАМ ОПРЕДЕЛЯЕТСЯ СРЕДНЯЯ ОЦЕНКА, </a:t>
            </a:r>
          </a:p>
          <a:p>
            <a:pPr>
              <a:defRPr sz="3200">
                <a:solidFill>
                  <a:srgbClr val="0A0A0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СОГЛАСОВЫВАЕТСЯ С ВЫСШИМ РУКОВОДИТЕЛЕМ</a:t>
            </a:r>
          </a:p>
          <a:p>
            <a:pPr>
              <a:defRPr sz="3200">
                <a:solidFill>
                  <a:srgbClr val="0A0A0A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defRPr sz="3200">
                <a:solidFill>
                  <a:srgbClr val="0A0A0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И СТАВИТСЯ В СИСТЕМУ МОТИВАЦИИ УЧАСТНИКА</a:t>
            </a:r>
          </a:p>
        </p:txBody>
      </p:sp>
      <p:sp>
        <p:nvSpPr>
          <p:cNvPr id="223" name="КОМАНДА…"/>
          <p:cNvSpPr txBox="1"/>
          <p:nvPr/>
        </p:nvSpPr>
        <p:spPr>
          <a:xfrm>
            <a:off x="10144826" y="7565412"/>
            <a:ext cx="4792068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КОМАНДА</a:t>
            </a:r>
          </a:p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ОЦЕНИВАЕТ РАБОТУ </a:t>
            </a:r>
          </a:p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КАЖДОГО УЧАСТНИКА</a:t>
            </a:r>
          </a:p>
        </p:txBody>
      </p:sp>
      <p:sp>
        <p:nvSpPr>
          <p:cNvPr id="224" name="ЭКСПЕРТ…"/>
          <p:cNvSpPr txBox="1"/>
          <p:nvPr/>
        </p:nvSpPr>
        <p:spPr>
          <a:xfrm>
            <a:off x="17050539" y="5911181"/>
            <a:ext cx="4607521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ЭКСПЕРТ</a:t>
            </a:r>
          </a:p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ОЦЕНИВАЕТ </a:t>
            </a:r>
          </a:p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РЕЗУЛЬТАТИВНОСТЬ </a:t>
            </a:r>
          </a:p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УЧАСТНИКОВ</a:t>
            </a:r>
          </a:p>
        </p:txBody>
      </p:sp>
      <p:pic>
        <p:nvPicPr>
          <p:cNvPr id="22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661" y="245291"/>
            <a:ext cx="4861457" cy="1626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701" y="-49323"/>
            <a:ext cx="4861457" cy="162644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Симптомы в организации:…"/>
          <p:cNvSpPr/>
          <p:nvPr/>
        </p:nvSpPr>
        <p:spPr>
          <a:xfrm>
            <a:off x="839753" y="2315072"/>
            <a:ext cx="4143353" cy="10542624"/>
          </a:xfrm>
          <a:prstGeom prst="roundRect">
            <a:avLst>
              <a:gd name="adj" fmla="val 4598"/>
            </a:avLst>
          </a:prstGeom>
          <a:solidFill>
            <a:srgbClr val="711E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lnSpc>
                <a:spcPct val="120000"/>
              </a:lnSpc>
              <a:defRPr sz="29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 i="1">
                <a:latin typeface="+mn-lt"/>
                <a:ea typeface="+mn-ea"/>
                <a:cs typeface="+mn-cs"/>
                <a:sym typeface="Helvetica Neue"/>
              </a:rPr>
              <a:t>Симптомы в организации:</a:t>
            </a:r>
            <a:endParaRPr b="1" i="1">
              <a:latin typeface="+mn-lt"/>
              <a:ea typeface="+mn-ea"/>
              <a:cs typeface="+mn-cs"/>
              <a:sym typeface="Helvetica Neue"/>
            </a:endParaRPr>
          </a:p>
          <a:p>
            <a:pPr algn="l" defTabSz="825500">
              <a:lnSpc>
                <a:spcPct val="120000"/>
              </a:lnSpc>
              <a:defRPr sz="29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marL="518583" indent="-518583" algn="l" defTabSz="825500">
              <a:lnSpc>
                <a:spcPct val="120000"/>
              </a:lnSpc>
              <a:buSzPct val="100000"/>
              <a:buAutoNum type="arabicPeriod" startAt="1"/>
              <a:defRPr sz="29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Команда руководителей без инициативы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marL="518583" indent="-518583" algn="l" defTabSz="825500">
              <a:lnSpc>
                <a:spcPct val="120000"/>
              </a:lnSpc>
              <a:buSzPct val="100000"/>
              <a:buAutoNum type="arabicPeriod" startAt="1"/>
              <a:defRPr sz="29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Комплекс проблем в «паузе»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marL="518583" indent="-518583" algn="l" defTabSz="825500">
              <a:lnSpc>
                <a:spcPct val="120000"/>
              </a:lnSpc>
              <a:buSzPct val="100000"/>
              <a:buAutoNum type="arabicPeriod" startAt="1"/>
              <a:defRPr sz="29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Отсутствие реагирования на «слабые сигналы»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marL="518583" indent="-518583" algn="l" defTabSz="825500">
              <a:lnSpc>
                <a:spcPct val="120000"/>
              </a:lnSpc>
              <a:buSzPct val="100000"/>
              <a:buAutoNum type="arabicPeriod" startAt="1"/>
              <a:defRPr sz="29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Потребность в изменении ментальности руководителей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marL="518583" indent="-518583" algn="l" defTabSz="825500">
              <a:lnSpc>
                <a:spcPct val="120000"/>
              </a:lnSpc>
              <a:buSzPct val="100000"/>
              <a:buAutoNum type="arabicPeriod" startAt="1"/>
              <a:defRPr sz="29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Потребность в изменении системы управления </a:t>
            </a:r>
          </a:p>
        </p:txBody>
      </p:sp>
      <p:sp>
        <p:nvSpPr>
          <p:cNvPr id="229" name="ЭТАП ОРГАНИЗАЦИОННЫЙ…"/>
          <p:cNvSpPr/>
          <p:nvPr/>
        </p:nvSpPr>
        <p:spPr>
          <a:xfrm>
            <a:off x="5293073" y="5795000"/>
            <a:ext cx="4396078" cy="2588762"/>
          </a:xfrm>
          <a:prstGeom prst="roundRect">
            <a:avLst>
              <a:gd name="adj" fmla="val 7359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ЭТАП ОРГАНИЗАЦИОННЫЙ 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1-1.5 месяца</a:t>
            </a:r>
          </a:p>
        </p:txBody>
      </p:sp>
      <p:sp>
        <p:nvSpPr>
          <p:cNvPr id="230" name="ЭТАП ОСНОВНОЙ ПОСТАНОВКА Горизонтального Лидерства и Обучение Действием…"/>
          <p:cNvSpPr/>
          <p:nvPr/>
        </p:nvSpPr>
        <p:spPr>
          <a:xfrm>
            <a:off x="9999117" y="5795000"/>
            <a:ext cx="5346887" cy="2588762"/>
          </a:xfrm>
          <a:prstGeom prst="roundRect">
            <a:avLst>
              <a:gd name="adj" fmla="val 7359"/>
            </a:avLst>
          </a:prstGeom>
          <a:solidFill>
            <a:schemeClr val="accent2">
              <a:hueOff val="192982"/>
              <a:satOff val="17755"/>
              <a:lumOff val="-2848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800">
                <a:solidFill>
                  <a:srgbClr val="E7E7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rPr>
              <a:t>ЭТАП ОСНОВНОЙ ПОСТАНОВКА</a:t>
            </a:r>
            <a:r>
              <a:rPr b="1">
                <a:solidFill>
                  <a:srgbClr val="3B3B3B"/>
                </a:solidFill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Горизонтального Лидерства и Обучение Действием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800">
                <a:solidFill>
                  <a:srgbClr val="E7E7E7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5-7 месяцев</a:t>
            </a:r>
          </a:p>
        </p:txBody>
      </p:sp>
      <p:sp>
        <p:nvSpPr>
          <p:cNvPr id="231" name="ЭТАП…"/>
          <p:cNvSpPr/>
          <p:nvPr/>
        </p:nvSpPr>
        <p:spPr>
          <a:xfrm>
            <a:off x="15726331" y="5804681"/>
            <a:ext cx="3785644" cy="2569401"/>
          </a:xfrm>
          <a:prstGeom prst="roundRect">
            <a:avLst>
              <a:gd name="adj" fmla="val 7414"/>
            </a:avLst>
          </a:prstGeom>
          <a:solidFill>
            <a:srgbClr val="479F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1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ЭТАП 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31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ЗАКРЕПЛЯЮЩИЙ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31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2-3 месяца</a:t>
            </a:r>
          </a:p>
        </p:txBody>
      </p:sp>
      <p:sp>
        <p:nvSpPr>
          <p:cNvPr id="232" name="ЭТАП…"/>
          <p:cNvSpPr/>
          <p:nvPr/>
        </p:nvSpPr>
        <p:spPr>
          <a:xfrm>
            <a:off x="19844145" y="5804680"/>
            <a:ext cx="3906294" cy="2569401"/>
          </a:xfrm>
          <a:prstGeom prst="roundRect">
            <a:avLst>
              <a:gd name="adj" fmla="val 7414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ЭТАП 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ПЕРЕДАЧИ МЕТОДОЛОГИИ</a:t>
            </a:r>
            <a:endParaRPr b="1">
              <a:latin typeface="+mn-lt"/>
              <a:ea typeface="+mn-ea"/>
              <a:cs typeface="+mn-cs"/>
              <a:sym typeface="Helvetica Neue"/>
            </a:endParaRPr>
          </a:p>
          <a:p>
            <a:pPr defTabSz="825500">
              <a:defRPr sz="2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b="1">
                <a:latin typeface="+mn-lt"/>
                <a:ea typeface="+mn-ea"/>
                <a:cs typeface="+mn-cs"/>
                <a:sym typeface="Helvetica Neue"/>
              </a:rPr>
              <a:t>2-2,5 месяца</a:t>
            </a:r>
          </a:p>
        </p:txBody>
      </p:sp>
      <p:sp>
        <p:nvSpPr>
          <p:cNvPr id="233" name="Проект Горизонтального Лидерства (ГЛ)…"/>
          <p:cNvSpPr txBox="1"/>
          <p:nvPr/>
        </p:nvSpPr>
        <p:spPr>
          <a:xfrm>
            <a:off x="7436421" y="3365637"/>
            <a:ext cx="13533629" cy="133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b="1" i="1" sz="4000">
                <a:solidFill>
                  <a:srgbClr val="000000"/>
                </a:solidFill>
              </a:defRPr>
            </a:pPr>
            <a:r>
              <a:t>Проект Горизонтального Лидерства (ГЛ)</a:t>
            </a:r>
          </a:p>
          <a:p>
            <a:pPr algn="r">
              <a:defRPr b="1" i="1" sz="4000">
                <a:solidFill>
                  <a:srgbClr val="000000"/>
                </a:solidFill>
              </a:defRPr>
            </a:pPr>
            <a:r>
              <a:t>с подходом Action Learning (AL-обучение действием)</a:t>
            </a:r>
          </a:p>
        </p:txBody>
      </p:sp>
      <p:sp>
        <p:nvSpPr>
          <p:cNvPr id="234" name="Продолжительность  внедрения подхода…"/>
          <p:cNvSpPr txBox="1"/>
          <p:nvPr/>
        </p:nvSpPr>
        <p:spPr>
          <a:xfrm>
            <a:off x="9481046" y="10968023"/>
            <a:ext cx="11417809" cy="1331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b="1" i="1" sz="4000">
                <a:solidFill>
                  <a:srgbClr val="000000"/>
                </a:solidFill>
              </a:defRPr>
            </a:pPr>
            <a:r>
              <a:t>Продолжительность  внедрения подхода </a:t>
            </a:r>
          </a:p>
          <a:p>
            <a:pPr algn="r">
              <a:defRPr b="1" i="1" sz="4000">
                <a:solidFill>
                  <a:srgbClr val="000000"/>
                </a:solidFill>
              </a:defRPr>
            </a:pPr>
            <a:r>
              <a:t>горизонтального лидерства  10 - 14 месяцев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